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2.xml" ContentType="application/vnd.openxmlformats-officedocument.presentationml.notesSl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notesSlides/notesSlide4.xml" ContentType="application/vnd.openxmlformats-officedocument.presentationml.notesSlide+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notesSlides/notesSlide6.xml" ContentType="application/vnd.openxmlformats-officedocument.presentationml.notesSlide+xml"/>
  <Override PartName="/ppt/theme/themeOverride13.xml" ContentType="application/vnd.openxmlformats-officedocument.themeOverride+xml"/>
  <Override PartName="/ppt/notesSlides/notesSlide7.xml" ContentType="application/vnd.openxmlformats-officedocument.presentationml.notesSlide+xml"/>
  <Override PartName="/ppt/theme/themeOverride14.xml" ContentType="application/vnd.openxmlformats-officedocument.themeOverride+xml"/>
  <Override PartName="/ppt/notesSlides/notesSlide8.xml" ContentType="application/vnd.openxmlformats-officedocument.presentationml.notesSlide+xml"/>
  <Override PartName="/ppt/theme/themeOverride15.xml" ContentType="application/vnd.openxmlformats-officedocument.themeOverride+xml"/>
  <Override PartName="/ppt/notesSlides/notesSlide9.xml" ContentType="application/vnd.openxmlformats-officedocument.presentationml.notesSlide+xml"/>
  <Override PartName="/ppt/theme/themeOverride16.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8" r:id="rId3"/>
    <p:sldId id="261" r:id="rId4"/>
    <p:sldId id="263" r:id="rId5"/>
    <p:sldId id="267" r:id="rId6"/>
    <p:sldId id="268" r:id="rId7"/>
    <p:sldId id="262" r:id="rId8"/>
    <p:sldId id="289" r:id="rId9"/>
    <p:sldId id="274" r:id="rId10"/>
    <p:sldId id="287" r:id="rId11"/>
    <p:sldId id="288" r:id="rId12"/>
    <p:sldId id="275" r:id="rId13"/>
    <p:sldId id="276" r:id="rId14"/>
    <p:sldId id="277" r:id="rId15"/>
    <p:sldId id="281" r:id="rId16"/>
    <p:sldId id="282" r:id="rId17"/>
    <p:sldId id="286"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125"/>
    <a:srgbClr val="DD6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698" autoAdjust="0"/>
  </p:normalViewPr>
  <p:slideViewPr>
    <p:cSldViewPr snapToGrid="0">
      <p:cViewPr varScale="1">
        <p:scale>
          <a:sx n="103" d="100"/>
          <a:sy n="103" d="100"/>
        </p:scale>
        <p:origin x="876"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6143AC-1E96-33B1-BBA6-A55E8800103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D97B21E-08E1-2A43-CE72-4221582A328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488A97-8BB7-0C41-AC12-AAA908DCEFCA}" type="datetimeFigureOut">
              <a:rPr lang="en-US" smtClean="0"/>
              <a:t>12/27/2023</a:t>
            </a:fld>
            <a:endParaRPr lang="en-US"/>
          </a:p>
        </p:txBody>
      </p:sp>
      <p:sp>
        <p:nvSpPr>
          <p:cNvPr id="4" name="Footer Placeholder 3">
            <a:extLst>
              <a:ext uri="{FF2B5EF4-FFF2-40B4-BE49-F238E27FC236}">
                <a16:creationId xmlns:a16="http://schemas.microsoft.com/office/drawing/2014/main" id="{38E8EC48-7C60-B1BE-2493-8A4A2404A30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FE0438-DE12-A2A5-BF5F-FB3CEE0F7E8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DD5E209-6266-5345-9678-F7C3E67E53E6}" type="slidenum">
              <a:rPr lang="en-US" smtClean="0"/>
              <a:t>‹#›</a:t>
            </a:fld>
            <a:endParaRPr lang="en-US"/>
          </a:p>
        </p:txBody>
      </p:sp>
    </p:spTree>
    <p:extLst>
      <p:ext uri="{BB962C8B-B14F-4D97-AF65-F5344CB8AC3E}">
        <p14:creationId xmlns:p14="http://schemas.microsoft.com/office/powerpoint/2010/main" val="31246497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1F6D3CA-0D22-0343-A39F-19417C372E8C}" type="datetimeFigureOut">
              <a:rPr lang="en-US" smtClean="0"/>
              <a:t>12/27/2023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0B2BF0-5682-8244-BC8B-8584B8D70B94}" type="slidenum">
              <a:rPr lang="en-US" smtClean="0"/>
              <a:t>‹#›</a:t>
            </a:fld>
            <a:endParaRPr lang="en-US"/>
          </a:p>
        </p:txBody>
      </p:sp>
    </p:spTree>
    <p:extLst>
      <p:ext uri="{BB962C8B-B14F-4D97-AF65-F5344CB8AC3E}">
        <p14:creationId xmlns:p14="http://schemas.microsoft.com/office/powerpoint/2010/main" val="34940346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G"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820B2BF0-5682-8244-BC8B-8584B8D70B94}" type="slidenum">
              <a:rPr lang="en-US" smtClean="0"/>
              <a:t>2</a:t>
            </a:fld>
            <a:endParaRPr lang="en-US"/>
          </a:p>
        </p:txBody>
      </p:sp>
    </p:spTree>
    <p:extLst>
      <p:ext uri="{BB962C8B-B14F-4D97-AF65-F5344CB8AC3E}">
        <p14:creationId xmlns:p14="http://schemas.microsoft.com/office/powerpoint/2010/main" val="261272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0B2BF0-5682-8244-BC8B-8584B8D70B94}" type="slidenum">
              <a:rPr lang="en-US" smtClean="0"/>
              <a:t>17</a:t>
            </a:fld>
            <a:endParaRPr lang="en-US"/>
          </a:p>
        </p:txBody>
      </p:sp>
    </p:spTree>
    <p:extLst>
      <p:ext uri="{BB962C8B-B14F-4D97-AF65-F5344CB8AC3E}">
        <p14:creationId xmlns:p14="http://schemas.microsoft.com/office/powerpoint/2010/main" val="147098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0B2BF0-5682-8244-BC8B-8584B8D70B94}" type="slidenum">
              <a:rPr lang="en-US" smtClean="0"/>
              <a:t>9</a:t>
            </a:fld>
            <a:endParaRPr lang="en-US"/>
          </a:p>
        </p:txBody>
      </p:sp>
    </p:spTree>
    <p:extLst>
      <p:ext uri="{BB962C8B-B14F-4D97-AF65-F5344CB8AC3E}">
        <p14:creationId xmlns:p14="http://schemas.microsoft.com/office/powerpoint/2010/main" val="316704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0B2BF0-5682-8244-BC8B-8584B8D70B94}" type="slidenum">
              <a:rPr lang="en-US" smtClean="0"/>
              <a:t>10</a:t>
            </a:fld>
            <a:endParaRPr lang="en-US"/>
          </a:p>
        </p:txBody>
      </p:sp>
    </p:spTree>
    <p:extLst>
      <p:ext uri="{BB962C8B-B14F-4D97-AF65-F5344CB8AC3E}">
        <p14:creationId xmlns:p14="http://schemas.microsoft.com/office/powerpoint/2010/main" val="332515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0B2BF0-5682-8244-BC8B-8584B8D70B94}" type="slidenum">
              <a:rPr lang="en-US" smtClean="0"/>
              <a:t>11</a:t>
            </a:fld>
            <a:endParaRPr lang="en-US"/>
          </a:p>
        </p:txBody>
      </p:sp>
    </p:spTree>
    <p:extLst>
      <p:ext uri="{BB962C8B-B14F-4D97-AF65-F5344CB8AC3E}">
        <p14:creationId xmlns:p14="http://schemas.microsoft.com/office/powerpoint/2010/main" val="397326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0B2BF0-5682-8244-BC8B-8584B8D70B94}" type="slidenum">
              <a:rPr lang="en-US" smtClean="0"/>
              <a:t>12</a:t>
            </a:fld>
            <a:endParaRPr lang="en-US"/>
          </a:p>
        </p:txBody>
      </p:sp>
    </p:spTree>
    <p:extLst>
      <p:ext uri="{BB962C8B-B14F-4D97-AF65-F5344CB8AC3E}">
        <p14:creationId xmlns:p14="http://schemas.microsoft.com/office/powerpoint/2010/main" val="272420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0B2BF0-5682-8244-BC8B-8584B8D70B94}" type="slidenum">
              <a:rPr lang="en-US" smtClean="0"/>
              <a:t>13</a:t>
            </a:fld>
            <a:endParaRPr lang="en-US"/>
          </a:p>
        </p:txBody>
      </p:sp>
    </p:spTree>
    <p:extLst>
      <p:ext uri="{BB962C8B-B14F-4D97-AF65-F5344CB8AC3E}">
        <p14:creationId xmlns:p14="http://schemas.microsoft.com/office/powerpoint/2010/main" val="245854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0B2BF0-5682-8244-BC8B-8584B8D70B94}" type="slidenum">
              <a:rPr lang="en-US" smtClean="0"/>
              <a:t>14</a:t>
            </a:fld>
            <a:endParaRPr lang="en-US"/>
          </a:p>
        </p:txBody>
      </p:sp>
    </p:spTree>
    <p:extLst>
      <p:ext uri="{BB962C8B-B14F-4D97-AF65-F5344CB8AC3E}">
        <p14:creationId xmlns:p14="http://schemas.microsoft.com/office/powerpoint/2010/main" val="184339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0B2BF0-5682-8244-BC8B-8584B8D70B94}" type="slidenum">
              <a:rPr lang="en-US" smtClean="0"/>
              <a:t>15</a:t>
            </a:fld>
            <a:endParaRPr lang="en-US"/>
          </a:p>
        </p:txBody>
      </p:sp>
    </p:spTree>
    <p:extLst>
      <p:ext uri="{BB962C8B-B14F-4D97-AF65-F5344CB8AC3E}">
        <p14:creationId xmlns:p14="http://schemas.microsoft.com/office/powerpoint/2010/main" val="1067355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0B2BF0-5682-8244-BC8B-8584B8D70B94}" type="slidenum">
              <a:rPr lang="en-US" smtClean="0"/>
              <a:t>16</a:t>
            </a:fld>
            <a:endParaRPr lang="en-US"/>
          </a:p>
        </p:txBody>
      </p:sp>
    </p:spTree>
    <p:extLst>
      <p:ext uri="{BB962C8B-B14F-4D97-AF65-F5344CB8AC3E}">
        <p14:creationId xmlns:p14="http://schemas.microsoft.com/office/powerpoint/2010/main" val="66782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97AED-CF99-42FD-BD86-00689FF05C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12" name="Date Placeholder 11">
            <a:extLst>
              <a:ext uri="{FF2B5EF4-FFF2-40B4-BE49-F238E27FC236}">
                <a16:creationId xmlns:a16="http://schemas.microsoft.com/office/drawing/2014/main" id="{7B892E28-9851-4F90-B1A1-A40F67444831}"/>
              </a:ext>
            </a:extLst>
          </p:cNvPr>
          <p:cNvSpPr>
            <a:spLocks noGrp="1"/>
          </p:cNvSpPr>
          <p:nvPr>
            <p:ph type="dt" sz="half" idx="10"/>
          </p:nvPr>
        </p:nvSpPr>
        <p:spPr/>
        <p:txBody>
          <a:bodyPr/>
          <a:lstStyle/>
          <a:p>
            <a:endParaRPr lang="en-US"/>
          </a:p>
        </p:txBody>
      </p:sp>
      <p:sp>
        <p:nvSpPr>
          <p:cNvPr id="13" name="Footer Placeholder 12">
            <a:extLst>
              <a:ext uri="{FF2B5EF4-FFF2-40B4-BE49-F238E27FC236}">
                <a16:creationId xmlns:a16="http://schemas.microsoft.com/office/drawing/2014/main" id="{AA65FC4A-87D1-4BE9-AE82-3F66C93B8C75}"/>
              </a:ext>
            </a:extLst>
          </p:cNvPr>
          <p:cNvSpPr>
            <a:spLocks noGrp="1"/>
          </p:cNvSpPr>
          <p:nvPr>
            <p:ph type="ftr" sz="quarter" idx="11"/>
          </p:nvPr>
        </p:nvSpPr>
        <p:spPr/>
        <p:txBody>
          <a:bodyPr/>
          <a:lstStyle/>
          <a:p>
            <a:r>
              <a:rPr lang="en-US"/>
              <a:t>Ok Tedi Mining |</a:t>
            </a:r>
          </a:p>
        </p:txBody>
      </p:sp>
      <p:sp>
        <p:nvSpPr>
          <p:cNvPr id="14" name="Slide Number Placeholder 13">
            <a:extLst>
              <a:ext uri="{FF2B5EF4-FFF2-40B4-BE49-F238E27FC236}">
                <a16:creationId xmlns:a16="http://schemas.microsoft.com/office/drawing/2014/main" id="{AED3BAFF-0B0C-4351-8048-63222B487350}"/>
              </a:ext>
            </a:extLst>
          </p:cNvPr>
          <p:cNvSpPr>
            <a:spLocks noGrp="1"/>
          </p:cNvSpPr>
          <p:nvPr>
            <p:ph type="sldNum" sz="quarter" idx="12"/>
          </p:nvPr>
        </p:nvSpPr>
        <p:spPr/>
        <p:txBody>
          <a:bodyPr/>
          <a:lstStyle/>
          <a:p>
            <a:fld id="{40098EF4-9745-BE4D-8AF9-2CBDED53C134}" type="slidenum">
              <a:rPr lang="en-US" smtClean="0"/>
              <a:t>‹#›</a:t>
            </a:fld>
            <a:endParaRPr lang="en-US"/>
          </a:p>
        </p:txBody>
      </p:sp>
    </p:spTree>
    <p:extLst>
      <p:ext uri="{BB962C8B-B14F-4D97-AF65-F5344CB8AC3E}">
        <p14:creationId xmlns:p14="http://schemas.microsoft.com/office/powerpoint/2010/main" val="27803918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69752E-7655-66E8-45F4-F0E6D9084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17F1A55-A6BA-2185-18EE-8D1DDFE71D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Ok Tedi Mining |</a:t>
            </a:r>
          </a:p>
        </p:txBody>
      </p:sp>
      <p:sp>
        <p:nvSpPr>
          <p:cNvPr id="6" name="Slide Number Placeholder 5">
            <a:extLst>
              <a:ext uri="{FF2B5EF4-FFF2-40B4-BE49-F238E27FC236}">
                <a16:creationId xmlns:a16="http://schemas.microsoft.com/office/drawing/2014/main" id="{EEA1F5A0-413C-A296-A12A-B5485BA70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98EF4-9745-BE4D-8AF9-2CBDED53C134}" type="slidenum">
              <a:rPr lang="en-US" smtClean="0"/>
              <a:t>‹#›</a:t>
            </a:fld>
            <a:endParaRPr lang="en-US"/>
          </a:p>
        </p:txBody>
      </p:sp>
      <p:pic>
        <p:nvPicPr>
          <p:cNvPr id="7" name="Picture 6">
            <a:extLst>
              <a:ext uri="{FF2B5EF4-FFF2-40B4-BE49-F238E27FC236}">
                <a16:creationId xmlns:a16="http://schemas.microsoft.com/office/drawing/2014/main" id="{7B3D0123-51F6-4C23-AC82-B556E601AC9C}"/>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3924406"/>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8.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0.xml"/><Relationship Id="rId5" Type="http://schemas.openxmlformats.org/officeDocument/2006/relationships/image" Target="../media/image9.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15.xml"/><Relationship Id="rId5" Type="http://schemas.openxmlformats.org/officeDocument/2006/relationships/image" Target="../media/image10.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vml"/><Relationship Id="rId1" Type="http://schemas.openxmlformats.org/officeDocument/2006/relationships/themeOverride" Target="../theme/themeOverride5.xml"/><Relationship Id="rId6" Type="http://schemas.openxmlformats.org/officeDocument/2006/relationships/image" Target="../media/image6.emf"/><Relationship Id="rId5" Type="http://schemas.openxmlformats.org/officeDocument/2006/relationships/package" Target="../embeddings/Microsoft_Word_Document.docx"/><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2.vml"/><Relationship Id="rId1" Type="http://schemas.openxmlformats.org/officeDocument/2006/relationships/themeOverride" Target="../theme/themeOverride6.xml"/><Relationship Id="rId6" Type="http://schemas.openxmlformats.org/officeDocument/2006/relationships/image" Target="../media/image7.emf"/><Relationship Id="rId5" Type="http://schemas.openxmlformats.org/officeDocument/2006/relationships/package" Target="../embeddings/Microsoft_Word_Document1.docx"/><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0" y="654876"/>
            <a:ext cx="5943600" cy="1088199"/>
          </a:xfrm>
          <a:prstGeom prst="rect">
            <a:avLst/>
          </a:prstGeom>
          <a:noFill/>
        </p:spPr>
        <p:txBody>
          <a:bodyPr anchor="ctr">
            <a:normAutofit fontScale="90000"/>
          </a:bodyPr>
          <a:lstStyle/>
          <a:p>
            <a:pPr algn="ctr"/>
            <a:br>
              <a:rPr lang="en-US" sz="2200" dirty="0">
                <a:cs typeface="Arial" pitchFamily="34" charset="0"/>
              </a:rPr>
            </a:br>
            <a:br>
              <a:rPr lang="en-US" sz="2200" dirty="0">
                <a:cs typeface="Arial" pitchFamily="34" charset="0"/>
              </a:rPr>
            </a:br>
            <a:r>
              <a:rPr lang="en-US" sz="2200" b="1" dirty="0">
                <a:latin typeface="Dec"/>
                <a:cs typeface="Arial" pitchFamily="34" charset="0"/>
              </a:rPr>
              <a:t>Mining (Safety) Act 1977 &amp; Mining (Safety) </a:t>
            </a:r>
            <a:br>
              <a:rPr lang="en-US" sz="2200" b="1" dirty="0">
                <a:latin typeface="Dec"/>
                <a:cs typeface="Arial" pitchFamily="34" charset="0"/>
              </a:rPr>
            </a:br>
            <a:r>
              <a:rPr lang="en-US" sz="2200" b="1" dirty="0">
                <a:latin typeface="Dec"/>
                <a:cs typeface="Arial" pitchFamily="34" charset="0"/>
              </a:rPr>
              <a:t>Regulation 1935 Awareness  </a:t>
            </a:r>
            <a:br>
              <a:rPr lang="en-US" sz="2200" b="1" dirty="0">
                <a:latin typeface="Dec"/>
                <a:cs typeface="Arial" pitchFamily="34" charset="0"/>
              </a:rPr>
            </a:br>
            <a:br>
              <a:rPr lang="en-US" sz="2200" dirty="0">
                <a:cs typeface="Arial" pitchFamily="34" charset="0"/>
              </a:rPr>
            </a:br>
            <a:endParaRPr lang="en-US" sz="2200" b="1" spc="-120" dirty="0">
              <a:latin typeface="☞DECIMAPROA-BOLD" panose="02000506000000020004" pitchFamily="2" charset="0"/>
            </a:endParaRPr>
          </a:p>
        </p:txBody>
      </p:sp>
    </p:spTree>
    <p:extLst>
      <p:ext uri="{BB962C8B-B14F-4D97-AF65-F5344CB8AC3E}">
        <p14:creationId xmlns:p14="http://schemas.microsoft.com/office/powerpoint/2010/main" val="254169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112406" y="206419"/>
            <a:ext cx="11817007" cy="563672"/>
          </a:xfrm>
          <a:prstGeom prst="rect">
            <a:avLst/>
          </a:prstGeom>
        </p:spPr>
        <p:txBody>
          <a:bodyPr anchor="ctr">
            <a:noAutofit/>
          </a:bodyPr>
          <a:lstStyle/>
          <a:p>
            <a:r>
              <a:rPr lang="en-AU" sz="2500" b="1" spc="-120" dirty="0">
                <a:solidFill>
                  <a:schemeClr val="accent2"/>
                </a:solidFill>
                <a:latin typeface="Dec"/>
              </a:rPr>
              <a:t>PNG Mining </a:t>
            </a:r>
            <a:r>
              <a:rPr lang="en-AU" sz="2400" b="1" spc="-120" dirty="0">
                <a:solidFill>
                  <a:schemeClr val="accent2"/>
                </a:solidFill>
                <a:latin typeface="Dec"/>
              </a:rPr>
              <a:t>(Safety) Act and Regulations   </a:t>
            </a:r>
            <a:endParaRPr lang="en-US" sz="2500" b="1"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10</a:t>
            </a:fld>
            <a:endParaRPr lang="en-US" sz="1200" dirty="0"/>
          </a:p>
        </p:txBody>
      </p:sp>
      <p:sp>
        <p:nvSpPr>
          <p:cNvPr id="4" name="Content Placeholder 4"/>
          <p:cNvSpPr txBox="1">
            <a:spLocks/>
          </p:cNvSpPr>
          <p:nvPr/>
        </p:nvSpPr>
        <p:spPr bwMode="auto">
          <a:xfrm>
            <a:off x="323528" y="1196752"/>
            <a:ext cx="8352928" cy="53285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p:txBody>
      </p:sp>
      <p:sp>
        <p:nvSpPr>
          <p:cNvPr id="5" name="Content Placeholder 2"/>
          <p:cNvSpPr txBox="1">
            <a:spLocks/>
          </p:cNvSpPr>
          <p:nvPr/>
        </p:nvSpPr>
        <p:spPr bwMode="auto">
          <a:xfrm>
            <a:off x="215004" y="954757"/>
            <a:ext cx="11611807" cy="55446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342900" marR="0" lvl="0" indent="-342900" algn="l" defTabSz="914400" rtl="0" eaLnBrk="1" fontAlgn="base" latinLnBrk="0" hangingPunct="1">
              <a:lnSpc>
                <a:spcPct val="100000"/>
              </a:lnSpc>
              <a:spcBef>
                <a:spcPts val="1200"/>
              </a:spcBef>
              <a:spcAft>
                <a:spcPts val="12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50000"/>
              </a:lnSpc>
              <a:spcBef>
                <a:spcPct val="20000"/>
              </a:spcBef>
              <a:spcAft>
                <a:spcPct val="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AU" sz="1600" b="0" i="0" u="none" strike="noStrike" kern="0" cap="none" spc="0" normalizeH="0" baseline="0" noProof="0" dirty="0">
                <a:ln>
                  <a:noFill/>
                </a:ln>
                <a:solidFill>
                  <a:srgbClr val="333333"/>
                </a:solidFill>
                <a:effectLst/>
                <a:uLnTx/>
                <a:uFillTx/>
                <a:latin typeface="Arial"/>
                <a:ea typeface="+mn-ea"/>
                <a:cs typeface="Arial"/>
              </a:rPr>
              <a:t> </a:t>
            </a:r>
          </a:p>
        </p:txBody>
      </p:sp>
      <p:sp>
        <p:nvSpPr>
          <p:cNvPr id="10" name="Rectangle 9">
            <a:extLst>
              <a:ext uri="{FF2B5EF4-FFF2-40B4-BE49-F238E27FC236}">
                <a16:creationId xmlns:a16="http://schemas.microsoft.com/office/drawing/2014/main" id="{5E1887A5-3602-4365-AAD2-451380486055}"/>
              </a:ext>
            </a:extLst>
          </p:cNvPr>
          <p:cNvSpPr/>
          <p:nvPr/>
        </p:nvSpPr>
        <p:spPr>
          <a:xfrm>
            <a:off x="215004" y="1012086"/>
            <a:ext cx="8280920" cy="369332"/>
          </a:xfrm>
          <a:prstGeom prst="rect">
            <a:avLst/>
          </a:prstGeom>
        </p:spPr>
        <p:txBody>
          <a:bodyPr wrap="square">
            <a:spAutoFit/>
          </a:bodyPr>
          <a:lstStyle/>
          <a:p>
            <a:pPr lvl="0">
              <a:spcBef>
                <a:spcPts val="600"/>
              </a:spcBef>
              <a:spcAft>
                <a:spcPts val="600"/>
              </a:spcAft>
            </a:pPr>
            <a:r>
              <a:rPr lang="en-AU" b="1" dirty="0"/>
              <a:t>Registered Manager Mine - Mill  - Works (Tabubil) -  areas of responsibility</a:t>
            </a:r>
          </a:p>
        </p:txBody>
      </p:sp>
      <p:pic>
        <p:nvPicPr>
          <p:cNvPr id="3" name="Picture 2">
            <a:extLst>
              <a:ext uri="{FF2B5EF4-FFF2-40B4-BE49-F238E27FC236}">
                <a16:creationId xmlns:a16="http://schemas.microsoft.com/office/drawing/2014/main" id="{993BD619-2BDF-4EC0-9E74-ADA0D6DE4F77}"/>
              </a:ext>
            </a:extLst>
          </p:cNvPr>
          <p:cNvPicPr>
            <a:picLocks noChangeAspect="1"/>
          </p:cNvPicPr>
          <p:nvPr/>
        </p:nvPicPr>
        <p:blipFill>
          <a:blip r:embed="rId5"/>
          <a:stretch>
            <a:fillRect/>
          </a:stretch>
        </p:blipFill>
        <p:spPr>
          <a:xfrm>
            <a:off x="215004" y="1351193"/>
            <a:ext cx="9087616" cy="5390175"/>
          </a:xfrm>
          <a:prstGeom prst="rect">
            <a:avLst/>
          </a:prstGeom>
        </p:spPr>
      </p:pic>
    </p:spTree>
    <p:extLst>
      <p:ext uri="{BB962C8B-B14F-4D97-AF65-F5344CB8AC3E}">
        <p14:creationId xmlns:p14="http://schemas.microsoft.com/office/powerpoint/2010/main" val="241314982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112406" y="206419"/>
            <a:ext cx="11817007" cy="563672"/>
          </a:xfrm>
          <a:prstGeom prst="rect">
            <a:avLst/>
          </a:prstGeom>
        </p:spPr>
        <p:txBody>
          <a:bodyPr anchor="ctr">
            <a:noAutofit/>
          </a:bodyPr>
          <a:lstStyle/>
          <a:p>
            <a:r>
              <a:rPr lang="en-AU" sz="2500" b="1" spc="-120" dirty="0">
                <a:solidFill>
                  <a:schemeClr val="accent2"/>
                </a:solidFill>
                <a:latin typeface="Dec"/>
              </a:rPr>
              <a:t>PNG Mining </a:t>
            </a:r>
            <a:r>
              <a:rPr lang="en-AU" sz="2400" b="1" spc="-120" dirty="0">
                <a:solidFill>
                  <a:schemeClr val="accent2"/>
                </a:solidFill>
                <a:latin typeface="Dec"/>
              </a:rPr>
              <a:t>(Safety) Act and Regulations  </a:t>
            </a:r>
            <a:endParaRPr lang="en-US" sz="2500" b="1"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11</a:t>
            </a:fld>
            <a:endParaRPr lang="en-US" sz="1200" dirty="0"/>
          </a:p>
        </p:txBody>
      </p:sp>
      <p:sp>
        <p:nvSpPr>
          <p:cNvPr id="4" name="Content Placeholder 4"/>
          <p:cNvSpPr txBox="1">
            <a:spLocks/>
          </p:cNvSpPr>
          <p:nvPr/>
        </p:nvSpPr>
        <p:spPr bwMode="auto">
          <a:xfrm>
            <a:off x="323528" y="1196752"/>
            <a:ext cx="8352928" cy="53285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p:txBody>
      </p:sp>
      <p:sp>
        <p:nvSpPr>
          <p:cNvPr id="5" name="Content Placeholder 2"/>
          <p:cNvSpPr txBox="1">
            <a:spLocks/>
          </p:cNvSpPr>
          <p:nvPr/>
        </p:nvSpPr>
        <p:spPr bwMode="auto">
          <a:xfrm>
            <a:off x="215007" y="1052736"/>
            <a:ext cx="11611807" cy="55446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342900" marR="0" lvl="0" indent="-342900" algn="l" defTabSz="914400" rtl="0" eaLnBrk="1" fontAlgn="base" latinLnBrk="0" hangingPunct="1">
              <a:lnSpc>
                <a:spcPct val="100000"/>
              </a:lnSpc>
              <a:spcBef>
                <a:spcPts val="1200"/>
              </a:spcBef>
              <a:spcAft>
                <a:spcPts val="12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50000"/>
              </a:lnSpc>
              <a:spcBef>
                <a:spcPct val="20000"/>
              </a:spcBef>
              <a:spcAft>
                <a:spcPct val="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AU" sz="1600" b="0" i="0" u="none" strike="noStrike" kern="0" cap="none" spc="0" normalizeH="0" baseline="0" noProof="0" dirty="0">
                <a:ln>
                  <a:noFill/>
                </a:ln>
                <a:solidFill>
                  <a:srgbClr val="333333"/>
                </a:solidFill>
                <a:effectLst/>
                <a:uLnTx/>
                <a:uFillTx/>
                <a:latin typeface="Arial"/>
                <a:ea typeface="+mn-ea"/>
                <a:cs typeface="Arial"/>
              </a:rPr>
              <a:t> </a:t>
            </a:r>
          </a:p>
        </p:txBody>
      </p:sp>
      <p:pic>
        <p:nvPicPr>
          <p:cNvPr id="3" name="Picture 2">
            <a:extLst>
              <a:ext uri="{FF2B5EF4-FFF2-40B4-BE49-F238E27FC236}">
                <a16:creationId xmlns:a16="http://schemas.microsoft.com/office/drawing/2014/main" id="{167CF24C-0DCB-4D91-B0F1-B66FFC6677B3}"/>
              </a:ext>
            </a:extLst>
          </p:cNvPr>
          <p:cNvPicPr>
            <a:picLocks noChangeAspect="1"/>
          </p:cNvPicPr>
          <p:nvPr/>
        </p:nvPicPr>
        <p:blipFill>
          <a:blip r:embed="rId5"/>
          <a:stretch>
            <a:fillRect/>
          </a:stretch>
        </p:blipFill>
        <p:spPr>
          <a:xfrm>
            <a:off x="51464" y="1566084"/>
            <a:ext cx="11817007" cy="5291915"/>
          </a:xfrm>
          <a:prstGeom prst="rect">
            <a:avLst/>
          </a:prstGeom>
        </p:spPr>
      </p:pic>
      <p:sp>
        <p:nvSpPr>
          <p:cNvPr id="10" name="Rectangle 9">
            <a:extLst>
              <a:ext uri="{FF2B5EF4-FFF2-40B4-BE49-F238E27FC236}">
                <a16:creationId xmlns:a16="http://schemas.microsoft.com/office/drawing/2014/main" id="{64A92DBD-5D67-4273-BA51-72351C70F384}"/>
              </a:ext>
            </a:extLst>
          </p:cNvPr>
          <p:cNvSpPr/>
          <p:nvPr/>
        </p:nvSpPr>
        <p:spPr>
          <a:xfrm>
            <a:off x="112406" y="1117038"/>
            <a:ext cx="8064896" cy="369332"/>
          </a:xfrm>
          <a:prstGeom prst="rect">
            <a:avLst/>
          </a:prstGeom>
        </p:spPr>
        <p:txBody>
          <a:bodyPr wrap="square">
            <a:spAutoFit/>
          </a:bodyPr>
          <a:lstStyle/>
          <a:p>
            <a:pPr lvl="0">
              <a:spcBef>
                <a:spcPts val="600"/>
              </a:spcBef>
              <a:spcAft>
                <a:spcPts val="600"/>
              </a:spcAft>
            </a:pPr>
            <a:r>
              <a:rPr lang="en-AU" b="1" dirty="0"/>
              <a:t>Registered Manager Works  (</a:t>
            </a:r>
            <a:r>
              <a:rPr lang="en-AU" b="1" dirty="0" err="1"/>
              <a:t>Bige</a:t>
            </a:r>
            <a:r>
              <a:rPr lang="en-AU" b="1" dirty="0"/>
              <a:t>/</a:t>
            </a:r>
            <a:r>
              <a:rPr lang="en-AU" b="1" dirty="0" err="1"/>
              <a:t>Kiunga</a:t>
            </a:r>
            <a:r>
              <a:rPr lang="en-AU" b="1" dirty="0"/>
              <a:t>)  - areas of responsibility</a:t>
            </a:r>
          </a:p>
        </p:txBody>
      </p:sp>
    </p:spTree>
    <p:extLst>
      <p:ext uri="{BB962C8B-B14F-4D97-AF65-F5344CB8AC3E}">
        <p14:creationId xmlns:p14="http://schemas.microsoft.com/office/powerpoint/2010/main" val="277444568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0" y="225469"/>
            <a:ext cx="12191999" cy="563672"/>
          </a:xfrm>
          <a:prstGeom prst="rect">
            <a:avLst/>
          </a:prstGeom>
        </p:spPr>
        <p:txBody>
          <a:bodyPr anchor="ctr">
            <a:normAutofit/>
          </a:bodyPr>
          <a:lstStyle/>
          <a:p>
            <a:r>
              <a:rPr lang="en-AU" sz="2800" b="1" spc="-120" dirty="0">
                <a:solidFill>
                  <a:schemeClr val="accent2"/>
                </a:solidFill>
                <a:latin typeface="Dec"/>
              </a:rPr>
              <a:t>PNG Mining (Safety) Act and Regulation  </a:t>
            </a:r>
            <a:endParaRPr lang="en-US" sz="2800" b="1"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12</a:t>
            </a:fld>
            <a:endParaRPr lang="en-US" sz="1200" dirty="0"/>
          </a:p>
        </p:txBody>
      </p:sp>
      <p:sp>
        <p:nvSpPr>
          <p:cNvPr id="4" name="Content Placeholder 4"/>
          <p:cNvSpPr txBox="1">
            <a:spLocks/>
          </p:cNvSpPr>
          <p:nvPr/>
        </p:nvSpPr>
        <p:spPr bwMode="auto">
          <a:xfrm>
            <a:off x="323528" y="1196752"/>
            <a:ext cx="8352928" cy="53285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p:txBody>
      </p:sp>
      <p:sp>
        <p:nvSpPr>
          <p:cNvPr id="7" name="Content Placeholder 2"/>
          <p:cNvSpPr txBox="1">
            <a:spLocks/>
          </p:cNvSpPr>
          <p:nvPr/>
        </p:nvSpPr>
        <p:spPr bwMode="auto">
          <a:xfrm>
            <a:off x="215007" y="1052736"/>
            <a:ext cx="11560225" cy="55446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AU" sz="1800" b="0" i="0" u="none" strike="noStrike" kern="0" cap="none" spc="0" normalizeH="0" baseline="0" noProof="0" dirty="0">
                <a:ln>
                  <a:noFill/>
                </a:ln>
                <a:solidFill>
                  <a:srgbClr val="333333"/>
                </a:solidFill>
                <a:effectLst/>
                <a:uLnTx/>
                <a:uFillTx/>
                <a:latin typeface="Arial"/>
                <a:ea typeface="+mn-ea"/>
                <a:cs typeface="Arial"/>
              </a:rPr>
              <a:t>Mining (Safety) Act 1977;</a:t>
            </a:r>
          </a:p>
          <a:p>
            <a:pPr marL="0" marR="0" lvl="0" indent="0" algn="l" defTabSz="914400" rtl="0" eaLnBrk="1" fontAlgn="base" latinLnBrk="0" hangingPunct="1">
              <a:lnSpc>
                <a:spcPct val="100000"/>
              </a:lnSpc>
              <a:spcBef>
                <a:spcPts val="1200"/>
              </a:spcBef>
              <a:spcAft>
                <a:spcPts val="1200"/>
              </a:spcAft>
              <a:buClrTx/>
              <a:buSzTx/>
              <a:buNone/>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50000"/>
              </a:lnSpc>
              <a:spcBef>
                <a:spcPct val="20000"/>
              </a:spcBef>
              <a:spcAft>
                <a:spcPct val="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AU" sz="1600" b="0" i="0" u="none" strike="noStrike" kern="0" cap="none" spc="0" normalizeH="0" baseline="0" noProof="0" dirty="0">
                <a:ln>
                  <a:noFill/>
                </a:ln>
                <a:solidFill>
                  <a:srgbClr val="333333"/>
                </a:solidFill>
                <a:effectLst/>
                <a:uLnTx/>
                <a:uFillTx/>
                <a:latin typeface="Arial"/>
                <a:ea typeface="+mn-ea"/>
                <a:cs typeface="Arial"/>
              </a:rPr>
              <a:t> </a:t>
            </a:r>
          </a:p>
        </p:txBody>
      </p:sp>
      <p:sp>
        <p:nvSpPr>
          <p:cNvPr id="8" name="Rectangle 7">
            <a:extLst>
              <a:ext uri="{FF2B5EF4-FFF2-40B4-BE49-F238E27FC236}">
                <a16:creationId xmlns:a16="http://schemas.microsoft.com/office/drawing/2014/main" id="{4212F8AD-9D28-4D4F-BE70-D92CC34CF147}"/>
              </a:ext>
            </a:extLst>
          </p:cNvPr>
          <p:cNvSpPr/>
          <p:nvPr/>
        </p:nvSpPr>
        <p:spPr>
          <a:xfrm>
            <a:off x="323528" y="1616985"/>
            <a:ext cx="9837509" cy="4996240"/>
          </a:xfrm>
          <a:prstGeom prst="rect">
            <a:avLst/>
          </a:prstGeom>
        </p:spPr>
        <p:txBody>
          <a:bodyPr wrap="square">
            <a:spAutoFit/>
          </a:bodyPr>
          <a:lstStyle/>
          <a:p>
            <a:pPr>
              <a:spcBef>
                <a:spcPts val="500"/>
              </a:spcBef>
              <a:spcAft>
                <a:spcPts val="500"/>
              </a:spcAft>
            </a:pPr>
            <a:r>
              <a:rPr lang="en-AU" dirty="0"/>
              <a:t>Section 45 - Any unsafe condition in mine or works to be reported</a:t>
            </a:r>
          </a:p>
          <a:p>
            <a:pPr marL="361950" indent="0">
              <a:spcBef>
                <a:spcPts val="500"/>
              </a:spcBef>
              <a:spcAft>
                <a:spcPts val="500"/>
              </a:spcAft>
              <a:buNone/>
            </a:pPr>
            <a:r>
              <a:rPr lang="en-AU" i="1" dirty="0">
                <a:solidFill>
                  <a:srgbClr val="FF0000"/>
                </a:solidFill>
              </a:rPr>
              <a:t>Every person employed in or about a mine or works who becomes aware of anything in or about the mine or works which is likely to cause injury to a person or to the mine or works shall promptly report the fact to a person in authority at the mine or works</a:t>
            </a:r>
          </a:p>
          <a:p>
            <a:pPr>
              <a:spcBef>
                <a:spcPts val="500"/>
              </a:spcBef>
              <a:spcAft>
                <a:spcPts val="500"/>
              </a:spcAft>
            </a:pPr>
            <a:r>
              <a:rPr lang="en-AU" dirty="0"/>
              <a:t>Section 46 - Employees to ascertain if appliances are safe</a:t>
            </a:r>
          </a:p>
          <a:p>
            <a:pPr marL="361950" indent="0">
              <a:spcBef>
                <a:spcPts val="500"/>
              </a:spcBef>
              <a:spcAft>
                <a:spcPts val="500"/>
              </a:spcAft>
              <a:buNone/>
            </a:pPr>
            <a:r>
              <a:rPr lang="en-AU" i="1" dirty="0">
                <a:solidFill>
                  <a:srgbClr val="FF0000"/>
                </a:solidFill>
              </a:rPr>
              <a:t>Every person employed in or about a mine or works shall, before commencing and whilst at work, take all reasonable precautions to ascertain whether the tubs, trucks, chains, tackle, windlass, ropes, tools or other appliances used by him and the place in which he works are safe</a:t>
            </a:r>
          </a:p>
          <a:p>
            <a:pPr marL="361950" indent="0">
              <a:spcBef>
                <a:spcPts val="500"/>
              </a:spcBef>
              <a:spcAft>
                <a:spcPts val="500"/>
              </a:spcAft>
              <a:buNone/>
            </a:pPr>
            <a:r>
              <a:rPr lang="en-AU" i="1" dirty="0">
                <a:solidFill>
                  <a:srgbClr val="FF0000"/>
                </a:solidFill>
              </a:rPr>
              <a:t>A person shall not:</a:t>
            </a:r>
            <a:endParaRPr lang="en-US" i="1" dirty="0">
              <a:solidFill>
                <a:srgbClr val="FF0000"/>
              </a:solidFill>
            </a:endParaRPr>
          </a:p>
          <a:p>
            <a:pPr marL="361950" indent="0">
              <a:spcBef>
                <a:spcPts val="500"/>
              </a:spcBef>
              <a:spcAft>
                <a:spcPts val="500"/>
              </a:spcAft>
              <a:buNone/>
            </a:pPr>
            <a:r>
              <a:rPr lang="en-AU" i="1" dirty="0">
                <a:solidFill>
                  <a:srgbClr val="FF0000"/>
                </a:solidFill>
              </a:rPr>
              <a:t> (a) use any of the appliances which appear unsafe; or </a:t>
            </a:r>
            <a:endParaRPr lang="en-US" i="1" dirty="0">
              <a:solidFill>
                <a:srgbClr val="FF0000"/>
              </a:solidFill>
            </a:endParaRPr>
          </a:p>
          <a:p>
            <a:pPr marL="361950" indent="0">
              <a:spcBef>
                <a:spcPts val="500"/>
              </a:spcBef>
              <a:spcAft>
                <a:spcPts val="500"/>
              </a:spcAft>
              <a:buNone/>
            </a:pPr>
            <a:r>
              <a:rPr lang="en-AU" i="1" dirty="0">
                <a:solidFill>
                  <a:srgbClr val="FF0000"/>
                </a:solidFill>
              </a:rPr>
              <a:t> (b) Remain in any unsafe working place</a:t>
            </a:r>
          </a:p>
          <a:p>
            <a:pPr>
              <a:spcBef>
                <a:spcPts val="500"/>
              </a:spcBef>
              <a:spcAft>
                <a:spcPts val="500"/>
              </a:spcAft>
            </a:pPr>
            <a:r>
              <a:rPr lang="en-AU" dirty="0"/>
              <a:t>Section 55 - Accident to be Reported</a:t>
            </a:r>
          </a:p>
          <a:p>
            <a:pPr marL="361950" indent="0">
              <a:spcBef>
                <a:spcPts val="500"/>
              </a:spcBef>
              <a:spcAft>
                <a:spcPts val="500"/>
              </a:spcAft>
              <a:buNone/>
            </a:pPr>
            <a:r>
              <a:rPr lang="en-US" i="1" dirty="0">
                <a:solidFill>
                  <a:srgbClr val="FF0000"/>
                </a:solidFill>
              </a:rPr>
              <a:t>Duty of every person employed, as soon as he becomes aware to the person in charge of the mine or works. </a:t>
            </a:r>
            <a:endParaRPr lang="en-AU" i="1" dirty="0">
              <a:solidFill>
                <a:srgbClr val="FF0000"/>
              </a:solidFill>
            </a:endParaRPr>
          </a:p>
        </p:txBody>
      </p:sp>
    </p:spTree>
    <p:extLst>
      <p:ext uri="{BB962C8B-B14F-4D97-AF65-F5344CB8AC3E}">
        <p14:creationId xmlns:p14="http://schemas.microsoft.com/office/powerpoint/2010/main" val="181446400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199589" y="242722"/>
            <a:ext cx="11523946" cy="563672"/>
          </a:xfrm>
          <a:prstGeom prst="rect">
            <a:avLst/>
          </a:prstGeom>
        </p:spPr>
        <p:txBody>
          <a:bodyPr anchor="ctr">
            <a:normAutofit fontScale="90000"/>
          </a:bodyPr>
          <a:lstStyle/>
          <a:p>
            <a:br>
              <a:rPr lang="en-AU" sz="2800" spc="-120" dirty="0">
                <a:solidFill>
                  <a:schemeClr val="accent2"/>
                </a:solidFill>
                <a:latin typeface="DecimaProA-Bold" panose="02000506000000020004" pitchFamily="2" charset="0"/>
              </a:rPr>
            </a:br>
            <a:r>
              <a:rPr lang="en-AU" sz="2800" b="1" spc="-120" dirty="0">
                <a:solidFill>
                  <a:schemeClr val="accent2"/>
                </a:solidFill>
                <a:latin typeface="DecimaProA-Bold" panose="02000506000000020004" pitchFamily="2" charset="0"/>
              </a:rPr>
              <a:t>PNG Mining (Safety) Act and Regulation</a:t>
            </a:r>
            <a:r>
              <a:rPr lang="en-AU" sz="2800" b="1" spc="-120" dirty="0">
                <a:solidFill>
                  <a:schemeClr val="accent2"/>
                </a:solidFill>
                <a:latin typeface="Dec"/>
              </a:rPr>
              <a:t> </a:t>
            </a:r>
            <a:br>
              <a:rPr lang="en-AU" sz="2800" b="1" spc="-120" dirty="0">
                <a:solidFill>
                  <a:schemeClr val="accent2"/>
                </a:solidFill>
                <a:latin typeface="Dec"/>
              </a:rPr>
            </a:br>
            <a:endParaRPr lang="en-US" sz="2800" b="1"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13</a:t>
            </a:fld>
            <a:endParaRPr lang="en-US" sz="1200" dirty="0"/>
          </a:p>
        </p:txBody>
      </p:sp>
      <p:sp>
        <p:nvSpPr>
          <p:cNvPr id="5" name="Content Placeholder 2"/>
          <p:cNvSpPr txBox="1">
            <a:spLocks/>
          </p:cNvSpPr>
          <p:nvPr/>
        </p:nvSpPr>
        <p:spPr bwMode="auto">
          <a:xfrm>
            <a:off x="241243" y="1176858"/>
            <a:ext cx="11709514" cy="55446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0" indent="0">
              <a:spcBef>
                <a:spcPts val="600"/>
              </a:spcBef>
              <a:spcAft>
                <a:spcPts val="600"/>
              </a:spcAft>
              <a:buNone/>
            </a:pPr>
            <a:r>
              <a:rPr lang="en-AU" kern="0" dirty="0"/>
              <a:t>Mining (Safety) Act</a:t>
            </a:r>
          </a:p>
          <a:p>
            <a:pPr marL="0" indent="0">
              <a:spcBef>
                <a:spcPts val="500"/>
              </a:spcBef>
              <a:spcAft>
                <a:spcPts val="500"/>
              </a:spcAft>
              <a:buNone/>
            </a:pPr>
            <a:r>
              <a:rPr lang="en-AU" kern="0" dirty="0"/>
              <a:t>Section 57 - Notification of Certain Incidents</a:t>
            </a:r>
          </a:p>
          <a:p>
            <a:pPr marL="19050" indent="0">
              <a:spcBef>
                <a:spcPts val="500"/>
              </a:spcBef>
              <a:spcAft>
                <a:spcPts val="500"/>
              </a:spcAft>
              <a:buNone/>
            </a:pPr>
            <a:r>
              <a:rPr lang="en-AU" i="1" kern="0" dirty="0">
                <a:solidFill>
                  <a:srgbClr val="FF0000"/>
                </a:solidFill>
              </a:rPr>
              <a:t>  	Loss of life; fracture of the skull or of a limb, or other serious bodily injury; or causes person to be unfit to return to 	his ordinary work for a period of 14 days; fire; explosion; electric shock; boiler incident, etc</a:t>
            </a:r>
          </a:p>
          <a:p>
            <a:pPr marL="361950">
              <a:spcBef>
                <a:spcPts val="500"/>
              </a:spcBef>
              <a:spcAft>
                <a:spcPts val="500"/>
              </a:spcAft>
            </a:pPr>
            <a:endParaRPr lang="en-AU" i="1" kern="0" dirty="0">
              <a:solidFill>
                <a:srgbClr val="FF0000"/>
              </a:solidFill>
            </a:endParaRPr>
          </a:p>
          <a:p>
            <a:pPr marL="361950">
              <a:spcBef>
                <a:spcPts val="500"/>
              </a:spcBef>
              <a:spcAft>
                <a:spcPts val="500"/>
              </a:spcAft>
            </a:pPr>
            <a:endParaRPr lang="en-US" i="1" kern="0" dirty="0">
              <a:solidFill>
                <a:srgbClr val="FF0000"/>
              </a:solidFill>
            </a:endParaRPr>
          </a:p>
        </p:txBody>
      </p:sp>
      <p:sp>
        <p:nvSpPr>
          <p:cNvPr id="7" name="Content Placeholder 2">
            <a:extLst>
              <a:ext uri="{FF2B5EF4-FFF2-40B4-BE49-F238E27FC236}">
                <a16:creationId xmlns:a16="http://schemas.microsoft.com/office/drawing/2014/main" id="{59B15E11-84FA-4239-955B-73CADC527D27}"/>
              </a:ext>
            </a:extLst>
          </p:cNvPr>
          <p:cNvSpPr txBox="1">
            <a:spLocks/>
          </p:cNvSpPr>
          <p:nvPr/>
        </p:nvSpPr>
        <p:spPr bwMode="auto">
          <a:xfrm>
            <a:off x="432363" y="6538911"/>
            <a:ext cx="10913662" cy="29682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rgbClr val="333333"/>
                </a:solidFill>
                <a:latin typeface="+mn-lt"/>
                <a:ea typeface="+mn-ea"/>
                <a:cs typeface="+mn-cs"/>
              </a:defRPr>
            </a:lvl1pPr>
            <a:lvl2pPr marL="457200" indent="0" algn="l" rtl="0" eaLnBrk="1" fontAlgn="base" hangingPunct="1">
              <a:spcBef>
                <a:spcPct val="20000"/>
              </a:spcBef>
              <a:spcAft>
                <a:spcPct val="0"/>
              </a:spcAft>
              <a:buNone/>
              <a:defRPr sz="1800">
                <a:solidFill>
                  <a:srgbClr val="333333"/>
                </a:solidFill>
                <a:latin typeface="+mn-lt"/>
                <a:cs typeface="+mn-cs"/>
              </a:defRPr>
            </a:lvl2pPr>
            <a:lvl3pPr marL="914400" indent="0" algn="l" rtl="0" eaLnBrk="1" fontAlgn="base" hangingPunct="1">
              <a:spcBef>
                <a:spcPct val="20000"/>
              </a:spcBef>
              <a:spcAft>
                <a:spcPct val="0"/>
              </a:spcAft>
              <a:buNone/>
              <a:defRPr sz="1600">
                <a:solidFill>
                  <a:srgbClr val="333333"/>
                </a:solidFill>
                <a:latin typeface="+mn-lt"/>
                <a:cs typeface="+mn-cs"/>
              </a:defRPr>
            </a:lvl3pPr>
            <a:lvl4pPr marL="1371600" indent="0" algn="l" rtl="0" eaLnBrk="1" fontAlgn="base" hangingPunct="1">
              <a:spcBef>
                <a:spcPct val="20000"/>
              </a:spcBef>
              <a:spcAft>
                <a:spcPct val="0"/>
              </a:spcAft>
              <a:buNone/>
              <a:defRPr sz="1400">
                <a:solidFill>
                  <a:srgbClr val="333333"/>
                </a:solidFill>
                <a:latin typeface="+mn-lt"/>
                <a:cs typeface="+mn-cs"/>
              </a:defRPr>
            </a:lvl4pPr>
            <a:lvl5pPr marL="1828800" indent="0" algn="l" rtl="0" eaLnBrk="1" fontAlgn="base" hangingPunct="1">
              <a:spcBef>
                <a:spcPct val="20000"/>
              </a:spcBef>
              <a:spcAft>
                <a:spcPct val="0"/>
              </a:spcAft>
              <a:buNone/>
              <a:defRPr sz="1400">
                <a:solidFill>
                  <a:srgbClr val="333333"/>
                </a:solidFill>
                <a:latin typeface="+mn-lt"/>
                <a:cs typeface="+mn-cs"/>
              </a:defRPr>
            </a:lvl5pPr>
            <a:lvl6pPr marL="2286000" indent="0" algn="l" rtl="0" eaLnBrk="1" fontAlgn="base" hangingPunct="1">
              <a:spcBef>
                <a:spcPct val="20000"/>
              </a:spcBef>
              <a:spcAft>
                <a:spcPct val="0"/>
              </a:spcAft>
              <a:buNone/>
              <a:defRPr sz="1400">
                <a:solidFill>
                  <a:srgbClr val="333333"/>
                </a:solidFill>
                <a:latin typeface="+mn-lt"/>
                <a:cs typeface="+mn-cs"/>
              </a:defRPr>
            </a:lvl6pPr>
            <a:lvl7pPr marL="2743200" indent="0" algn="l" rtl="0" eaLnBrk="1" fontAlgn="base" hangingPunct="1">
              <a:spcBef>
                <a:spcPct val="20000"/>
              </a:spcBef>
              <a:spcAft>
                <a:spcPct val="0"/>
              </a:spcAft>
              <a:buNone/>
              <a:defRPr sz="1400">
                <a:solidFill>
                  <a:srgbClr val="333333"/>
                </a:solidFill>
                <a:latin typeface="+mn-lt"/>
                <a:cs typeface="+mn-cs"/>
              </a:defRPr>
            </a:lvl7pPr>
            <a:lvl8pPr marL="3200400" indent="0" algn="l" rtl="0" eaLnBrk="1" fontAlgn="base" hangingPunct="1">
              <a:spcBef>
                <a:spcPct val="20000"/>
              </a:spcBef>
              <a:spcAft>
                <a:spcPct val="0"/>
              </a:spcAft>
              <a:buNone/>
              <a:defRPr sz="1400">
                <a:solidFill>
                  <a:srgbClr val="333333"/>
                </a:solidFill>
                <a:latin typeface="+mn-lt"/>
                <a:cs typeface="+mn-cs"/>
              </a:defRPr>
            </a:lvl8pPr>
            <a:lvl9pPr marL="3657600" indent="0" algn="l" rtl="0" eaLnBrk="1" fontAlgn="base" hangingPunct="1">
              <a:spcBef>
                <a:spcPct val="20000"/>
              </a:spcBef>
              <a:spcAft>
                <a:spcPct val="0"/>
              </a:spcAft>
              <a:buNone/>
              <a:defRPr sz="1400">
                <a:solidFill>
                  <a:srgbClr val="333333"/>
                </a:solidFill>
                <a:latin typeface="+mn-lt"/>
                <a:cs typeface="+mn-cs"/>
              </a:defRPr>
            </a:lvl9pPr>
          </a:lstStyle>
          <a:p>
            <a:pPr>
              <a:spcBef>
                <a:spcPts val="500"/>
              </a:spcBef>
              <a:spcAft>
                <a:spcPts val="500"/>
              </a:spcAft>
            </a:pPr>
            <a:r>
              <a:rPr lang="en-AU" sz="1800" kern="0" dirty="0"/>
              <a:t>Mining (Safety) Regulation</a:t>
            </a:r>
          </a:p>
          <a:p>
            <a:pPr>
              <a:spcBef>
                <a:spcPts val="500"/>
              </a:spcBef>
              <a:spcAft>
                <a:spcPts val="500"/>
              </a:spcAft>
            </a:pPr>
            <a:r>
              <a:rPr lang="en-AU" sz="1800" kern="0" dirty="0"/>
              <a:t>Section 171 - Accident Affecting Persons</a:t>
            </a:r>
          </a:p>
          <a:p>
            <a:pPr marL="361950">
              <a:spcBef>
                <a:spcPts val="500"/>
              </a:spcBef>
              <a:spcAft>
                <a:spcPts val="500"/>
              </a:spcAft>
            </a:pPr>
            <a:r>
              <a:rPr lang="en-US" sz="1800" i="1" kern="0" dirty="0">
                <a:solidFill>
                  <a:srgbClr val="FF0000"/>
                </a:solidFill>
              </a:rPr>
              <a:t>Every accident arising out of the operation of any electrical apparatus and causing bodily injury (including shock or burn) to any person shall be reported promptly to the manager </a:t>
            </a:r>
          </a:p>
          <a:p>
            <a:pPr>
              <a:spcBef>
                <a:spcPts val="500"/>
              </a:spcBef>
              <a:spcAft>
                <a:spcPts val="500"/>
              </a:spcAft>
            </a:pPr>
            <a:r>
              <a:rPr lang="en-AU" sz="1800" kern="0" dirty="0"/>
              <a:t>Section 358 - Reports of Incidents</a:t>
            </a:r>
          </a:p>
          <a:p>
            <a:pPr marL="361950">
              <a:spcBef>
                <a:spcPts val="500"/>
              </a:spcBef>
              <a:spcAft>
                <a:spcPts val="500"/>
              </a:spcAft>
            </a:pPr>
            <a:r>
              <a:rPr lang="en-US" sz="1800" i="1" kern="0" dirty="0">
                <a:solidFill>
                  <a:srgbClr val="FF0000"/>
                </a:solidFill>
              </a:rPr>
              <a:t>Form 14 - loss of human life or bodily injury</a:t>
            </a:r>
          </a:p>
          <a:p>
            <a:pPr marL="361950">
              <a:spcBef>
                <a:spcPts val="500"/>
              </a:spcBef>
              <a:spcAft>
                <a:spcPts val="500"/>
              </a:spcAft>
            </a:pPr>
            <a:r>
              <a:rPr lang="en-US" sz="1800" i="1" kern="0" dirty="0">
                <a:solidFill>
                  <a:srgbClr val="FF0000"/>
                </a:solidFill>
              </a:rPr>
              <a:t>Form 33 - without bodily injury. </a:t>
            </a:r>
          </a:p>
          <a:p>
            <a:pPr marL="361950">
              <a:spcBef>
                <a:spcPts val="500"/>
              </a:spcBef>
              <a:spcAft>
                <a:spcPts val="500"/>
              </a:spcAft>
            </a:pPr>
            <a:r>
              <a:rPr lang="en-US" sz="1800" i="1" kern="0" dirty="0">
                <a:solidFill>
                  <a:srgbClr val="FF0000"/>
                </a:solidFill>
              </a:rPr>
              <a:t>Report shall be made within 24 hours of the occurrence of the accident. </a:t>
            </a:r>
            <a:endParaRPr lang="en-AU" sz="1800" i="1" kern="0" dirty="0">
              <a:solidFill>
                <a:srgbClr val="FF0000"/>
              </a:solidFill>
            </a:endParaRPr>
          </a:p>
          <a:p>
            <a:pPr>
              <a:spcBef>
                <a:spcPts val="600"/>
              </a:spcBef>
              <a:spcAft>
                <a:spcPts val="600"/>
              </a:spcAft>
            </a:pPr>
            <a:endParaRPr lang="en-AU" sz="1800" kern="0" dirty="0"/>
          </a:p>
          <a:p>
            <a:pPr>
              <a:spcBef>
                <a:spcPts val="1200"/>
              </a:spcBef>
              <a:spcAft>
                <a:spcPts val="1200"/>
              </a:spcAft>
            </a:pPr>
            <a:endParaRPr lang="en-AU" kern="0" dirty="0"/>
          </a:p>
          <a:p>
            <a:pPr>
              <a:spcBef>
                <a:spcPts val="600"/>
              </a:spcBef>
              <a:spcAft>
                <a:spcPts val="600"/>
              </a:spcAft>
            </a:pPr>
            <a:endParaRPr lang="en-AU" kern="0" dirty="0"/>
          </a:p>
          <a:p>
            <a:pPr>
              <a:spcBef>
                <a:spcPts val="600"/>
              </a:spcBef>
              <a:spcAft>
                <a:spcPts val="600"/>
              </a:spcAft>
            </a:pPr>
            <a:endParaRPr lang="en-AU" kern="0" dirty="0"/>
          </a:p>
          <a:p>
            <a:pPr>
              <a:spcBef>
                <a:spcPts val="600"/>
              </a:spcBef>
              <a:spcAft>
                <a:spcPts val="600"/>
              </a:spcAft>
            </a:pPr>
            <a:endParaRPr lang="en-AU" sz="1600" kern="0" dirty="0"/>
          </a:p>
          <a:p>
            <a:pPr>
              <a:lnSpc>
                <a:spcPct val="150000"/>
              </a:lnSpc>
            </a:pPr>
            <a:endParaRPr lang="en-AU" sz="1600" kern="0" dirty="0"/>
          </a:p>
          <a:p>
            <a:pPr>
              <a:lnSpc>
                <a:spcPct val="150000"/>
              </a:lnSpc>
            </a:pPr>
            <a:endParaRPr lang="en-AU" sz="1600" kern="0" dirty="0"/>
          </a:p>
          <a:p>
            <a:pPr>
              <a:lnSpc>
                <a:spcPct val="150000"/>
              </a:lnSpc>
            </a:pPr>
            <a:r>
              <a:rPr lang="en-AU" sz="1600" kern="0" dirty="0"/>
              <a:t> </a:t>
            </a:r>
          </a:p>
        </p:txBody>
      </p:sp>
    </p:spTree>
    <p:extLst>
      <p:ext uri="{BB962C8B-B14F-4D97-AF65-F5344CB8AC3E}">
        <p14:creationId xmlns:p14="http://schemas.microsoft.com/office/powerpoint/2010/main" val="143029356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199589" y="242722"/>
            <a:ext cx="11523946" cy="563672"/>
          </a:xfrm>
          <a:prstGeom prst="rect">
            <a:avLst/>
          </a:prstGeom>
        </p:spPr>
        <p:txBody>
          <a:bodyPr anchor="ctr">
            <a:normAutofit fontScale="90000"/>
          </a:bodyPr>
          <a:lstStyle/>
          <a:p>
            <a:br>
              <a:rPr lang="en-AU" sz="2800" spc="-120" dirty="0">
                <a:solidFill>
                  <a:schemeClr val="accent2"/>
                </a:solidFill>
                <a:latin typeface="DecimaProA-Bold" panose="02000506000000020004" pitchFamily="2" charset="0"/>
              </a:rPr>
            </a:br>
            <a:r>
              <a:rPr lang="en-AU" sz="2800" b="1" spc="-120" dirty="0">
                <a:solidFill>
                  <a:schemeClr val="accent2"/>
                </a:solidFill>
                <a:latin typeface="Dec"/>
              </a:rPr>
              <a:t>PNG Mining (Safety) Act and Regulation   </a:t>
            </a:r>
            <a:br>
              <a:rPr lang="en-AU" sz="2800" b="1" spc="-120" dirty="0">
                <a:solidFill>
                  <a:schemeClr val="accent2"/>
                </a:solidFill>
                <a:latin typeface="Dec"/>
              </a:rPr>
            </a:br>
            <a:endParaRPr lang="en-US" sz="2800" b="1"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14</a:t>
            </a:fld>
            <a:endParaRPr lang="en-US" sz="1200" dirty="0"/>
          </a:p>
        </p:txBody>
      </p:sp>
      <p:sp>
        <p:nvSpPr>
          <p:cNvPr id="5" name="Content Placeholder 2"/>
          <p:cNvSpPr txBox="1">
            <a:spLocks/>
          </p:cNvSpPr>
          <p:nvPr/>
        </p:nvSpPr>
        <p:spPr bwMode="auto">
          <a:xfrm>
            <a:off x="199589" y="1844434"/>
            <a:ext cx="11508527" cy="55446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342900" marR="0" lvl="0" indent="-342900" algn="l" defTabSz="914400" rtl="0" eaLnBrk="1" fontAlgn="base" latinLnBrk="0" hangingPunct="1">
              <a:lnSpc>
                <a:spcPct val="100000"/>
              </a:lnSpc>
              <a:spcBef>
                <a:spcPts val="1200"/>
              </a:spcBef>
              <a:spcAft>
                <a:spcPts val="12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50000"/>
              </a:lnSpc>
              <a:spcBef>
                <a:spcPct val="20000"/>
              </a:spcBef>
              <a:spcAft>
                <a:spcPct val="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AU" sz="1600" b="0" i="0" u="none" strike="noStrike" kern="0" cap="none" spc="0" normalizeH="0" baseline="0" noProof="0" dirty="0">
                <a:ln>
                  <a:noFill/>
                </a:ln>
                <a:solidFill>
                  <a:srgbClr val="333333"/>
                </a:solidFill>
                <a:effectLst/>
                <a:uLnTx/>
                <a:uFillTx/>
                <a:latin typeface="Arial"/>
                <a:ea typeface="+mn-ea"/>
                <a:cs typeface="Arial"/>
              </a:rPr>
              <a:t> </a:t>
            </a:r>
          </a:p>
        </p:txBody>
      </p:sp>
      <p:sp>
        <p:nvSpPr>
          <p:cNvPr id="7" name="Content Placeholder 2">
            <a:extLst>
              <a:ext uri="{FF2B5EF4-FFF2-40B4-BE49-F238E27FC236}">
                <a16:creationId xmlns:a16="http://schemas.microsoft.com/office/drawing/2014/main" id="{57C33293-E880-4B59-9159-4EC2D79D1B99}"/>
              </a:ext>
            </a:extLst>
          </p:cNvPr>
          <p:cNvSpPr txBox="1">
            <a:spLocks/>
          </p:cNvSpPr>
          <p:nvPr/>
        </p:nvSpPr>
        <p:spPr bwMode="auto">
          <a:xfrm>
            <a:off x="393201" y="952143"/>
            <a:ext cx="10600135" cy="69127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rgbClr val="333333"/>
                </a:solidFill>
                <a:latin typeface="+mn-lt"/>
                <a:ea typeface="+mn-ea"/>
                <a:cs typeface="+mn-cs"/>
              </a:defRPr>
            </a:lvl1pPr>
            <a:lvl2pPr marL="457200" indent="0" algn="l" rtl="0" eaLnBrk="1" fontAlgn="base" hangingPunct="1">
              <a:spcBef>
                <a:spcPct val="20000"/>
              </a:spcBef>
              <a:spcAft>
                <a:spcPct val="0"/>
              </a:spcAft>
              <a:buNone/>
              <a:defRPr sz="1800">
                <a:solidFill>
                  <a:srgbClr val="333333"/>
                </a:solidFill>
                <a:latin typeface="+mn-lt"/>
                <a:cs typeface="+mn-cs"/>
              </a:defRPr>
            </a:lvl2pPr>
            <a:lvl3pPr marL="914400" indent="0" algn="l" rtl="0" eaLnBrk="1" fontAlgn="base" hangingPunct="1">
              <a:spcBef>
                <a:spcPct val="20000"/>
              </a:spcBef>
              <a:spcAft>
                <a:spcPct val="0"/>
              </a:spcAft>
              <a:buNone/>
              <a:defRPr sz="1600">
                <a:solidFill>
                  <a:srgbClr val="333333"/>
                </a:solidFill>
                <a:latin typeface="+mn-lt"/>
                <a:cs typeface="+mn-cs"/>
              </a:defRPr>
            </a:lvl3pPr>
            <a:lvl4pPr marL="1371600" indent="0" algn="l" rtl="0" eaLnBrk="1" fontAlgn="base" hangingPunct="1">
              <a:spcBef>
                <a:spcPct val="20000"/>
              </a:spcBef>
              <a:spcAft>
                <a:spcPct val="0"/>
              </a:spcAft>
              <a:buNone/>
              <a:defRPr sz="1400">
                <a:solidFill>
                  <a:srgbClr val="333333"/>
                </a:solidFill>
                <a:latin typeface="+mn-lt"/>
                <a:cs typeface="+mn-cs"/>
              </a:defRPr>
            </a:lvl4pPr>
            <a:lvl5pPr marL="1828800" indent="0" algn="l" rtl="0" eaLnBrk="1" fontAlgn="base" hangingPunct="1">
              <a:spcBef>
                <a:spcPct val="20000"/>
              </a:spcBef>
              <a:spcAft>
                <a:spcPct val="0"/>
              </a:spcAft>
              <a:buNone/>
              <a:defRPr sz="1400">
                <a:solidFill>
                  <a:srgbClr val="333333"/>
                </a:solidFill>
                <a:latin typeface="+mn-lt"/>
                <a:cs typeface="+mn-cs"/>
              </a:defRPr>
            </a:lvl5pPr>
            <a:lvl6pPr marL="2286000" indent="0" algn="l" rtl="0" eaLnBrk="1" fontAlgn="base" hangingPunct="1">
              <a:spcBef>
                <a:spcPct val="20000"/>
              </a:spcBef>
              <a:spcAft>
                <a:spcPct val="0"/>
              </a:spcAft>
              <a:buNone/>
              <a:defRPr sz="1400">
                <a:solidFill>
                  <a:srgbClr val="333333"/>
                </a:solidFill>
                <a:latin typeface="+mn-lt"/>
                <a:cs typeface="+mn-cs"/>
              </a:defRPr>
            </a:lvl6pPr>
            <a:lvl7pPr marL="2743200" indent="0" algn="l" rtl="0" eaLnBrk="1" fontAlgn="base" hangingPunct="1">
              <a:spcBef>
                <a:spcPct val="20000"/>
              </a:spcBef>
              <a:spcAft>
                <a:spcPct val="0"/>
              </a:spcAft>
              <a:buNone/>
              <a:defRPr sz="1400">
                <a:solidFill>
                  <a:srgbClr val="333333"/>
                </a:solidFill>
                <a:latin typeface="+mn-lt"/>
                <a:cs typeface="+mn-cs"/>
              </a:defRPr>
            </a:lvl7pPr>
            <a:lvl8pPr marL="3200400" indent="0" algn="l" rtl="0" eaLnBrk="1" fontAlgn="base" hangingPunct="1">
              <a:spcBef>
                <a:spcPct val="20000"/>
              </a:spcBef>
              <a:spcAft>
                <a:spcPct val="0"/>
              </a:spcAft>
              <a:buNone/>
              <a:defRPr sz="1400">
                <a:solidFill>
                  <a:srgbClr val="333333"/>
                </a:solidFill>
                <a:latin typeface="+mn-lt"/>
                <a:cs typeface="+mn-cs"/>
              </a:defRPr>
            </a:lvl8pPr>
            <a:lvl9pPr marL="3657600" indent="0" algn="l" rtl="0" eaLnBrk="1" fontAlgn="base" hangingPunct="1">
              <a:spcBef>
                <a:spcPct val="20000"/>
              </a:spcBef>
              <a:spcAft>
                <a:spcPct val="0"/>
              </a:spcAft>
              <a:buNone/>
              <a:defRPr sz="1400">
                <a:solidFill>
                  <a:srgbClr val="333333"/>
                </a:solidFill>
                <a:latin typeface="+mn-lt"/>
                <a:cs typeface="+mn-cs"/>
              </a:defRPr>
            </a:lvl9pPr>
          </a:lstStyle>
          <a:p>
            <a:pPr>
              <a:spcBef>
                <a:spcPts val="500"/>
              </a:spcBef>
              <a:spcAft>
                <a:spcPts val="500"/>
              </a:spcAft>
            </a:pPr>
            <a:r>
              <a:rPr lang="en-AU" sz="1800" kern="0" dirty="0"/>
              <a:t>Mining (Safety) Regulation</a:t>
            </a:r>
          </a:p>
          <a:p>
            <a:pPr>
              <a:spcBef>
                <a:spcPts val="500"/>
              </a:spcBef>
              <a:spcAft>
                <a:spcPts val="500"/>
              </a:spcAft>
            </a:pPr>
            <a:r>
              <a:rPr lang="en-AU" sz="1800" kern="0" dirty="0"/>
              <a:t>Section  274 – Manager to Inform Himself of Condition of Appliances</a:t>
            </a:r>
          </a:p>
          <a:p>
            <a:pPr marL="361950">
              <a:spcBef>
                <a:spcPts val="500"/>
              </a:spcBef>
              <a:spcAft>
                <a:spcPts val="500"/>
              </a:spcAft>
            </a:pPr>
            <a:r>
              <a:rPr lang="en-US" sz="1800" i="1" kern="0" dirty="0">
                <a:solidFill>
                  <a:srgbClr val="FF0000"/>
                </a:solidFill>
              </a:rPr>
              <a:t>The manager of every mine, or some other assigned competent person at intervals of not more than one week</a:t>
            </a:r>
          </a:p>
          <a:p>
            <a:pPr marL="361950">
              <a:spcBef>
                <a:spcPts val="500"/>
              </a:spcBef>
              <a:spcAft>
                <a:spcPts val="500"/>
              </a:spcAft>
            </a:pPr>
            <a:r>
              <a:rPr lang="en-US" sz="1800" i="1" kern="0" dirty="0">
                <a:solidFill>
                  <a:srgbClr val="FF0000"/>
                </a:solidFill>
              </a:rPr>
              <a:t>Keep himself constantly informed on and  carefully examine the condition of the mine and all buildings, machinery, ropes, and other safety appliances, gear, shafts, levels, planes, and other places used in the working of the mine; </a:t>
            </a:r>
          </a:p>
          <a:p>
            <a:pPr marL="361950">
              <a:spcBef>
                <a:spcPts val="500"/>
              </a:spcBef>
              <a:spcAft>
                <a:spcPts val="500"/>
              </a:spcAft>
            </a:pPr>
            <a:r>
              <a:rPr lang="en-US" sz="1800" i="1" kern="0" dirty="0">
                <a:solidFill>
                  <a:srgbClr val="FF0000"/>
                </a:solidFill>
              </a:rPr>
              <a:t>Make and sign an entry in the prescribed Mine Register including his opinion of the condition, and of the need for alterations or repairs, having regard to the safety of persons employed in the mine. </a:t>
            </a:r>
          </a:p>
          <a:p>
            <a:pPr>
              <a:spcBef>
                <a:spcPts val="500"/>
              </a:spcBef>
              <a:spcAft>
                <a:spcPts val="500"/>
              </a:spcAft>
            </a:pPr>
            <a:r>
              <a:rPr lang="en-AU" sz="1800" kern="0" dirty="0"/>
              <a:t>Section 281 – Weekly Inspection by Manager</a:t>
            </a:r>
          </a:p>
          <a:p>
            <a:pPr marL="361950">
              <a:spcBef>
                <a:spcPts val="500"/>
              </a:spcBef>
              <a:spcAft>
                <a:spcPts val="500"/>
              </a:spcAft>
            </a:pPr>
            <a:r>
              <a:rPr lang="en-US" sz="1800" i="1" kern="0" dirty="0">
                <a:solidFill>
                  <a:srgbClr val="FF0000"/>
                </a:solidFill>
              </a:rPr>
              <a:t>The manager of every mine shall at least once a week make a thorough inspection of every part of the mine; and  make and sign an entry in the prescribed Mine Register</a:t>
            </a:r>
            <a:endParaRPr lang="en-AU" sz="1800" kern="0" dirty="0"/>
          </a:p>
          <a:p>
            <a:pPr>
              <a:spcBef>
                <a:spcPts val="600"/>
              </a:spcBef>
              <a:spcAft>
                <a:spcPts val="600"/>
              </a:spcAft>
            </a:pPr>
            <a:endParaRPr lang="en-AU" kern="0" dirty="0"/>
          </a:p>
          <a:p>
            <a:pPr>
              <a:spcBef>
                <a:spcPts val="600"/>
              </a:spcBef>
              <a:spcAft>
                <a:spcPts val="600"/>
              </a:spcAft>
            </a:pPr>
            <a:endParaRPr lang="en-AU" kern="0" dirty="0"/>
          </a:p>
          <a:p>
            <a:pPr>
              <a:spcBef>
                <a:spcPts val="600"/>
              </a:spcBef>
              <a:spcAft>
                <a:spcPts val="600"/>
              </a:spcAft>
            </a:pPr>
            <a:endParaRPr lang="en-AU" sz="1600" kern="0" dirty="0"/>
          </a:p>
          <a:p>
            <a:pPr>
              <a:lnSpc>
                <a:spcPct val="150000"/>
              </a:lnSpc>
            </a:pPr>
            <a:endParaRPr lang="en-AU" sz="1600" kern="0" dirty="0"/>
          </a:p>
          <a:p>
            <a:pPr>
              <a:lnSpc>
                <a:spcPct val="150000"/>
              </a:lnSpc>
            </a:pPr>
            <a:endParaRPr lang="en-AU" sz="1600" kern="0" dirty="0"/>
          </a:p>
          <a:p>
            <a:pPr>
              <a:lnSpc>
                <a:spcPct val="150000"/>
              </a:lnSpc>
            </a:pPr>
            <a:r>
              <a:rPr lang="en-AU" sz="1600" kern="0" dirty="0"/>
              <a:t> </a:t>
            </a:r>
          </a:p>
        </p:txBody>
      </p:sp>
    </p:spTree>
    <p:extLst>
      <p:ext uri="{BB962C8B-B14F-4D97-AF65-F5344CB8AC3E}">
        <p14:creationId xmlns:p14="http://schemas.microsoft.com/office/powerpoint/2010/main" val="61692544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74644" y="242721"/>
            <a:ext cx="12117355" cy="522389"/>
          </a:xfrm>
          <a:prstGeom prst="rect">
            <a:avLst/>
          </a:prstGeom>
        </p:spPr>
        <p:txBody>
          <a:bodyPr anchor="ctr">
            <a:normAutofit fontScale="90000"/>
          </a:bodyPr>
          <a:lstStyle/>
          <a:p>
            <a:br>
              <a:rPr lang="en-AU" sz="2800" spc="-120" dirty="0">
                <a:solidFill>
                  <a:schemeClr val="accent2"/>
                </a:solidFill>
                <a:latin typeface="DecimaProA-Bold" panose="02000506000000020004" pitchFamily="2" charset="0"/>
              </a:rPr>
            </a:br>
            <a:r>
              <a:rPr lang="en-AU" sz="2800" b="1" spc="-120" dirty="0">
                <a:solidFill>
                  <a:schemeClr val="accent2"/>
                </a:solidFill>
                <a:latin typeface="Dec"/>
              </a:rPr>
              <a:t>PNG Mining (Safety) Act and Regulation  </a:t>
            </a:r>
            <a:br>
              <a:rPr lang="en-US" sz="2800" b="1" spc="-120" dirty="0">
                <a:solidFill>
                  <a:schemeClr val="accent2"/>
                </a:solidFill>
                <a:latin typeface="Dec"/>
              </a:rPr>
            </a:br>
            <a:r>
              <a:rPr lang="en-AU" sz="2800" b="1" spc="-120" dirty="0">
                <a:solidFill>
                  <a:schemeClr val="accent2"/>
                </a:solidFill>
                <a:latin typeface="Dec"/>
              </a:rPr>
              <a:t> </a:t>
            </a:r>
            <a:br>
              <a:rPr lang="en-AU" sz="2800" b="1" spc="-120" dirty="0">
                <a:solidFill>
                  <a:schemeClr val="accent2"/>
                </a:solidFill>
                <a:latin typeface="Dec"/>
              </a:rPr>
            </a:br>
            <a:endParaRPr lang="en-US" sz="2800" b="1"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15</a:t>
            </a:fld>
            <a:endParaRPr lang="en-US" sz="1200" dirty="0"/>
          </a:p>
        </p:txBody>
      </p:sp>
      <p:sp>
        <p:nvSpPr>
          <p:cNvPr id="5" name="Content Placeholder 2"/>
          <p:cNvSpPr txBox="1">
            <a:spLocks/>
          </p:cNvSpPr>
          <p:nvPr/>
        </p:nvSpPr>
        <p:spPr bwMode="auto">
          <a:xfrm>
            <a:off x="215008" y="1052736"/>
            <a:ext cx="11737506" cy="55446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342900" marR="0" lvl="0" indent="-342900" algn="l" defTabSz="914400" rtl="0" eaLnBrk="1" fontAlgn="base" latinLnBrk="0" hangingPunct="1">
              <a:lnSpc>
                <a:spcPct val="100000"/>
              </a:lnSpc>
              <a:spcBef>
                <a:spcPts val="500"/>
              </a:spcBef>
              <a:spcAft>
                <a:spcPts val="5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1200"/>
              </a:spcBef>
              <a:spcAft>
                <a:spcPts val="12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50000"/>
              </a:lnSpc>
              <a:spcBef>
                <a:spcPct val="20000"/>
              </a:spcBef>
              <a:spcAft>
                <a:spcPct val="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AU" sz="1600" b="0" i="0" u="none" strike="noStrike" kern="0" cap="none" spc="0" normalizeH="0" baseline="0" noProof="0" dirty="0">
                <a:ln>
                  <a:noFill/>
                </a:ln>
                <a:solidFill>
                  <a:srgbClr val="333333"/>
                </a:solidFill>
                <a:effectLst/>
                <a:uLnTx/>
                <a:uFillTx/>
                <a:latin typeface="Arial"/>
                <a:ea typeface="+mn-ea"/>
                <a:cs typeface="Arial"/>
              </a:rPr>
              <a:t> </a:t>
            </a:r>
          </a:p>
        </p:txBody>
      </p:sp>
      <p:sp>
        <p:nvSpPr>
          <p:cNvPr id="7" name="Content Placeholder 2">
            <a:extLst>
              <a:ext uri="{FF2B5EF4-FFF2-40B4-BE49-F238E27FC236}">
                <a16:creationId xmlns:a16="http://schemas.microsoft.com/office/drawing/2014/main" id="{B5B8C05B-5F99-44AD-A2E3-25CB8E788E1F}"/>
              </a:ext>
            </a:extLst>
          </p:cNvPr>
          <p:cNvSpPr txBox="1">
            <a:spLocks/>
          </p:cNvSpPr>
          <p:nvPr/>
        </p:nvSpPr>
        <p:spPr bwMode="auto">
          <a:xfrm>
            <a:off x="322884" y="-459432"/>
            <a:ext cx="10584602" cy="69127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rgbClr val="333333"/>
                </a:solidFill>
                <a:latin typeface="+mn-lt"/>
                <a:ea typeface="+mn-ea"/>
                <a:cs typeface="+mn-cs"/>
              </a:defRPr>
            </a:lvl1pPr>
            <a:lvl2pPr marL="457200" indent="0" algn="l" rtl="0" eaLnBrk="1" fontAlgn="base" hangingPunct="1">
              <a:spcBef>
                <a:spcPct val="20000"/>
              </a:spcBef>
              <a:spcAft>
                <a:spcPct val="0"/>
              </a:spcAft>
              <a:buNone/>
              <a:defRPr sz="1800">
                <a:solidFill>
                  <a:srgbClr val="333333"/>
                </a:solidFill>
                <a:latin typeface="+mn-lt"/>
                <a:cs typeface="+mn-cs"/>
              </a:defRPr>
            </a:lvl2pPr>
            <a:lvl3pPr marL="914400" indent="0" algn="l" rtl="0" eaLnBrk="1" fontAlgn="base" hangingPunct="1">
              <a:spcBef>
                <a:spcPct val="20000"/>
              </a:spcBef>
              <a:spcAft>
                <a:spcPct val="0"/>
              </a:spcAft>
              <a:buNone/>
              <a:defRPr sz="1600">
                <a:solidFill>
                  <a:srgbClr val="333333"/>
                </a:solidFill>
                <a:latin typeface="+mn-lt"/>
                <a:cs typeface="+mn-cs"/>
              </a:defRPr>
            </a:lvl3pPr>
            <a:lvl4pPr marL="1371600" indent="0" algn="l" rtl="0" eaLnBrk="1" fontAlgn="base" hangingPunct="1">
              <a:spcBef>
                <a:spcPct val="20000"/>
              </a:spcBef>
              <a:spcAft>
                <a:spcPct val="0"/>
              </a:spcAft>
              <a:buNone/>
              <a:defRPr sz="1400">
                <a:solidFill>
                  <a:srgbClr val="333333"/>
                </a:solidFill>
                <a:latin typeface="+mn-lt"/>
                <a:cs typeface="+mn-cs"/>
              </a:defRPr>
            </a:lvl4pPr>
            <a:lvl5pPr marL="1828800" indent="0" algn="l" rtl="0" eaLnBrk="1" fontAlgn="base" hangingPunct="1">
              <a:spcBef>
                <a:spcPct val="20000"/>
              </a:spcBef>
              <a:spcAft>
                <a:spcPct val="0"/>
              </a:spcAft>
              <a:buNone/>
              <a:defRPr sz="1400">
                <a:solidFill>
                  <a:srgbClr val="333333"/>
                </a:solidFill>
                <a:latin typeface="+mn-lt"/>
                <a:cs typeface="+mn-cs"/>
              </a:defRPr>
            </a:lvl5pPr>
            <a:lvl6pPr marL="2286000" indent="0" algn="l" rtl="0" eaLnBrk="1" fontAlgn="base" hangingPunct="1">
              <a:spcBef>
                <a:spcPct val="20000"/>
              </a:spcBef>
              <a:spcAft>
                <a:spcPct val="0"/>
              </a:spcAft>
              <a:buNone/>
              <a:defRPr sz="1400">
                <a:solidFill>
                  <a:srgbClr val="333333"/>
                </a:solidFill>
                <a:latin typeface="+mn-lt"/>
                <a:cs typeface="+mn-cs"/>
              </a:defRPr>
            </a:lvl6pPr>
            <a:lvl7pPr marL="2743200" indent="0" algn="l" rtl="0" eaLnBrk="1" fontAlgn="base" hangingPunct="1">
              <a:spcBef>
                <a:spcPct val="20000"/>
              </a:spcBef>
              <a:spcAft>
                <a:spcPct val="0"/>
              </a:spcAft>
              <a:buNone/>
              <a:defRPr sz="1400">
                <a:solidFill>
                  <a:srgbClr val="333333"/>
                </a:solidFill>
                <a:latin typeface="+mn-lt"/>
                <a:cs typeface="+mn-cs"/>
              </a:defRPr>
            </a:lvl7pPr>
            <a:lvl8pPr marL="3200400" indent="0" algn="l" rtl="0" eaLnBrk="1" fontAlgn="base" hangingPunct="1">
              <a:spcBef>
                <a:spcPct val="20000"/>
              </a:spcBef>
              <a:spcAft>
                <a:spcPct val="0"/>
              </a:spcAft>
              <a:buNone/>
              <a:defRPr sz="1400">
                <a:solidFill>
                  <a:srgbClr val="333333"/>
                </a:solidFill>
                <a:latin typeface="+mn-lt"/>
                <a:cs typeface="+mn-cs"/>
              </a:defRPr>
            </a:lvl8pPr>
            <a:lvl9pPr marL="3657600" indent="0" algn="l" rtl="0" eaLnBrk="1" fontAlgn="base" hangingPunct="1">
              <a:spcBef>
                <a:spcPct val="20000"/>
              </a:spcBef>
              <a:spcAft>
                <a:spcPct val="0"/>
              </a:spcAft>
              <a:buNone/>
              <a:defRPr sz="1400">
                <a:solidFill>
                  <a:srgbClr val="333333"/>
                </a:solidFill>
                <a:latin typeface="+mn-lt"/>
                <a:cs typeface="+mn-cs"/>
              </a:defRPr>
            </a:lvl9pPr>
          </a:lstStyle>
          <a:p>
            <a:pPr>
              <a:spcBef>
                <a:spcPts val="500"/>
              </a:spcBef>
              <a:spcAft>
                <a:spcPts val="500"/>
              </a:spcAft>
            </a:pPr>
            <a:r>
              <a:rPr lang="en-AU" sz="1800" kern="0" dirty="0"/>
              <a:t>Mining (Safety) Regulation</a:t>
            </a:r>
          </a:p>
          <a:p>
            <a:pPr>
              <a:spcBef>
                <a:spcPts val="500"/>
              </a:spcBef>
              <a:spcAft>
                <a:spcPts val="500"/>
              </a:spcAft>
            </a:pPr>
            <a:r>
              <a:rPr lang="en-AU" sz="1800" kern="0" dirty="0"/>
              <a:t>Section 128 – Unlawful Use or Removal of Machinery Fittings</a:t>
            </a:r>
          </a:p>
          <a:p>
            <a:pPr marL="361950">
              <a:spcBef>
                <a:spcPts val="500"/>
              </a:spcBef>
              <a:spcAft>
                <a:spcPts val="500"/>
              </a:spcAft>
            </a:pPr>
            <a:r>
              <a:rPr lang="en-US" sz="1800" i="1" kern="0" dirty="0">
                <a:solidFill>
                  <a:srgbClr val="FF0000"/>
                </a:solidFill>
              </a:rPr>
              <a:t>A person shall not </a:t>
            </a:r>
            <a:r>
              <a:rPr lang="en-US" sz="1800" i="1" kern="0" dirty="0" err="1">
                <a:solidFill>
                  <a:srgbClr val="FF0000"/>
                </a:solidFill>
              </a:rPr>
              <a:t>wilfully</a:t>
            </a:r>
            <a:r>
              <a:rPr lang="en-US" sz="1800" i="1" kern="0" dirty="0">
                <a:solidFill>
                  <a:srgbClr val="FF0000"/>
                </a:solidFill>
              </a:rPr>
              <a:t> damage, use, remove, or render useless, any machinery, appliance, gear, fitting, timber, material, or other thing provided in or about any mine. </a:t>
            </a:r>
          </a:p>
          <a:p>
            <a:pPr>
              <a:spcBef>
                <a:spcPts val="500"/>
              </a:spcBef>
              <a:spcAft>
                <a:spcPts val="500"/>
              </a:spcAft>
            </a:pPr>
            <a:r>
              <a:rPr lang="en-AU" sz="1800" kern="0" dirty="0"/>
              <a:t>Section 284 – Wilful Damage</a:t>
            </a:r>
          </a:p>
          <a:p>
            <a:pPr marL="361950">
              <a:spcBef>
                <a:spcPts val="500"/>
              </a:spcBef>
              <a:spcAft>
                <a:spcPts val="500"/>
              </a:spcAft>
            </a:pPr>
            <a:r>
              <a:rPr lang="en-US" sz="1800" i="1" kern="0" dirty="0">
                <a:solidFill>
                  <a:srgbClr val="FF0000"/>
                </a:solidFill>
              </a:rPr>
              <a:t>A person shall not </a:t>
            </a:r>
            <a:r>
              <a:rPr lang="en-US" sz="1800" i="1" kern="0" dirty="0" err="1">
                <a:solidFill>
                  <a:srgbClr val="FF0000"/>
                </a:solidFill>
              </a:rPr>
              <a:t>wilfully</a:t>
            </a:r>
            <a:r>
              <a:rPr lang="en-US" sz="1800" i="1" kern="0" dirty="0">
                <a:solidFill>
                  <a:srgbClr val="FF0000"/>
                </a:solidFill>
              </a:rPr>
              <a:t> damage or, without proper authority, remove or render useless, any safety appliance, gear, </a:t>
            </a:r>
            <a:r>
              <a:rPr lang="en-US" sz="1800" i="1" kern="0" dirty="0" err="1">
                <a:solidFill>
                  <a:srgbClr val="FF0000"/>
                </a:solidFill>
              </a:rPr>
              <a:t>etc</a:t>
            </a:r>
            <a:r>
              <a:rPr lang="en-US" sz="1800" i="1" kern="0" dirty="0">
                <a:solidFill>
                  <a:srgbClr val="FF0000"/>
                </a:solidFill>
              </a:rPr>
              <a:t> in or about any mine. </a:t>
            </a:r>
            <a:endParaRPr lang="en-AU" sz="1800" kern="0" dirty="0"/>
          </a:p>
          <a:p>
            <a:pPr>
              <a:spcBef>
                <a:spcPts val="600"/>
              </a:spcBef>
              <a:spcAft>
                <a:spcPts val="600"/>
              </a:spcAft>
            </a:pPr>
            <a:endParaRPr lang="en-AU" sz="1800" kern="0" dirty="0"/>
          </a:p>
          <a:p>
            <a:pPr>
              <a:spcBef>
                <a:spcPts val="600"/>
              </a:spcBef>
              <a:spcAft>
                <a:spcPts val="600"/>
              </a:spcAft>
            </a:pPr>
            <a:endParaRPr lang="en-AU" sz="1800" kern="0" dirty="0"/>
          </a:p>
          <a:p>
            <a:pPr>
              <a:spcBef>
                <a:spcPts val="600"/>
              </a:spcBef>
              <a:spcAft>
                <a:spcPts val="600"/>
              </a:spcAft>
            </a:pPr>
            <a:endParaRPr lang="en-AU" sz="1800" kern="0" dirty="0"/>
          </a:p>
          <a:p>
            <a:pPr>
              <a:lnSpc>
                <a:spcPct val="150000"/>
              </a:lnSpc>
            </a:pPr>
            <a:endParaRPr lang="en-AU" sz="1800" kern="0" dirty="0"/>
          </a:p>
          <a:p>
            <a:pPr>
              <a:lnSpc>
                <a:spcPct val="150000"/>
              </a:lnSpc>
            </a:pPr>
            <a:endParaRPr lang="en-AU" sz="1800" kern="0" dirty="0"/>
          </a:p>
          <a:p>
            <a:pPr>
              <a:lnSpc>
                <a:spcPct val="150000"/>
              </a:lnSpc>
            </a:pPr>
            <a:r>
              <a:rPr lang="en-AU" sz="1800" kern="0" dirty="0"/>
              <a:t> </a:t>
            </a:r>
          </a:p>
        </p:txBody>
      </p:sp>
    </p:spTree>
    <p:extLst>
      <p:ext uri="{BB962C8B-B14F-4D97-AF65-F5344CB8AC3E}">
        <p14:creationId xmlns:p14="http://schemas.microsoft.com/office/powerpoint/2010/main" val="119425009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0" y="136526"/>
            <a:ext cx="12120465" cy="563672"/>
          </a:xfrm>
          <a:prstGeom prst="rect">
            <a:avLst/>
          </a:prstGeom>
        </p:spPr>
        <p:txBody>
          <a:bodyPr anchor="ctr">
            <a:normAutofit/>
          </a:bodyPr>
          <a:lstStyle/>
          <a:p>
            <a:r>
              <a:rPr lang="en-AU" sz="2800" b="1" spc="-120" dirty="0">
                <a:solidFill>
                  <a:schemeClr val="accent2"/>
                </a:solidFill>
                <a:latin typeface="Dec"/>
              </a:rPr>
              <a:t>PNG Mining (Safety) Act and Regulation  </a:t>
            </a:r>
            <a:endParaRPr lang="en-US" sz="2800" b="1"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16</a:t>
            </a:fld>
            <a:endParaRPr lang="en-US" sz="1200" dirty="0"/>
          </a:p>
        </p:txBody>
      </p:sp>
      <p:sp>
        <p:nvSpPr>
          <p:cNvPr id="4" name="Content Placeholder 2"/>
          <p:cNvSpPr txBox="1">
            <a:spLocks/>
          </p:cNvSpPr>
          <p:nvPr/>
        </p:nvSpPr>
        <p:spPr bwMode="auto">
          <a:xfrm>
            <a:off x="177282" y="1052736"/>
            <a:ext cx="11588620" cy="5303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50000"/>
              </a:lnSpc>
              <a:spcBef>
                <a:spcPct val="20000"/>
              </a:spcBef>
              <a:spcAft>
                <a:spcPct val="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AU" sz="1600" b="0" i="0" u="none" strike="noStrike" kern="0" cap="none" spc="0" normalizeH="0" baseline="0" noProof="0" dirty="0">
                <a:ln>
                  <a:noFill/>
                </a:ln>
                <a:solidFill>
                  <a:srgbClr val="333333"/>
                </a:solidFill>
                <a:effectLst/>
                <a:uLnTx/>
                <a:uFillTx/>
                <a:latin typeface="Arial"/>
                <a:ea typeface="+mn-ea"/>
                <a:cs typeface="Arial"/>
              </a:rPr>
              <a:t> </a:t>
            </a:r>
          </a:p>
        </p:txBody>
      </p:sp>
      <p:sp>
        <p:nvSpPr>
          <p:cNvPr id="5" name="Rectangle 4">
            <a:extLst>
              <a:ext uri="{FF2B5EF4-FFF2-40B4-BE49-F238E27FC236}">
                <a16:creationId xmlns:a16="http://schemas.microsoft.com/office/drawing/2014/main" id="{F36BDE75-718C-405A-880E-E538DAE25360}"/>
              </a:ext>
            </a:extLst>
          </p:cNvPr>
          <p:cNvSpPr/>
          <p:nvPr/>
        </p:nvSpPr>
        <p:spPr>
          <a:xfrm>
            <a:off x="251519" y="980728"/>
            <a:ext cx="9676251" cy="774571"/>
          </a:xfrm>
          <a:prstGeom prst="rect">
            <a:avLst/>
          </a:prstGeom>
        </p:spPr>
        <p:txBody>
          <a:bodyPr wrap="square">
            <a:spAutoFit/>
          </a:bodyPr>
          <a:lstStyle/>
          <a:p>
            <a:pPr>
              <a:spcBef>
                <a:spcPts val="500"/>
              </a:spcBef>
              <a:spcAft>
                <a:spcPts val="500"/>
              </a:spcAft>
            </a:pPr>
            <a:r>
              <a:rPr lang="en-AU" dirty="0"/>
              <a:t>Mining (Safety) Act &amp; Regulation</a:t>
            </a:r>
          </a:p>
          <a:p>
            <a:pPr>
              <a:spcBef>
                <a:spcPts val="500"/>
              </a:spcBef>
              <a:spcAft>
                <a:spcPts val="500"/>
              </a:spcAft>
            </a:pPr>
            <a:r>
              <a:rPr lang="en-US" i="1" dirty="0">
                <a:solidFill>
                  <a:srgbClr val="FF0000"/>
                </a:solidFill>
              </a:rPr>
              <a:t>Copy available on Weng Bon or ask your department Manager or Registered Manager</a:t>
            </a:r>
            <a:endParaRPr lang="en-AU" dirty="0"/>
          </a:p>
        </p:txBody>
      </p:sp>
      <p:pic>
        <p:nvPicPr>
          <p:cNvPr id="7" name="Picture 6">
            <a:extLst>
              <a:ext uri="{FF2B5EF4-FFF2-40B4-BE49-F238E27FC236}">
                <a16:creationId xmlns:a16="http://schemas.microsoft.com/office/drawing/2014/main" id="{9764B649-B96B-4120-AC87-47A3FBAF38B4}"/>
              </a:ext>
            </a:extLst>
          </p:cNvPr>
          <p:cNvPicPr>
            <a:picLocks noChangeAspect="1"/>
          </p:cNvPicPr>
          <p:nvPr/>
        </p:nvPicPr>
        <p:blipFill>
          <a:blip r:embed="rId5"/>
          <a:stretch>
            <a:fillRect/>
          </a:stretch>
        </p:blipFill>
        <p:spPr>
          <a:xfrm>
            <a:off x="251519" y="1799259"/>
            <a:ext cx="9303028" cy="4909628"/>
          </a:xfrm>
          <a:prstGeom prst="rect">
            <a:avLst/>
          </a:prstGeom>
          <a:ln w="28575">
            <a:solidFill>
              <a:schemeClr val="accent2"/>
            </a:solidFill>
          </a:ln>
        </p:spPr>
      </p:pic>
      <p:cxnSp>
        <p:nvCxnSpPr>
          <p:cNvPr id="8" name="Straight Arrow Connector 7">
            <a:extLst>
              <a:ext uri="{FF2B5EF4-FFF2-40B4-BE49-F238E27FC236}">
                <a16:creationId xmlns:a16="http://schemas.microsoft.com/office/drawing/2014/main" id="{BCA6CDB1-C8CD-47F6-8A59-59694953C312}"/>
              </a:ext>
            </a:extLst>
          </p:cNvPr>
          <p:cNvCxnSpPr>
            <a:cxnSpLocks/>
          </p:cNvCxnSpPr>
          <p:nvPr/>
        </p:nvCxnSpPr>
        <p:spPr bwMode="auto">
          <a:xfrm flipH="1">
            <a:off x="6378488" y="3921088"/>
            <a:ext cx="864096" cy="100811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91111833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83388" y="260648"/>
            <a:ext cx="12025223" cy="563672"/>
          </a:xfrm>
          <a:prstGeom prst="rect">
            <a:avLst/>
          </a:prstGeom>
        </p:spPr>
        <p:txBody>
          <a:bodyPr anchor="ctr">
            <a:noAutofit/>
          </a:bodyPr>
          <a:lstStyle/>
          <a:p>
            <a:r>
              <a:rPr lang="en-AU" sz="2500" b="1" spc="-120" dirty="0">
                <a:solidFill>
                  <a:schemeClr val="accent2"/>
                </a:solidFill>
                <a:latin typeface="Dec"/>
              </a:rPr>
              <a:t>PNG Mining (Safety) Act and Regulation </a:t>
            </a:r>
            <a:r>
              <a:rPr lang="en-AU" sz="2400" b="1" spc="-120" dirty="0">
                <a:solidFill>
                  <a:schemeClr val="accent2"/>
                </a:solidFill>
                <a:latin typeface="Dec"/>
              </a:rPr>
              <a:t>  </a:t>
            </a:r>
            <a:endParaRPr lang="en-US" sz="2500" b="1"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17</a:t>
            </a:fld>
            <a:endParaRPr lang="en-US" sz="1200" dirty="0"/>
          </a:p>
        </p:txBody>
      </p:sp>
      <p:sp>
        <p:nvSpPr>
          <p:cNvPr id="5" name="Content Placeholder 2"/>
          <p:cNvSpPr txBox="1">
            <a:spLocks/>
          </p:cNvSpPr>
          <p:nvPr/>
        </p:nvSpPr>
        <p:spPr bwMode="auto">
          <a:xfrm>
            <a:off x="179511" y="1052736"/>
            <a:ext cx="11633043" cy="55446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0" indent="0">
              <a:spcBef>
                <a:spcPts val="500"/>
              </a:spcBef>
              <a:spcAft>
                <a:spcPts val="500"/>
              </a:spcAft>
              <a:buNone/>
            </a:pPr>
            <a:r>
              <a:rPr lang="en-US" b="1" kern="0" dirty="0"/>
              <a:t>Learning Evaluation Tool – maximum 10 minutes to complete</a:t>
            </a:r>
          </a:p>
          <a:p>
            <a:pPr>
              <a:spcBef>
                <a:spcPts val="600"/>
              </a:spcBef>
              <a:spcAft>
                <a:spcPts val="600"/>
              </a:spcAft>
            </a:pPr>
            <a:r>
              <a:rPr lang="en-AU" kern="0" dirty="0"/>
              <a:t>What is the role of the MRA Inspectorate Division?</a:t>
            </a:r>
          </a:p>
          <a:p>
            <a:pPr>
              <a:spcBef>
                <a:spcPts val="600"/>
              </a:spcBef>
              <a:spcAft>
                <a:spcPts val="600"/>
              </a:spcAft>
            </a:pPr>
            <a:r>
              <a:rPr lang="en-AU" kern="0" dirty="0"/>
              <a:t>What primary Act/Regulation regulates health and safety in the mining industry including for OTML?</a:t>
            </a:r>
          </a:p>
          <a:p>
            <a:pPr>
              <a:spcBef>
                <a:spcPts val="600"/>
              </a:spcBef>
              <a:spcAft>
                <a:spcPts val="600"/>
              </a:spcAft>
            </a:pPr>
            <a:r>
              <a:rPr lang="en-AU" kern="0" dirty="0"/>
              <a:t>How many Registered Managers are there at OTML and what are their areas of responsibility?</a:t>
            </a:r>
          </a:p>
          <a:p>
            <a:pPr>
              <a:spcBef>
                <a:spcPts val="600"/>
              </a:spcBef>
              <a:spcAft>
                <a:spcPts val="600"/>
              </a:spcAft>
            </a:pPr>
            <a:r>
              <a:rPr lang="en-AU" kern="0" dirty="0"/>
              <a:t>Who is responsible for ensuring all equipment is safe before use?</a:t>
            </a:r>
          </a:p>
          <a:p>
            <a:pPr>
              <a:spcBef>
                <a:spcPts val="600"/>
              </a:spcBef>
              <a:spcAft>
                <a:spcPts val="600"/>
              </a:spcAft>
            </a:pPr>
            <a:r>
              <a:rPr lang="en-AU" kern="0" dirty="0"/>
              <a:t>How often are safety inspections required to be undertaken by the Registered Manager or assigned competent person?</a:t>
            </a:r>
          </a:p>
          <a:p>
            <a:pPr>
              <a:spcBef>
                <a:spcPts val="600"/>
              </a:spcBef>
              <a:spcAft>
                <a:spcPts val="600"/>
              </a:spcAft>
            </a:pPr>
            <a:r>
              <a:rPr lang="en-AU" kern="0" dirty="0"/>
              <a:t>Who is responsible for reporting any unsafe conditions or equipment?</a:t>
            </a:r>
          </a:p>
          <a:p>
            <a:pPr>
              <a:spcBef>
                <a:spcPts val="600"/>
              </a:spcBef>
              <a:spcAft>
                <a:spcPts val="600"/>
              </a:spcAft>
            </a:pPr>
            <a:r>
              <a:rPr lang="en-AU" kern="0" dirty="0"/>
              <a:t>Who is responsible for reporting accidents?</a:t>
            </a:r>
          </a:p>
          <a:p>
            <a:pPr>
              <a:spcBef>
                <a:spcPts val="600"/>
              </a:spcBef>
              <a:spcAft>
                <a:spcPts val="600"/>
              </a:spcAft>
            </a:pPr>
            <a:r>
              <a:rPr lang="en-AU" kern="0" dirty="0"/>
              <a:t>What accidents are classified as reportable?</a:t>
            </a:r>
          </a:p>
          <a:p>
            <a:pPr>
              <a:spcBef>
                <a:spcPts val="600"/>
              </a:spcBef>
              <a:spcAft>
                <a:spcPts val="600"/>
              </a:spcAft>
            </a:pPr>
            <a:r>
              <a:rPr lang="en-AU" kern="0" dirty="0"/>
              <a:t>Where can you find a copy of the Act and Regulation?</a:t>
            </a:r>
          </a:p>
        </p:txBody>
      </p:sp>
    </p:spTree>
    <p:extLst>
      <p:ext uri="{BB962C8B-B14F-4D97-AF65-F5344CB8AC3E}">
        <p14:creationId xmlns:p14="http://schemas.microsoft.com/office/powerpoint/2010/main" val="423405554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225468" y="225469"/>
            <a:ext cx="11523946" cy="563672"/>
          </a:xfrm>
          <a:prstGeom prst="rect">
            <a:avLst/>
          </a:prstGeom>
        </p:spPr>
        <p:txBody>
          <a:bodyPr anchor="ctr">
            <a:normAutofit/>
          </a:bodyPr>
          <a:lstStyle/>
          <a:p>
            <a:r>
              <a:rPr lang="en-AU" sz="2500" b="1" spc="-120" dirty="0">
                <a:solidFill>
                  <a:schemeClr val="accent2"/>
                </a:solidFill>
                <a:latin typeface="Dec"/>
              </a:rPr>
              <a:t>1. Introduction </a:t>
            </a:r>
            <a:endParaRPr lang="en-US" sz="2500" b="1" spc="-120" dirty="0">
              <a:solidFill>
                <a:schemeClr val="accent2"/>
              </a:solidFill>
              <a:latin typeface="Dec"/>
            </a:endParaRPr>
          </a:p>
        </p:txBody>
      </p:sp>
      <p:sp>
        <p:nvSpPr>
          <p:cNvPr id="3" name="Subtitle 2">
            <a:extLst>
              <a:ext uri="{FF2B5EF4-FFF2-40B4-BE49-F238E27FC236}">
                <a16:creationId xmlns:a16="http://schemas.microsoft.com/office/drawing/2014/main" id="{9874EAD6-1712-039B-B99F-FB252365CC4E}"/>
              </a:ext>
            </a:extLst>
          </p:cNvPr>
          <p:cNvSpPr>
            <a:spLocks noGrp="1"/>
          </p:cNvSpPr>
          <p:nvPr>
            <p:ph type="subTitle" idx="4294967295"/>
          </p:nvPr>
        </p:nvSpPr>
        <p:spPr>
          <a:xfrm>
            <a:off x="225468" y="1247145"/>
            <a:ext cx="11523946" cy="4978291"/>
          </a:xfrm>
          <a:prstGeom prst="rect">
            <a:avLst/>
          </a:prstGeom>
        </p:spPr>
        <p:txBody>
          <a:bodyPr>
            <a:normAutofit fontScale="70000" lnSpcReduction="20000"/>
          </a:bodyPr>
          <a:lstStyle/>
          <a:p>
            <a:pPr marL="0" indent="0">
              <a:buNone/>
            </a:pPr>
            <a:r>
              <a:rPr lang="en-AU" sz="2900" b="1" spc="-120" dirty="0">
                <a:cs typeface="Arial" panose="020B0604020202020204" pitchFamily="34" charset="0"/>
              </a:rPr>
              <a:t>Aim:</a:t>
            </a:r>
          </a:p>
          <a:p>
            <a:pPr>
              <a:lnSpc>
                <a:spcPct val="150000"/>
              </a:lnSpc>
            </a:pPr>
            <a:r>
              <a:rPr lang="en-AU" dirty="0">
                <a:cs typeface="Arial" panose="020B0604020202020204" pitchFamily="34" charset="0"/>
              </a:rPr>
              <a:t>Provide participants with understanding of the regulatory framework within which OTML operates and the obligations of OTML, and individual employees/contractors – in relation to the PNG Mining (Safety) Act and Regulation</a:t>
            </a:r>
          </a:p>
          <a:p>
            <a:pPr marL="0" indent="0">
              <a:buNone/>
            </a:pPr>
            <a:endParaRPr lang="en-AU" b="1" dirty="0"/>
          </a:p>
          <a:p>
            <a:pPr marL="0" indent="0">
              <a:buNone/>
            </a:pPr>
            <a:r>
              <a:rPr lang="en-AU" b="1" dirty="0"/>
              <a:t>Awareness Outcomes </a:t>
            </a:r>
            <a:r>
              <a:rPr lang="en-AU" dirty="0"/>
              <a:t>- include the ability to demonstrate an understanding of</a:t>
            </a:r>
          </a:p>
          <a:p>
            <a:pPr marL="0" indent="0">
              <a:buNone/>
            </a:pPr>
            <a:endParaRPr lang="en-AU" dirty="0"/>
          </a:p>
          <a:p>
            <a:pPr marL="285750" indent="-285750">
              <a:spcBef>
                <a:spcPts val="600"/>
              </a:spcBef>
              <a:spcAft>
                <a:spcPts val="600"/>
              </a:spcAft>
            </a:pPr>
            <a:r>
              <a:rPr lang="en-AU" dirty="0"/>
              <a:t>The role of the MRA Inspectorate Division</a:t>
            </a:r>
          </a:p>
          <a:p>
            <a:pPr marL="285750" indent="-285750">
              <a:spcBef>
                <a:spcPts val="600"/>
              </a:spcBef>
              <a:spcAft>
                <a:spcPts val="600"/>
              </a:spcAft>
            </a:pPr>
            <a:r>
              <a:rPr lang="en-AU" dirty="0"/>
              <a:t>The PNG Mining (Safety) Act and Regulation</a:t>
            </a:r>
          </a:p>
          <a:p>
            <a:pPr marL="285750" indent="-285750">
              <a:spcBef>
                <a:spcPts val="600"/>
              </a:spcBef>
              <a:spcAft>
                <a:spcPts val="600"/>
              </a:spcAft>
            </a:pPr>
            <a:r>
              <a:rPr lang="en-AU" dirty="0"/>
              <a:t>The role, obligations, areas of responsibility and names of the Agent and Registered Manager(s)</a:t>
            </a:r>
          </a:p>
          <a:p>
            <a:pPr marL="285750" indent="-285750">
              <a:spcBef>
                <a:spcPts val="600"/>
              </a:spcBef>
              <a:spcAft>
                <a:spcPts val="600"/>
              </a:spcAft>
            </a:pPr>
            <a:r>
              <a:rPr lang="en-AU" dirty="0"/>
              <a:t>The role, obligations, areas of responsibility and names of the Registered and Certified personnel</a:t>
            </a:r>
          </a:p>
          <a:p>
            <a:pPr marL="285750" indent="-285750">
              <a:spcBef>
                <a:spcPts val="600"/>
              </a:spcBef>
              <a:spcAft>
                <a:spcPts val="600"/>
              </a:spcAft>
            </a:pPr>
            <a:r>
              <a:rPr lang="en-AU" dirty="0"/>
              <a:t>The obligations required of each individual</a:t>
            </a:r>
          </a:p>
          <a:p>
            <a:pPr marL="285750" indent="-285750">
              <a:spcBef>
                <a:spcPts val="600"/>
              </a:spcBef>
              <a:spcAft>
                <a:spcPts val="600"/>
              </a:spcAft>
            </a:pPr>
            <a:r>
              <a:rPr lang="en-AU" dirty="0"/>
              <a:t>The types of  and timetable for reportable incidents </a:t>
            </a:r>
          </a:p>
          <a:p>
            <a:pPr marL="0" indent="0" algn="l">
              <a:buNone/>
            </a:pPr>
            <a:endParaRPr lang="en-AU" sz="2800" spc="-120" dirty="0">
              <a:solidFill>
                <a:srgbClr val="F37323"/>
              </a:solidFill>
              <a:effectLst/>
              <a:latin typeface="DecimaProA-Bold" panose="02000506000000020004" pitchFamily="2" charset="0"/>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2</a:t>
            </a:fld>
            <a:endParaRPr lang="en-US" sz="1200" dirty="0"/>
          </a:p>
        </p:txBody>
      </p:sp>
    </p:spTree>
    <p:extLst>
      <p:ext uri="{BB962C8B-B14F-4D97-AF65-F5344CB8AC3E}">
        <p14:creationId xmlns:p14="http://schemas.microsoft.com/office/powerpoint/2010/main" val="325780747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225468" y="225469"/>
            <a:ext cx="11523946" cy="563672"/>
          </a:xfrm>
          <a:prstGeom prst="rect">
            <a:avLst/>
          </a:prstGeom>
        </p:spPr>
        <p:txBody>
          <a:bodyPr anchor="ctr">
            <a:normAutofit/>
          </a:bodyPr>
          <a:lstStyle/>
          <a:p>
            <a:r>
              <a:rPr lang="en-AU" sz="2500" b="1" dirty="0">
                <a:solidFill>
                  <a:schemeClr val="accent2"/>
                </a:solidFill>
                <a:latin typeface="Dec"/>
              </a:rPr>
              <a:t>Mineral Resources Authority (MRA) – Structure</a:t>
            </a:r>
            <a:endParaRPr lang="en-US" sz="2500"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3</a:t>
            </a:fld>
            <a:endParaRPr lang="en-US" sz="12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869" y="1032439"/>
            <a:ext cx="7632848" cy="568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06513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102637" y="158293"/>
            <a:ext cx="11749414" cy="563672"/>
          </a:xfrm>
          <a:prstGeom prst="rect">
            <a:avLst/>
          </a:prstGeom>
        </p:spPr>
        <p:txBody>
          <a:bodyPr anchor="ctr">
            <a:noAutofit/>
          </a:bodyPr>
          <a:lstStyle/>
          <a:p>
            <a:r>
              <a:rPr lang="en-AU" sz="2500" b="1" dirty="0">
                <a:solidFill>
                  <a:schemeClr val="accent2"/>
                </a:solidFill>
                <a:latin typeface="Dec"/>
              </a:rPr>
              <a:t>MRA – Mines Inspectorate  </a:t>
            </a:r>
            <a:endParaRPr lang="en-US" sz="2500" b="1"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4</a:t>
            </a:fld>
            <a:endParaRPr lang="en-US" sz="1200" dirty="0"/>
          </a:p>
        </p:txBody>
      </p:sp>
      <p:sp>
        <p:nvSpPr>
          <p:cNvPr id="7" name="Content Placeholder 2"/>
          <p:cNvSpPr txBox="1">
            <a:spLocks/>
          </p:cNvSpPr>
          <p:nvPr/>
        </p:nvSpPr>
        <p:spPr>
          <a:xfrm>
            <a:off x="102637" y="1045238"/>
            <a:ext cx="11749414" cy="5654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Content Placeholder 2">
            <a:extLst>
              <a:ext uri="{FF2B5EF4-FFF2-40B4-BE49-F238E27FC236}">
                <a16:creationId xmlns:a16="http://schemas.microsoft.com/office/drawing/2014/main" id="{2C72EBAC-010D-4994-A24F-E778CB7E2853}"/>
              </a:ext>
            </a:extLst>
          </p:cNvPr>
          <p:cNvSpPr txBox="1">
            <a:spLocks/>
          </p:cNvSpPr>
          <p:nvPr/>
        </p:nvSpPr>
        <p:spPr bwMode="auto">
          <a:xfrm>
            <a:off x="485546" y="3284984"/>
            <a:ext cx="8172908" cy="46688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rgbClr val="333333"/>
                </a:solidFill>
                <a:latin typeface="+mn-lt"/>
                <a:ea typeface="+mn-ea"/>
                <a:cs typeface="+mn-cs"/>
              </a:defRPr>
            </a:lvl1pPr>
            <a:lvl2pPr marL="457200" indent="0" algn="l" rtl="0" eaLnBrk="1" fontAlgn="base" hangingPunct="1">
              <a:spcBef>
                <a:spcPct val="20000"/>
              </a:spcBef>
              <a:spcAft>
                <a:spcPct val="0"/>
              </a:spcAft>
              <a:buNone/>
              <a:defRPr sz="1800">
                <a:solidFill>
                  <a:srgbClr val="333333"/>
                </a:solidFill>
                <a:latin typeface="+mn-lt"/>
                <a:cs typeface="+mn-cs"/>
              </a:defRPr>
            </a:lvl2pPr>
            <a:lvl3pPr marL="914400" indent="0" algn="l" rtl="0" eaLnBrk="1" fontAlgn="base" hangingPunct="1">
              <a:spcBef>
                <a:spcPct val="20000"/>
              </a:spcBef>
              <a:spcAft>
                <a:spcPct val="0"/>
              </a:spcAft>
              <a:buNone/>
              <a:defRPr sz="1600">
                <a:solidFill>
                  <a:srgbClr val="333333"/>
                </a:solidFill>
                <a:latin typeface="+mn-lt"/>
                <a:cs typeface="+mn-cs"/>
              </a:defRPr>
            </a:lvl3pPr>
            <a:lvl4pPr marL="1371600" indent="0" algn="l" rtl="0" eaLnBrk="1" fontAlgn="base" hangingPunct="1">
              <a:spcBef>
                <a:spcPct val="20000"/>
              </a:spcBef>
              <a:spcAft>
                <a:spcPct val="0"/>
              </a:spcAft>
              <a:buNone/>
              <a:defRPr sz="1400">
                <a:solidFill>
                  <a:srgbClr val="333333"/>
                </a:solidFill>
                <a:latin typeface="+mn-lt"/>
                <a:cs typeface="+mn-cs"/>
              </a:defRPr>
            </a:lvl4pPr>
            <a:lvl5pPr marL="1828800" indent="0" algn="l" rtl="0" eaLnBrk="1" fontAlgn="base" hangingPunct="1">
              <a:spcBef>
                <a:spcPct val="20000"/>
              </a:spcBef>
              <a:spcAft>
                <a:spcPct val="0"/>
              </a:spcAft>
              <a:buNone/>
              <a:defRPr sz="1400">
                <a:solidFill>
                  <a:srgbClr val="333333"/>
                </a:solidFill>
                <a:latin typeface="+mn-lt"/>
                <a:cs typeface="+mn-cs"/>
              </a:defRPr>
            </a:lvl5pPr>
            <a:lvl6pPr marL="2286000" indent="0" algn="l" rtl="0" eaLnBrk="1" fontAlgn="base" hangingPunct="1">
              <a:spcBef>
                <a:spcPct val="20000"/>
              </a:spcBef>
              <a:spcAft>
                <a:spcPct val="0"/>
              </a:spcAft>
              <a:buNone/>
              <a:defRPr sz="1400">
                <a:solidFill>
                  <a:srgbClr val="333333"/>
                </a:solidFill>
                <a:latin typeface="+mn-lt"/>
                <a:cs typeface="+mn-cs"/>
              </a:defRPr>
            </a:lvl6pPr>
            <a:lvl7pPr marL="2743200" indent="0" algn="l" rtl="0" eaLnBrk="1" fontAlgn="base" hangingPunct="1">
              <a:spcBef>
                <a:spcPct val="20000"/>
              </a:spcBef>
              <a:spcAft>
                <a:spcPct val="0"/>
              </a:spcAft>
              <a:buNone/>
              <a:defRPr sz="1400">
                <a:solidFill>
                  <a:srgbClr val="333333"/>
                </a:solidFill>
                <a:latin typeface="+mn-lt"/>
                <a:cs typeface="+mn-cs"/>
              </a:defRPr>
            </a:lvl7pPr>
            <a:lvl8pPr marL="3200400" indent="0" algn="l" rtl="0" eaLnBrk="1" fontAlgn="base" hangingPunct="1">
              <a:spcBef>
                <a:spcPct val="20000"/>
              </a:spcBef>
              <a:spcAft>
                <a:spcPct val="0"/>
              </a:spcAft>
              <a:buNone/>
              <a:defRPr sz="1400">
                <a:solidFill>
                  <a:srgbClr val="333333"/>
                </a:solidFill>
                <a:latin typeface="+mn-lt"/>
                <a:cs typeface="+mn-cs"/>
              </a:defRPr>
            </a:lvl8pPr>
            <a:lvl9pPr marL="3657600" indent="0" algn="l" rtl="0" eaLnBrk="1" fontAlgn="base" hangingPunct="1">
              <a:spcBef>
                <a:spcPct val="20000"/>
              </a:spcBef>
              <a:spcAft>
                <a:spcPct val="0"/>
              </a:spcAft>
              <a:buNone/>
              <a:defRPr sz="1400">
                <a:solidFill>
                  <a:srgbClr val="333333"/>
                </a:solidFill>
                <a:latin typeface="+mn-lt"/>
                <a:cs typeface="+mn-cs"/>
              </a:defRPr>
            </a:lvl9pPr>
          </a:lstStyle>
          <a:p>
            <a:pPr>
              <a:lnSpc>
                <a:spcPct val="150000"/>
              </a:lnSpc>
            </a:pPr>
            <a:r>
              <a:rPr lang="en-AU" b="1" kern="0" dirty="0"/>
              <a:t>Core Functions</a:t>
            </a:r>
          </a:p>
          <a:p>
            <a:pPr marL="342900" indent="-342900">
              <a:spcBef>
                <a:spcPts val="600"/>
              </a:spcBef>
              <a:spcAft>
                <a:spcPts val="600"/>
              </a:spcAft>
              <a:buFont typeface="Arial" panose="020B0604020202020204" pitchFamily="34" charset="0"/>
              <a:buChar char="•"/>
            </a:pPr>
            <a:r>
              <a:rPr lang="en-US" kern="0" dirty="0"/>
              <a:t>Undertake inspections and audits. </a:t>
            </a:r>
          </a:p>
          <a:p>
            <a:pPr marL="342900" indent="-342900">
              <a:spcBef>
                <a:spcPts val="600"/>
              </a:spcBef>
              <a:spcAft>
                <a:spcPts val="600"/>
              </a:spcAft>
              <a:buFont typeface="Arial" panose="020B0604020202020204" pitchFamily="34" charset="0"/>
              <a:buChar char="•"/>
            </a:pPr>
            <a:r>
              <a:rPr lang="en-US" kern="0" dirty="0"/>
              <a:t>Undertake accident investigations and inquiries. </a:t>
            </a:r>
          </a:p>
          <a:p>
            <a:pPr marL="342900" indent="-342900">
              <a:spcBef>
                <a:spcPts val="600"/>
              </a:spcBef>
              <a:spcAft>
                <a:spcPts val="600"/>
              </a:spcAft>
              <a:buFont typeface="Arial" panose="020B0604020202020204" pitchFamily="34" charset="0"/>
              <a:buChar char="•"/>
            </a:pPr>
            <a:r>
              <a:rPr lang="en-US" kern="0" dirty="0"/>
              <a:t>Issue Orders and Notices. </a:t>
            </a:r>
          </a:p>
          <a:p>
            <a:pPr marL="342900" indent="-342900">
              <a:spcBef>
                <a:spcPts val="600"/>
              </a:spcBef>
              <a:spcAft>
                <a:spcPts val="600"/>
              </a:spcAft>
              <a:buFont typeface="Arial" panose="020B0604020202020204" pitchFamily="34" charset="0"/>
              <a:buChar char="•"/>
            </a:pPr>
            <a:r>
              <a:rPr lang="en-US" kern="0" dirty="0"/>
              <a:t>Grant approvals for new works or deviations in mine plans. </a:t>
            </a:r>
          </a:p>
          <a:p>
            <a:pPr marL="342900" indent="-342900">
              <a:spcBef>
                <a:spcPts val="600"/>
              </a:spcBef>
              <a:spcAft>
                <a:spcPts val="600"/>
              </a:spcAft>
              <a:buFont typeface="Arial" panose="020B0604020202020204" pitchFamily="34" charset="0"/>
              <a:buChar char="•"/>
            </a:pPr>
            <a:r>
              <a:rPr lang="en-US" kern="0" dirty="0"/>
              <a:t>Monitor health and safety compliance. </a:t>
            </a:r>
          </a:p>
          <a:p>
            <a:pPr marL="342900" indent="-342900">
              <a:spcBef>
                <a:spcPts val="600"/>
              </a:spcBef>
              <a:spcAft>
                <a:spcPts val="600"/>
              </a:spcAft>
              <a:buFont typeface="Arial" panose="020B0604020202020204" pitchFamily="34" charset="0"/>
              <a:buChar char="•"/>
            </a:pPr>
            <a:r>
              <a:rPr lang="en-US" kern="0" dirty="0"/>
              <a:t>Compile reports to the Mining Minister, the MRA Board and MAC .</a:t>
            </a:r>
          </a:p>
          <a:p>
            <a:pPr>
              <a:lnSpc>
                <a:spcPct val="150000"/>
              </a:lnSpc>
            </a:pPr>
            <a:r>
              <a:rPr lang="en-AU" b="1" kern="0" dirty="0"/>
              <a:t>Mines Inspectorate Personnel</a:t>
            </a:r>
          </a:p>
          <a:p>
            <a:pPr marL="342900" indent="-342900">
              <a:spcBef>
                <a:spcPts val="600"/>
              </a:spcBef>
              <a:spcAft>
                <a:spcPts val="600"/>
              </a:spcAft>
              <a:buFont typeface="Arial" panose="020B0604020202020204" pitchFamily="34" charset="0"/>
              <a:buChar char="•"/>
            </a:pPr>
            <a:r>
              <a:rPr lang="en-AU" kern="0" dirty="0"/>
              <a:t>Chief Inspector of Mines, Mr Lave Michael</a:t>
            </a:r>
          </a:p>
          <a:p>
            <a:pPr marL="342900" indent="-342900">
              <a:spcBef>
                <a:spcPts val="600"/>
              </a:spcBef>
              <a:spcAft>
                <a:spcPts val="600"/>
              </a:spcAft>
              <a:buFont typeface="Arial" panose="020B0604020202020204" pitchFamily="34" charset="0"/>
              <a:buChar char="•"/>
            </a:pPr>
            <a:r>
              <a:rPr lang="en-AU" kern="0" dirty="0"/>
              <a:t>Inspector of Mines, Mr Philip Kae – assigned to OTML</a:t>
            </a:r>
          </a:p>
          <a:p>
            <a:pPr>
              <a:lnSpc>
                <a:spcPct val="150000"/>
              </a:lnSpc>
            </a:pPr>
            <a:endParaRPr lang="en-AU" kern="0" dirty="0"/>
          </a:p>
          <a:p>
            <a:pPr>
              <a:lnSpc>
                <a:spcPct val="150000"/>
              </a:lnSpc>
            </a:pPr>
            <a:endParaRPr lang="en-AU" sz="1600" kern="0" dirty="0"/>
          </a:p>
          <a:p>
            <a:pPr>
              <a:lnSpc>
                <a:spcPct val="150000"/>
              </a:lnSpc>
            </a:pPr>
            <a:endParaRPr lang="en-AU" sz="1600" kern="0" dirty="0"/>
          </a:p>
          <a:p>
            <a:pPr>
              <a:lnSpc>
                <a:spcPct val="150000"/>
              </a:lnSpc>
            </a:pPr>
            <a:endParaRPr lang="en-AU" sz="1600" kern="0" dirty="0"/>
          </a:p>
          <a:p>
            <a:pPr>
              <a:lnSpc>
                <a:spcPct val="150000"/>
              </a:lnSpc>
            </a:pPr>
            <a:r>
              <a:rPr lang="en-AU" sz="1600" kern="0" dirty="0"/>
              <a:t> </a:t>
            </a:r>
          </a:p>
        </p:txBody>
      </p:sp>
    </p:spTree>
    <p:extLst>
      <p:ext uri="{BB962C8B-B14F-4D97-AF65-F5344CB8AC3E}">
        <p14:creationId xmlns:p14="http://schemas.microsoft.com/office/powerpoint/2010/main" val="360340276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225468" y="225469"/>
            <a:ext cx="11523946" cy="563672"/>
          </a:xfrm>
          <a:prstGeom prst="rect">
            <a:avLst/>
          </a:prstGeom>
        </p:spPr>
        <p:txBody>
          <a:bodyPr anchor="ctr">
            <a:normAutofit/>
          </a:bodyPr>
          <a:lstStyle/>
          <a:p>
            <a:r>
              <a:rPr lang="en-AU" sz="2500" b="1" dirty="0">
                <a:solidFill>
                  <a:schemeClr val="accent2"/>
                </a:solidFill>
                <a:latin typeface="Dec"/>
              </a:rPr>
              <a:t>PNG Mining (Safety) Act and Regulation </a:t>
            </a:r>
            <a:endParaRPr lang="en-US" sz="2500"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5</a:t>
            </a:fld>
            <a:endParaRPr lang="en-US" sz="1200" dirty="0"/>
          </a:p>
        </p:txBody>
      </p:sp>
      <p:sp>
        <p:nvSpPr>
          <p:cNvPr id="4" name="Content Placeholder 2"/>
          <p:cNvSpPr txBox="1">
            <a:spLocks/>
          </p:cNvSpPr>
          <p:nvPr/>
        </p:nvSpPr>
        <p:spPr bwMode="auto">
          <a:xfrm>
            <a:off x="145210" y="908720"/>
            <a:ext cx="11604204" cy="6120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rgbClr val="333333"/>
              </a:solidFill>
              <a:effectLst/>
              <a:uLnTx/>
              <a:uFillTx/>
              <a:latin typeface="Arial"/>
              <a:ea typeface="+mn-ea"/>
              <a:cs typeface="Arial"/>
            </a:endParaRPr>
          </a:p>
        </p:txBody>
      </p:sp>
      <p:sp>
        <p:nvSpPr>
          <p:cNvPr id="7" name="Rectangle 6">
            <a:extLst>
              <a:ext uri="{FF2B5EF4-FFF2-40B4-BE49-F238E27FC236}">
                <a16:creationId xmlns:a16="http://schemas.microsoft.com/office/drawing/2014/main" id="{38C14E36-2545-4A15-A588-D558617D825D}"/>
              </a:ext>
            </a:extLst>
          </p:cNvPr>
          <p:cNvSpPr/>
          <p:nvPr/>
        </p:nvSpPr>
        <p:spPr>
          <a:xfrm>
            <a:off x="442586" y="1330143"/>
            <a:ext cx="4710946" cy="4324261"/>
          </a:xfrm>
          <a:prstGeom prst="rect">
            <a:avLst/>
          </a:prstGeom>
        </p:spPr>
        <p:txBody>
          <a:bodyPr wrap="square">
            <a:spAutoFit/>
          </a:bodyPr>
          <a:lstStyle/>
          <a:p>
            <a:pPr marL="285750" lvl="0" indent="-285750">
              <a:spcBef>
                <a:spcPts val="1200"/>
              </a:spcBef>
              <a:spcAft>
                <a:spcPts val="1200"/>
              </a:spcAft>
              <a:buFont typeface="Arial" panose="020B0604020202020204" pitchFamily="34" charset="0"/>
              <a:buChar char="•"/>
            </a:pPr>
            <a:r>
              <a:rPr lang="en-AU" dirty="0"/>
              <a:t>OTML operates under the jurisdiction of the Independent State of PNG </a:t>
            </a:r>
          </a:p>
          <a:p>
            <a:pPr marL="285750" lvl="0" indent="-285750">
              <a:spcBef>
                <a:spcPts val="1200"/>
              </a:spcBef>
              <a:spcAft>
                <a:spcPts val="1200"/>
              </a:spcAft>
              <a:buFont typeface="Arial" panose="020B0604020202020204" pitchFamily="34" charset="0"/>
              <a:buChar char="•"/>
            </a:pPr>
            <a:r>
              <a:rPr lang="en-AU" dirty="0"/>
              <a:t>OTML subject to numerous acts, regulations and constitutional requirements</a:t>
            </a:r>
          </a:p>
          <a:p>
            <a:pPr marL="285750" lvl="0" indent="-285750">
              <a:spcBef>
                <a:spcPts val="1200"/>
              </a:spcBef>
              <a:spcAft>
                <a:spcPts val="1200"/>
              </a:spcAft>
              <a:buFont typeface="Arial" panose="020B0604020202020204" pitchFamily="34" charset="0"/>
              <a:buChar char="•"/>
            </a:pPr>
            <a:r>
              <a:rPr lang="en-AU" dirty="0"/>
              <a:t>PNG Mining Act</a:t>
            </a:r>
          </a:p>
          <a:p>
            <a:pPr lvl="1">
              <a:spcBef>
                <a:spcPts val="600"/>
              </a:spcBef>
              <a:spcAft>
                <a:spcPts val="600"/>
              </a:spcAft>
            </a:pPr>
            <a:r>
              <a:rPr lang="en-AU" dirty="0"/>
              <a:t>Regulates mining and exploration leases</a:t>
            </a:r>
          </a:p>
          <a:p>
            <a:pPr marL="285750" lvl="0" indent="-285750">
              <a:spcBef>
                <a:spcPts val="1200"/>
              </a:spcBef>
              <a:spcAft>
                <a:spcPts val="1200"/>
              </a:spcAft>
              <a:buFont typeface="Arial" panose="020B0604020202020204" pitchFamily="34" charset="0"/>
              <a:buChar char="•"/>
            </a:pPr>
            <a:r>
              <a:rPr lang="en-AU" dirty="0"/>
              <a:t>PNG Mining (Safety) Act and Regulation</a:t>
            </a:r>
          </a:p>
          <a:p>
            <a:pPr lvl="1">
              <a:spcBef>
                <a:spcPts val="600"/>
              </a:spcBef>
              <a:spcAft>
                <a:spcPts val="600"/>
              </a:spcAft>
            </a:pPr>
            <a:r>
              <a:rPr lang="en-AU" dirty="0"/>
              <a:t>Primary Act/</a:t>
            </a:r>
            <a:r>
              <a:rPr lang="en-AU" dirty="0" err="1"/>
              <a:t>Reg</a:t>
            </a:r>
            <a:r>
              <a:rPr lang="en-AU" dirty="0"/>
              <a:t> regulates health and safety aspects</a:t>
            </a:r>
          </a:p>
          <a:p>
            <a:pPr lvl="1">
              <a:spcBef>
                <a:spcPts val="600"/>
              </a:spcBef>
              <a:spcAft>
                <a:spcPts val="600"/>
              </a:spcAft>
            </a:pPr>
            <a:r>
              <a:rPr lang="en-AU" dirty="0"/>
              <a:t>Often referred to as Chapter 195A</a:t>
            </a:r>
          </a:p>
        </p:txBody>
      </p:sp>
      <p:pic>
        <p:nvPicPr>
          <p:cNvPr id="8" name="Picture 3">
            <a:extLst>
              <a:ext uri="{FF2B5EF4-FFF2-40B4-BE49-F238E27FC236}">
                <a16:creationId xmlns:a16="http://schemas.microsoft.com/office/drawing/2014/main" id="{5B96A633-F9B6-4964-9856-4D9EEFD4C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7312" y="1330143"/>
            <a:ext cx="3875855" cy="450899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22199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225467" y="145857"/>
            <a:ext cx="11523946" cy="563672"/>
          </a:xfrm>
          <a:prstGeom prst="rect">
            <a:avLst/>
          </a:prstGeom>
        </p:spPr>
        <p:txBody>
          <a:bodyPr anchor="ctr">
            <a:normAutofit/>
          </a:bodyPr>
          <a:lstStyle/>
          <a:p>
            <a:r>
              <a:rPr lang="en-AU" sz="2500" b="1" dirty="0">
                <a:solidFill>
                  <a:schemeClr val="accent2"/>
                </a:solidFill>
                <a:latin typeface="Dec"/>
              </a:rPr>
              <a:t>PNG Mining (Safety) Act and Regulation  </a:t>
            </a:r>
            <a:endParaRPr lang="en-US" sz="2500"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6</a:t>
            </a:fld>
            <a:endParaRPr lang="en-US" sz="1200" dirty="0"/>
          </a:p>
        </p:txBody>
      </p:sp>
      <p:sp>
        <p:nvSpPr>
          <p:cNvPr id="4" name="Content Placeholder 2"/>
          <p:cNvSpPr txBox="1">
            <a:spLocks/>
          </p:cNvSpPr>
          <p:nvPr/>
        </p:nvSpPr>
        <p:spPr bwMode="auto">
          <a:xfrm>
            <a:off x="142952" y="980728"/>
            <a:ext cx="11606461" cy="5616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rgbClr val="333333"/>
              </a:solidFill>
              <a:effectLst/>
              <a:uLnTx/>
              <a:uFillTx/>
              <a:latin typeface="Arial"/>
              <a:ea typeface="+mn-ea"/>
              <a:cs typeface="Arial"/>
            </a:endParaRPr>
          </a:p>
        </p:txBody>
      </p:sp>
      <p:sp>
        <p:nvSpPr>
          <p:cNvPr id="5" name="Rectangle 4">
            <a:extLst>
              <a:ext uri="{FF2B5EF4-FFF2-40B4-BE49-F238E27FC236}">
                <a16:creationId xmlns:a16="http://schemas.microsoft.com/office/drawing/2014/main" id="{0E314F5E-159A-463C-9857-40CEB727FB42}"/>
              </a:ext>
            </a:extLst>
          </p:cNvPr>
          <p:cNvSpPr/>
          <p:nvPr/>
        </p:nvSpPr>
        <p:spPr>
          <a:xfrm>
            <a:off x="323528" y="1052736"/>
            <a:ext cx="3708516" cy="400110"/>
          </a:xfrm>
          <a:prstGeom prst="rect">
            <a:avLst/>
          </a:prstGeom>
        </p:spPr>
        <p:txBody>
          <a:bodyPr wrap="none">
            <a:spAutoFit/>
          </a:bodyPr>
          <a:lstStyle/>
          <a:p>
            <a:pPr lvl="0">
              <a:spcBef>
                <a:spcPts val="1200"/>
              </a:spcBef>
              <a:spcAft>
                <a:spcPts val="1200"/>
              </a:spcAft>
            </a:pPr>
            <a:r>
              <a:rPr lang="en-AU" sz="2000" b="1" dirty="0"/>
              <a:t>Mining (Safety) Act – 80 sections </a:t>
            </a:r>
          </a:p>
        </p:txBody>
      </p:sp>
      <p:graphicFrame>
        <p:nvGraphicFramePr>
          <p:cNvPr id="7" name="Object 6">
            <a:extLst>
              <a:ext uri="{FF2B5EF4-FFF2-40B4-BE49-F238E27FC236}">
                <a16:creationId xmlns:a16="http://schemas.microsoft.com/office/drawing/2014/main" id="{C751E382-A667-4893-BFCD-0A8BF9BA1DAA}"/>
              </a:ext>
            </a:extLst>
          </p:cNvPr>
          <p:cNvGraphicFramePr>
            <a:graphicFrameLocks noChangeAspect="1"/>
          </p:cNvGraphicFramePr>
          <p:nvPr>
            <p:extLst>
              <p:ext uri="{D42A27DB-BD31-4B8C-83A1-F6EECF244321}">
                <p14:modId xmlns:p14="http://schemas.microsoft.com/office/powerpoint/2010/main" val="1239615674"/>
              </p:ext>
            </p:extLst>
          </p:nvPr>
        </p:nvGraphicFramePr>
        <p:xfrm>
          <a:off x="125124" y="1392290"/>
          <a:ext cx="9914615" cy="5380024"/>
        </p:xfrm>
        <a:graphic>
          <a:graphicData uri="http://schemas.openxmlformats.org/presentationml/2006/ole">
            <mc:AlternateContent xmlns:mc="http://schemas.openxmlformats.org/markup-compatibility/2006">
              <mc:Choice xmlns:v="urn:schemas-microsoft-com:vml" Requires="v">
                <p:oleObj spid="_x0000_s1065" name="Document" r:id="rId5" imgW="6152822" imgH="3718602" progId="Word.Document.12">
                  <p:embed/>
                </p:oleObj>
              </mc:Choice>
              <mc:Fallback>
                <p:oleObj name="Document" r:id="rId5" imgW="6152822" imgH="3718602" progId="Word.Document.12">
                  <p:embed/>
                  <p:pic>
                    <p:nvPicPr>
                      <p:cNvPr id="7" name="Object 6"/>
                      <p:cNvPicPr/>
                      <p:nvPr/>
                    </p:nvPicPr>
                    <p:blipFill>
                      <a:blip r:embed="rId6"/>
                      <a:stretch>
                        <a:fillRect/>
                      </a:stretch>
                    </p:blipFill>
                    <p:spPr>
                      <a:xfrm>
                        <a:off x="125124" y="1392290"/>
                        <a:ext cx="9914615" cy="5380024"/>
                      </a:xfrm>
                      <a:prstGeom prst="rect">
                        <a:avLst/>
                      </a:prstGeom>
                    </p:spPr>
                  </p:pic>
                </p:oleObj>
              </mc:Fallback>
            </mc:AlternateContent>
          </a:graphicData>
        </a:graphic>
      </p:graphicFrame>
    </p:spTree>
    <p:extLst>
      <p:ext uri="{BB962C8B-B14F-4D97-AF65-F5344CB8AC3E}">
        <p14:creationId xmlns:p14="http://schemas.microsoft.com/office/powerpoint/2010/main" val="41803447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225468" y="114432"/>
            <a:ext cx="11523946" cy="563672"/>
          </a:xfrm>
          <a:prstGeom prst="rect">
            <a:avLst/>
          </a:prstGeom>
        </p:spPr>
        <p:txBody>
          <a:bodyPr anchor="ctr">
            <a:normAutofit/>
          </a:bodyPr>
          <a:lstStyle/>
          <a:p>
            <a:r>
              <a:rPr lang="fr-FR" sz="2500" b="1" spc="-120" dirty="0">
                <a:solidFill>
                  <a:schemeClr val="accent2"/>
                </a:solidFill>
                <a:latin typeface="Dec"/>
              </a:rPr>
              <a:t>PNG Mining Safety </a:t>
            </a:r>
            <a:r>
              <a:rPr lang="fr-FR" sz="2500" b="1" spc="-120" dirty="0" err="1">
                <a:solidFill>
                  <a:schemeClr val="accent2"/>
                </a:solidFill>
                <a:latin typeface="Dec"/>
              </a:rPr>
              <a:t>Act</a:t>
            </a:r>
            <a:r>
              <a:rPr lang="fr-FR" sz="2500" b="1" spc="-120" dirty="0">
                <a:solidFill>
                  <a:schemeClr val="accent2"/>
                </a:solidFill>
                <a:latin typeface="Dec"/>
              </a:rPr>
              <a:t> and Régulation </a:t>
            </a:r>
            <a:endParaRPr lang="en-US" sz="2500" b="1"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7</a:t>
            </a:fld>
            <a:endParaRPr lang="en-US" sz="1200" dirty="0"/>
          </a:p>
        </p:txBody>
      </p:sp>
      <p:sp>
        <p:nvSpPr>
          <p:cNvPr id="5" name="Content Placeholder 2"/>
          <p:cNvSpPr txBox="1">
            <a:spLocks/>
          </p:cNvSpPr>
          <p:nvPr/>
        </p:nvSpPr>
        <p:spPr bwMode="auto">
          <a:xfrm>
            <a:off x="0" y="962880"/>
            <a:ext cx="11638318" cy="5976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333333"/>
              </a:solidFill>
              <a:effectLst/>
              <a:uLnTx/>
              <a:uFillTx/>
              <a:latin typeface="Arial"/>
              <a:ea typeface="+mn-ea"/>
              <a:cs typeface="Arial"/>
            </a:endParaRPr>
          </a:p>
        </p:txBody>
      </p:sp>
      <p:sp>
        <p:nvSpPr>
          <p:cNvPr id="7" name="Rectangle 6">
            <a:extLst>
              <a:ext uri="{FF2B5EF4-FFF2-40B4-BE49-F238E27FC236}">
                <a16:creationId xmlns:a16="http://schemas.microsoft.com/office/drawing/2014/main" id="{06AF2BB7-F0C3-487E-A8E3-EDC7A1DE3459}"/>
              </a:ext>
            </a:extLst>
          </p:cNvPr>
          <p:cNvSpPr/>
          <p:nvPr/>
        </p:nvSpPr>
        <p:spPr>
          <a:xfrm>
            <a:off x="395536" y="948165"/>
            <a:ext cx="4126899" cy="369332"/>
          </a:xfrm>
          <a:prstGeom prst="rect">
            <a:avLst/>
          </a:prstGeom>
        </p:spPr>
        <p:txBody>
          <a:bodyPr wrap="none">
            <a:spAutoFit/>
          </a:bodyPr>
          <a:lstStyle/>
          <a:p>
            <a:pPr lvl="0">
              <a:spcBef>
                <a:spcPts val="600"/>
              </a:spcBef>
              <a:spcAft>
                <a:spcPts val="600"/>
              </a:spcAft>
            </a:pPr>
            <a:r>
              <a:rPr lang="en-AU" b="1" dirty="0"/>
              <a:t>Mining (Safety) Regulation – 371 sections</a:t>
            </a:r>
          </a:p>
        </p:txBody>
      </p:sp>
      <p:graphicFrame>
        <p:nvGraphicFramePr>
          <p:cNvPr id="8" name="Object 7">
            <a:extLst>
              <a:ext uri="{FF2B5EF4-FFF2-40B4-BE49-F238E27FC236}">
                <a16:creationId xmlns:a16="http://schemas.microsoft.com/office/drawing/2014/main" id="{259D08F8-CC7B-4E46-AE4D-9918D9C95B95}"/>
              </a:ext>
            </a:extLst>
          </p:cNvPr>
          <p:cNvGraphicFramePr>
            <a:graphicFrameLocks noChangeAspect="1"/>
          </p:cNvGraphicFramePr>
          <p:nvPr>
            <p:extLst>
              <p:ext uri="{D42A27DB-BD31-4B8C-83A1-F6EECF244321}">
                <p14:modId xmlns:p14="http://schemas.microsoft.com/office/powerpoint/2010/main" val="4018961635"/>
              </p:ext>
            </p:extLst>
          </p:nvPr>
        </p:nvGraphicFramePr>
        <p:xfrm>
          <a:off x="-3379365" y="1332212"/>
          <a:ext cx="12666240" cy="5696429"/>
        </p:xfrm>
        <a:graphic>
          <a:graphicData uri="http://schemas.openxmlformats.org/presentationml/2006/ole">
            <mc:AlternateContent xmlns:mc="http://schemas.openxmlformats.org/markup-compatibility/2006">
              <mc:Choice xmlns:v="urn:schemas-microsoft-com:vml" Requires="v">
                <p:oleObj spid="_x0000_s2088" name="Document" r:id="rId5" imgW="8970043" imgH="4599916" progId="Word.Document.12">
                  <p:embed/>
                </p:oleObj>
              </mc:Choice>
              <mc:Fallback>
                <p:oleObj name="Document" r:id="rId5" imgW="8970043" imgH="4599916" progId="Word.Document.12">
                  <p:embed/>
                  <p:pic>
                    <p:nvPicPr>
                      <p:cNvPr id="6" name="Object 5"/>
                      <p:cNvPicPr/>
                      <p:nvPr/>
                    </p:nvPicPr>
                    <p:blipFill>
                      <a:blip r:embed="rId6"/>
                      <a:stretch>
                        <a:fillRect/>
                      </a:stretch>
                    </p:blipFill>
                    <p:spPr>
                      <a:xfrm>
                        <a:off x="-3379365" y="1332212"/>
                        <a:ext cx="12666240" cy="5696429"/>
                      </a:xfrm>
                      <a:prstGeom prst="rect">
                        <a:avLst/>
                      </a:prstGeom>
                    </p:spPr>
                  </p:pic>
                </p:oleObj>
              </mc:Fallback>
            </mc:AlternateContent>
          </a:graphicData>
        </a:graphic>
      </p:graphicFrame>
    </p:spTree>
    <p:extLst>
      <p:ext uri="{BB962C8B-B14F-4D97-AF65-F5344CB8AC3E}">
        <p14:creationId xmlns:p14="http://schemas.microsoft.com/office/powerpoint/2010/main" val="403427836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225468" y="114432"/>
            <a:ext cx="11523946" cy="563672"/>
          </a:xfrm>
          <a:prstGeom prst="rect">
            <a:avLst/>
          </a:prstGeom>
        </p:spPr>
        <p:txBody>
          <a:bodyPr anchor="ctr">
            <a:normAutofit/>
          </a:bodyPr>
          <a:lstStyle/>
          <a:p>
            <a:r>
              <a:rPr lang="fr-FR" sz="2500" b="1" spc="-120" dirty="0">
                <a:solidFill>
                  <a:schemeClr val="accent2"/>
                </a:solidFill>
                <a:latin typeface="Dec"/>
              </a:rPr>
              <a:t>Statu tory Positions and Permit </a:t>
            </a:r>
            <a:r>
              <a:rPr lang="fr-FR" sz="2500" b="1" spc="-120" dirty="0" err="1">
                <a:solidFill>
                  <a:schemeClr val="accent2"/>
                </a:solidFill>
                <a:latin typeface="Dec"/>
              </a:rPr>
              <a:t>Holders</a:t>
            </a:r>
            <a:r>
              <a:rPr lang="fr-FR" sz="2500" b="1" spc="-120" dirty="0">
                <a:solidFill>
                  <a:schemeClr val="accent2"/>
                </a:solidFill>
                <a:latin typeface="Dec"/>
              </a:rPr>
              <a:t> </a:t>
            </a:r>
            <a:r>
              <a:rPr lang="fr-FR" sz="2500" b="1" spc="-120" dirty="0" err="1">
                <a:solidFill>
                  <a:schemeClr val="accent2"/>
                </a:solidFill>
                <a:latin typeface="Dec"/>
              </a:rPr>
              <a:t>under</a:t>
            </a:r>
            <a:r>
              <a:rPr lang="fr-FR" sz="2500" b="1" spc="-120" dirty="0">
                <a:solidFill>
                  <a:schemeClr val="accent2"/>
                </a:solidFill>
                <a:latin typeface="Dec"/>
              </a:rPr>
              <a:t> Mine Safety </a:t>
            </a:r>
            <a:r>
              <a:rPr lang="fr-FR" sz="2500" b="1" spc="-120" dirty="0" err="1">
                <a:solidFill>
                  <a:schemeClr val="accent2"/>
                </a:solidFill>
                <a:latin typeface="Dec"/>
              </a:rPr>
              <a:t>Act</a:t>
            </a:r>
            <a:endParaRPr lang="en-US" sz="2500" b="1"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8</a:t>
            </a:fld>
            <a:endParaRPr lang="en-US" sz="1200" dirty="0"/>
          </a:p>
        </p:txBody>
      </p:sp>
      <p:sp>
        <p:nvSpPr>
          <p:cNvPr id="5" name="Content Placeholder 2"/>
          <p:cNvSpPr txBox="1">
            <a:spLocks/>
          </p:cNvSpPr>
          <p:nvPr/>
        </p:nvSpPr>
        <p:spPr bwMode="auto">
          <a:xfrm>
            <a:off x="0" y="962880"/>
            <a:ext cx="11638318" cy="5976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333333"/>
              </a:solidFill>
              <a:effectLst/>
              <a:uLnTx/>
              <a:uFillTx/>
              <a:latin typeface="Arial"/>
              <a:ea typeface="+mn-ea"/>
              <a:cs typeface="Arial"/>
            </a:endParaRPr>
          </a:p>
        </p:txBody>
      </p:sp>
      <p:sp>
        <p:nvSpPr>
          <p:cNvPr id="9" name="Content Placeholder 2">
            <a:extLst>
              <a:ext uri="{FF2B5EF4-FFF2-40B4-BE49-F238E27FC236}">
                <a16:creationId xmlns:a16="http://schemas.microsoft.com/office/drawing/2014/main" id="{ECF09B20-B0AC-4BEE-AF52-590B3591B054}"/>
              </a:ext>
            </a:extLst>
          </p:cNvPr>
          <p:cNvSpPr txBox="1">
            <a:spLocks/>
          </p:cNvSpPr>
          <p:nvPr/>
        </p:nvSpPr>
        <p:spPr>
          <a:xfrm>
            <a:off x="221293" y="1067005"/>
            <a:ext cx="11749414" cy="5676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600" dirty="0">
                <a:latin typeface="Arial" panose="020B0604020202020204" pitchFamily="34" charset="0"/>
                <a:cs typeface="Arial" panose="020B0604020202020204" pitchFamily="34" charset="0"/>
              </a:rPr>
              <a:t>The key statutory positions and occupations at the mine (works) where ‘certificate of competency’ and ‘permits’ as prescribed under the Act and Regulation as mandatory; </a:t>
            </a:r>
          </a:p>
          <a:p>
            <a:r>
              <a:rPr lang="en-AU" sz="1600" b="1" dirty="0">
                <a:latin typeface="Arial" panose="020B0604020202020204" pitchFamily="34" charset="0"/>
                <a:cs typeface="Arial" panose="020B0604020202020204" pitchFamily="34" charset="0"/>
              </a:rPr>
              <a:t>Chief Inspector (CIM) </a:t>
            </a:r>
            <a:r>
              <a:rPr lang="en-AU" sz="1600" dirty="0">
                <a:latin typeface="Arial" panose="020B0604020202020204" pitchFamily="34" charset="0"/>
                <a:cs typeface="Arial" panose="020B0604020202020204" pitchFamily="34" charset="0"/>
              </a:rPr>
              <a:t>– person appointed as Chief Inspector of Mines under the Act </a:t>
            </a:r>
          </a:p>
          <a:p>
            <a:r>
              <a:rPr lang="en-AU" sz="1600" b="1" dirty="0">
                <a:latin typeface="Arial" panose="020B0604020202020204" pitchFamily="34" charset="0"/>
                <a:cs typeface="Arial" panose="020B0604020202020204" pitchFamily="34" charset="0"/>
              </a:rPr>
              <a:t>Inspector</a:t>
            </a:r>
            <a:r>
              <a:rPr lang="en-AU" sz="1600" dirty="0">
                <a:latin typeface="Arial" panose="020B0604020202020204" pitchFamily="34" charset="0"/>
                <a:cs typeface="Arial" panose="020B0604020202020204" pitchFamily="34" charset="0"/>
              </a:rPr>
              <a:t> – person appointed as Inspector of Mines under the Act </a:t>
            </a:r>
          </a:p>
          <a:p>
            <a:r>
              <a:rPr lang="en-AU" sz="1600" b="1" dirty="0">
                <a:latin typeface="Arial" panose="020B0604020202020204" pitchFamily="34" charset="0"/>
                <a:cs typeface="Arial" panose="020B0604020202020204" pitchFamily="34" charset="0"/>
              </a:rPr>
              <a:t>Owner of the Mine </a:t>
            </a:r>
            <a:r>
              <a:rPr lang="en-AU" sz="1600" dirty="0">
                <a:latin typeface="Arial" panose="020B0604020202020204" pitchFamily="34" charset="0"/>
                <a:cs typeface="Arial" panose="020B0604020202020204" pitchFamily="34" charset="0"/>
              </a:rPr>
              <a:t>– holder of the mining tenement where a mine is situated,   </a:t>
            </a:r>
            <a:r>
              <a:rPr lang="en-AU" sz="1600" i="1" dirty="0">
                <a:solidFill>
                  <a:schemeClr val="accent2"/>
                </a:solidFill>
                <a:latin typeface="Arial" panose="020B0604020202020204" pitchFamily="34" charset="0"/>
                <a:cs typeface="Arial" panose="020B0604020202020204" pitchFamily="34" charset="0"/>
              </a:rPr>
              <a:t>represented by the Chairman</a:t>
            </a:r>
            <a:r>
              <a:rPr lang="en-AU" sz="1600" dirty="0">
                <a:solidFill>
                  <a:schemeClr val="accent2"/>
                </a:solidFill>
                <a:latin typeface="Arial" panose="020B0604020202020204" pitchFamily="34" charset="0"/>
                <a:cs typeface="Arial" panose="020B0604020202020204" pitchFamily="34" charset="0"/>
              </a:rPr>
              <a:t>, </a:t>
            </a:r>
          </a:p>
          <a:p>
            <a:r>
              <a:rPr lang="en-AU" sz="1600" b="1" dirty="0">
                <a:latin typeface="Arial" panose="020B0604020202020204" pitchFamily="34" charset="0"/>
                <a:cs typeface="Arial" panose="020B0604020202020204" pitchFamily="34" charset="0"/>
              </a:rPr>
              <a:t>Agent of the mine </a:t>
            </a:r>
            <a:r>
              <a:rPr lang="en-AU" sz="1600" dirty="0">
                <a:latin typeface="Arial" panose="020B0604020202020204" pitchFamily="34" charset="0"/>
                <a:cs typeface="Arial" panose="020B0604020202020204" pitchFamily="34" charset="0"/>
              </a:rPr>
              <a:t>– appointed by the Owner as its representative for the management of the Mine and as such superior to a Manager under the Act – </a:t>
            </a:r>
            <a:r>
              <a:rPr lang="en-AU" sz="1600" i="1" dirty="0">
                <a:solidFill>
                  <a:schemeClr val="accent2"/>
                </a:solidFill>
                <a:latin typeface="Arial" panose="020B0604020202020204" pitchFamily="34" charset="0"/>
                <a:cs typeface="Arial" panose="020B0604020202020204" pitchFamily="34" charset="0"/>
              </a:rPr>
              <a:t>CEO/MD</a:t>
            </a:r>
          </a:p>
          <a:p>
            <a:r>
              <a:rPr lang="en-AU" sz="1600" b="1" dirty="0">
                <a:latin typeface="Arial" panose="020B0604020202020204" pitchFamily="34" charset="0"/>
                <a:cs typeface="Arial" panose="020B0604020202020204" pitchFamily="34" charset="0"/>
              </a:rPr>
              <a:t>Registered Manager</a:t>
            </a:r>
            <a:r>
              <a:rPr lang="en-AU" sz="1600" dirty="0">
                <a:latin typeface="Arial" panose="020B0604020202020204" pitchFamily="34" charset="0"/>
                <a:cs typeface="Arial" panose="020B0604020202020204" pitchFamily="34" charset="0"/>
              </a:rPr>
              <a:t> – appointed by the Agent and certified by </a:t>
            </a:r>
            <a:r>
              <a:rPr lang="en-AU" sz="1600" i="1" dirty="0">
                <a:latin typeface="Arial" panose="020B0604020202020204" pitchFamily="34" charset="0"/>
                <a:cs typeface="Arial" panose="020B0604020202020204" pitchFamily="34" charset="0"/>
              </a:rPr>
              <a:t>MRA </a:t>
            </a:r>
            <a:r>
              <a:rPr lang="en-AU" sz="1600" dirty="0">
                <a:latin typeface="Arial" panose="020B0604020202020204" pitchFamily="34" charset="0"/>
                <a:cs typeface="Arial" panose="020B0604020202020204" pitchFamily="34" charset="0"/>
              </a:rPr>
              <a:t>Board of Examiners; </a:t>
            </a:r>
          </a:p>
          <a:p>
            <a:pPr marL="800100" lvl="1" indent="-400050">
              <a:buFont typeface="+mj-lt"/>
              <a:buAutoNum type="romanLcPeriod"/>
            </a:pPr>
            <a:r>
              <a:rPr lang="en-AU" sz="1400" u="sng" dirty="0">
                <a:solidFill>
                  <a:schemeClr val="accent2"/>
                </a:solidFill>
                <a:latin typeface="Arial" panose="020B0604020202020204" pitchFamily="34" charset="0"/>
                <a:cs typeface="Arial" panose="020B0604020202020204" pitchFamily="34" charset="0"/>
              </a:rPr>
              <a:t>Metalliferous Mine Manager – Surface   </a:t>
            </a:r>
          </a:p>
          <a:p>
            <a:pPr marL="800100" lvl="1" indent="-400050">
              <a:buFont typeface="+mj-lt"/>
              <a:buAutoNum type="romanLcPeriod"/>
            </a:pPr>
            <a:r>
              <a:rPr lang="en-AU" sz="1400" u="sng" dirty="0">
                <a:solidFill>
                  <a:schemeClr val="accent2"/>
                </a:solidFill>
                <a:latin typeface="Arial" panose="020B0604020202020204" pitchFamily="34" charset="0"/>
                <a:cs typeface="Arial" panose="020B0604020202020204" pitchFamily="34" charset="0"/>
              </a:rPr>
              <a:t>Metalliferous Mine Manager – Underground  </a:t>
            </a:r>
          </a:p>
          <a:p>
            <a:pPr marL="800100" lvl="1" indent="-400050">
              <a:buFont typeface="+mj-lt"/>
              <a:buAutoNum type="romanLcPeriod"/>
            </a:pPr>
            <a:r>
              <a:rPr lang="en-AU" sz="1400" u="sng" dirty="0">
                <a:solidFill>
                  <a:schemeClr val="accent2"/>
                </a:solidFill>
                <a:latin typeface="Arial" panose="020B0604020202020204" pitchFamily="34" charset="0"/>
                <a:cs typeface="Arial" panose="020B0604020202020204" pitchFamily="34" charset="0"/>
              </a:rPr>
              <a:t>Mine Manager Works – Processing plant &amp; ancillary facilities  </a:t>
            </a:r>
          </a:p>
          <a:p>
            <a:r>
              <a:rPr lang="en-AU" sz="1600" b="1" dirty="0">
                <a:latin typeface="Arial" panose="020B0604020202020204" pitchFamily="34" charset="0"/>
                <a:cs typeface="Arial" panose="020B0604020202020204" pitchFamily="34" charset="0"/>
              </a:rPr>
              <a:t>Mine Electrician </a:t>
            </a:r>
            <a:r>
              <a:rPr lang="en-AU" sz="1600" dirty="0">
                <a:latin typeface="Arial" panose="020B0604020202020204" pitchFamily="34" charset="0"/>
                <a:cs typeface="Arial" panose="020B0604020202020204" pitchFamily="34" charset="0"/>
              </a:rPr>
              <a:t>– A person certified as electrician at the Mine  </a:t>
            </a:r>
          </a:p>
          <a:p>
            <a:r>
              <a:rPr lang="en-AU" sz="1600" b="1" dirty="0">
                <a:latin typeface="Arial" panose="020B0604020202020204" pitchFamily="34" charset="0"/>
                <a:cs typeface="Arial" panose="020B0604020202020204" pitchFamily="34" charset="0"/>
              </a:rPr>
              <a:t>Mine Surveyor </a:t>
            </a:r>
            <a:r>
              <a:rPr lang="en-AU" sz="1600" dirty="0">
                <a:latin typeface="Arial" panose="020B0604020202020204" pitchFamily="34" charset="0"/>
                <a:cs typeface="Arial" panose="020B0604020202020204" pitchFamily="34" charset="0"/>
              </a:rPr>
              <a:t>– A person certified as surveyor at the Mine  </a:t>
            </a:r>
          </a:p>
          <a:p>
            <a:r>
              <a:rPr lang="en-AU" sz="1600" b="1" dirty="0">
                <a:latin typeface="Arial" panose="020B0604020202020204" pitchFamily="34" charset="0"/>
                <a:cs typeface="Arial" panose="020B0604020202020204" pitchFamily="34" charset="0"/>
              </a:rPr>
              <a:t>Boiler Inspector </a:t>
            </a:r>
            <a:r>
              <a:rPr lang="en-AU" sz="1600" dirty="0">
                <a:latin typeface="Arial" panose="020B0604020202020204" pitchFamily="34" charset="0"/>
                <a:cs typeface="Arial" panose="020B0604020202020204" pitchFamily="34" charset="0"/>
              </a:rPr>
              <a:t>– A person certified as boiler inspection at the Mine </a:t>
            </a:r>
          </a:p>
          <a:p>
            <a:r>
              <a:rPr lang="en-AU" sz="1600" b="1" dirty="0">
                <a:latin typeface="Arial" panose="020B0604020202020204" pitchFamily="34" charset="0"/>
                <a:cs typeface="Arial" panose="020B0604020202020204" pitchFamily="34" charset="0"/>
              </a:rPr>
              <a:t>Dredge Master </a:t>
            </a:r>
            <a:r>
              <a:rPr lang="en-AU" sz="1600" dirty="0">
                <a:latin typeface="Arial" panose="020B0604020202020204" pitchFamily="34" charset="0"/>
                <a:cs typeface="Arial" panose="020B0604020202020204" pitchFamily="34" charset="0"/>
              </a:rPr>
              <a:t>– A person certified to operator dredge at the Mine  </a:t>
            </a:r>
          </a:p>
          <a:p>
            <a:r>
              <a:rPr lang="en-AU" sz="1600" b="1" dirty="0">
                <a:latin typeface="Arial" panose="020B0604020202020204" pitchFamily="34" charset="0"/>
                <a:cs typeface="Arial" panose="020B0604020202020204" pitchFamily="34" charset="0"/>
              </a:rPr>
              <a:t>Boiler Operator &amp; Inspector </a:t>
            </a:r>
            <a:r>
              <a:rPr lang="en-AU" sz="1600" dirty="0">
                <a:latin typeface="Arial" panose="020B0604020202020204" pitchFamily="34" charset="0"/>
                <a:cs typeface="Arial" panose="020B0604020202020204" pitchFamily="34" charset="0"/>
              </a:rPr>
              <a:t>– A person permitted as boiler operator and Inspector at the Mine/Works </a:t>
            </a:r>
          </a:p>
          <a:p>
            <a:r>
              <a:rPr lang="en-AU" sz="1600" b="1" dirty="0">
                <a:latin typeface="Arial" panose="020B0604020202020204" pitchFamily="34" charset="0"/>
                <a:cs typeface="Arial" panose="020B0604020202020204" pitchFamily="34" charset="0"/>
              </a:rPr>
              <a:t>Underground Miner </a:t>
            </a:r>
            <a:r>
              <a:rPr lang="en-AU" sz="1600" dirty="0">
                <a:latin typeface="Arial" panose="020B0604020202020204" pitchFamily="34" charset="0"/>
                <a:cs typeface="Arial" panose="020B0604020202020204" pitchFamily="34" charset="0"/>
              </a:rPr>
              <a:t>– A person permitted to work in underground Mines  </a:t>
            </a:r>
          </a:p>
          <a:p>
            <a:endParaRPr lang="en-US" dirty="0"/>
          </a:p>
        </p:txBody>
      </p:sp>
    </p:spTree>
    <p:extLst>
      <p:ext uri="{BB962C8B-B14F-4D97-AF65-F5344CB8AC3E}">
        <p14:creationId xmlns:p14="http://schemas.microsoft.com/office/powerpoint/2010/main" val="358586557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6A7-9E30-84F0-8390-EAF1BF8E0A5B}"/>
              </a:ext>
            </a:extLst>
          </p:cNvPr>
          <p:cNvSpPr>
            <a:spLocks noGrp="1"/>
          </p:cNvSpPr>
          <p:nvPr>
            <p:ph type="ctrTitle"/>
          </p:nvPr>
        </p:nvSpPr>
        <p:spPr>
          <a:xfrm>
            <a:off x="112406" y="206419"/>
            <a:ext cx="11817007" cy="563672"/>
          </a:xfrm>
          <a:prstGeom prst="rect">
            <a:avLst/>
          </a:prstGeom>
        </p:spPr>
        <p:txBody>
          <a:bodyPr anchor="ctr">
            <a:noAutofit/>
          </a:bodyPr>
          <a:lstStyle/>
          <a:p>
            <a:r>
              <a:rPr lang="en-AU" sz="2500" b="1" spc="-120" dirty="0">
                <a:solidFill>
                  <a:schemeClr val="accent2"/>
                </a:solidFill>
                <a:latin typeface="Dec"/>
              </a:rPr>
              <a:t>PNG Mining </a:t>
            </a:r>
            <a:r>
              <a:rPr lang="en-AU" sz="2400" b="1" spc="-120" dirty="0">
                <a:solidFill>
                  <a:schemeClr val="accent2"/>
                </a:solidFill>
                <a:latin typeface="Dec"/>
              </a:rPr>
              <a:t>(Safety) Act and Regulations  </a:t>
            </a:r>
            <a:endParaRPr lang="en-US" sz="2500" b="1" spc="-120" dirty="0">
              <a:solidFill>
                <a:schemeClr val="accent2"/>
              </a:solidFill>
              <a:latin typeface="Dec"/>
            </a:endParaRPr>
          </a:p>
        </p:txBody>
      </p:sp>
      <p:sp>
        <p:nvSpPr>
          <p:cNvPr id="6" name="Slide Number Placeholder 5">
            <a:extLst>
              <a:ext uri="{FF2B5EF4-FFF2-40B4-BE49-F238E27FC236}">
                <a16:creationId xmlns:a16="http://schemas.microsoft.com/office/drawing/2014/main" id="{DA4D2764-82C0-598E-B9DE-B95C86A5E4FC}"/>
              </a:ext>
            </a:extLst>
          </p:cNvPr>
          <p:cNvSpPr>
            <a:spLocks noGrp="1"/>
          </p:cNvSpPr>
          <p:nvPr>
            <p:ph type="sldNum" sz="quarter" idx="12"/>
          </p:nvPr>
        </p:nvSpPr>
        <p:spPr>
          <a:xfrm>
            <a:off x="1198664" y="6356349"/>
            <a:ext cx="379200" cy="365125"/>
          </a:xfrm>
        </p:spPr>
        <p:txBody>
          <a:bodyPr/>
          <a:lstStyle/>
          <a:p>
            <a:fld id="{40098EF4-9745-BE4D-8AF9-2CBDED53C134}" type="slidenum">
              <a:rPr lang="en-US" sz="1200" smtClean="0"/>
              <a:pPr/>
              <a:t>9</a:t>
            </a:fld>
            <a:endParaRPr lang="en-US" sz="1200" dirty="0"/>
          </a:p>
        </p:txBody>
      </p:sp>
      <p:sp>
        <p:nvSpPr>
          <p:cNvPr id="4" name="Content Placeholder 4"/>
          <p:cNvSpPr txBox="1">
            <a:spLocks/>
          </p:cNvSpPr>
          <p:nvPr/>
        </p:nvSpPr>
        <p:spPr bwMode="auto">
          <a:xfrm>
            <a:off x="323528" y="1196752"/>
            <a:ext cx="8352928" cy="53285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p:txBody>
      </p:sp>
      <p:sp>
        <p:nvSpPr>
          <p:cNvPr id="5" name="Content Placeholder 2"/>
          <p:cNvSpPr txBox="1">
            <a:spLocks/>
          </p:cNvSpPr>
          <p:nvPr/>
        </p:nvSpPr>
        <p:spPr bwMode="auto">
          <a:xfrm>
            <a:off x="215007" y="1052736"/>
            <a:ext cx="11611807" cy="55446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marL="342900" marR="0" lvl="0" indent="-342900" algn="l" defTabSz="914400" rtl="0" eaLnBrk="1" fontAlgn="base" latinLnBrk="0" hangingPunct="1">
              <a:lnSpc>
                <a:spcPct val="100000"/>
              </a:lnSpc>
              <a:spcBef>
                <a:spcPts val="1200"/>
              </a:spcBef>
              <a:spcAft>
                <a:spcPts val="12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8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00000"/>
              </a:lnSpc>
              <a:spcBef>
                <a:spcPts val="600"/>
              </a:spcBef>
              <a:spcAft>
                <a:spcPts val="60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342900" marR="0" lvl="0" indent="-342900" algn="l" defTabSz="914400" rtl="0" eaLnBrk="1" fontAlgn="base" latinLnBrk="0" hangingPunct="1">
              <a:lnSpc>
                <a:spcPct val="150000"/>
              </a:lnSpc>
              <a:spcBef>
                <a:spcPct val="20000"/>
              </a:spcBef>
              <a:spcAft>
                <a:spcPct val="0"/>
              </a:spcAft>
              <a:buClrTx/>
              <a:buSzTx/>
              <a:buFontTx/>
              <a:buChar char="•"/>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AU" sz="1600" b="0" i="0" u="none" strike="noStrike" kern="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AU" sz="1600" b="0" i="0" u="none" strike="noStrike" kern="0" cap="none" spc="0" normalizeH="0" baseline="0" noProof="0" dirty="0">
                <a:ln>
                  <a:noFill/>
                </a:ln>
                <a:solidFill>
                  <a:srgbClr val="333333"/>
                </a:solidFill>
                <a:effectLst/>
                <a:uLnTx/>
                <a:uFillTx/>
                <a:latin typeface="Arial"/>
                <a:ea typeface="+mn-ea"/>
                <a:cs typeface="Arial"/>
              </a:rPr>
              <a:t> </a:t>
            </a:r>
          </a:p>
        </p:txBody>
      </p:sp>
      <p:sp>
        <p:nvSpPr>
          <p:cNvPr id="7" name="Rectangle 6">
            <a:extLst>
              <a:ext uri="{FF2B5EF4-FFF2-40B4-BE49-F238E27FC236}">
                <a16:creationId xmlns:a16="http://schemas.microsoft.com/office/drawing/2014/main" id="{B777BC73-F1D8-44B9-92EA-F59FF45D4963}"/>
              </a:ext>
            </a:extLst>
          </p:cNvPr>
          <p:cNvSpPr/>
          <p:nvPr/>
        </p:nvSpPr>
        <p:spPr>
          <a:xfrm>
            <a:off x="520924" y="1052736"/>
            <a:ext cx="9294879" cy="1323439"/>
          </a:xfrm>
          <a:prstGeom prst="rect">
            <a:avLst/>
          </a:prstGeom>
        </p:spPr>
        <p:txBody>
          <a:bodyPr wrap="square">
            <a:spAutoFit/>
          </a:bodyPr>
          <a:lstStyle/>
          <a:p>
            <a:pPr>
              <a:spcBef>
                <a:spcPts val="600"/>
              </a:spcBef>
              <a:spcAft>
                <a:spcPts val="600"/>
              </a:spcAft>
            </a:pPr>
            <a:r>
              <a:rPr lang="en-AU" sz="2000" dirty="0"/>
              <a:t>Mining (Safety) Act - Sections 16, 17, 18</a:t>
            </a:r>
          </a:p>
          <a:p>
            <a:pPr>
              <a:spcBef>
                <a:spcPts val="600"/>
              </a:spcBef>
              <a:spcAft>
                <a:spcPts val="600"/>
              </a:spcAft>
            </a:pPr>
            <a:r>
              <a:rPr lang="en-AU" sz="2000" dirty="0"/>
              <a:t>Mining (Safety) Regulation – Sections 318, 319</a:t>
            </a:r>
          </a:p>
          <a:p>
            <a:pPr lvl="0">
              <a:spcBef>
                <a:spcPts val="600"/>
              </a:spcBef>
              <a:spcAft>
                <a:spcPts val="600"/>
              </a:spcAft>
            </a:pPr>
            <a:r>
              <a:rPr lang="en-AU" sz="2000" i="1" dirty="0">
                <a:solidFill>
                  <a:srgbClr val="FF0000"/>
                </a:solidFill>
              </a:rPr>
              <a:t>Occupations Requiring Appointment, Certificates of Competency or Permits</a:t>
            </a:r>
          </a:p>
        </p:txBody>
      </p:sp>
      <p:sp>
        <p:nvSpPr>
          <p:cNvPr id="8" name="Content Placeholder 2">
            <a:extLst>
              <a:ext uri="{FF2B5EF4-FFF2-40B4-BE49-F238E27FC236}">
                <a16:creationId xmlns:a16="http://schemas.microsoft.com/office/drawing/2014/main" id="{E696C21D-6E86-45DB-ABB7-1E7BE3971969}"/>
              </a:ext>
            </a:extLst>
          </p:cNvPr>
          <p:cNvSpPr txBox="1">
            <a:spLocks/>
          </p:cNvSpPr>
          <p:nvPr/>
        </p:nvSpPr>
        <p:spPr bwMode="auto">
          <a:xfrm>
            <a:off x="395535" y="2544671"/>
            <a:ext cx="5248385" cy="25685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a:spcBef>
                <a:spcPts val="0"/>
              </a:spcBef>
              <a:spcAft>
                <a:spcPts val="0"/>
              </a:spcAft>
            </a:pPr>
            <a:r>
              <a:rPr lang="en-AU" sz="2400" dirty="0"/>
              <a:t>Agent/Owner rep</a:t>
            </a:r>
          </a:p>
          <a:p>
            <a:pPr>
              <a:spcBef>
                <a:spcPts val="0"/>
              </a:spcBef>
              <a:spcAft>
                <a:spcPts val="0"/>
              </a:spcAft>
            </a:pPr>
            <a:r>
              <a:rPr lang="en-AU" sz="2400" dirty="0"/>
              <a:t>Registered Manager Mining (Works)</a:t>
            </a:r>
          </a:p>
          <a:p>
            <a:pPr>
              <a:spcBef>
                <a:spcPts val="0"/>
              </a:spcBef>
              <a:spcAft>
                <a:spcPts val="0"/>
              </a:spcAft>
            </a:pPr>
            <a:r>
              <a:rPr lang="en-AU" sz="2400" dirty="0"/>
              <a:t>Registered Manager Works (Mill)</a:t>
            </a:r>
          </a:p>
          <a:p>
            <a:pPr>
              <a:spcBef>
                <a:spcPts val="0"/>
              </a:spcBef>
              <a:spcAft>
                <a:spcPts val="0"/>
              </a:spcAft>
            </a:pPr>
            <a:r>
              <a:rPr lang="en-AU" sz="2400" dirty="0"/>
              <a:t>Registered Manager Works (Tbg)</a:t>
            </a:r>
          </a:p>
          <a:p>
            <a:pPr>
              <a:spcBef>
                <a:spcPts val="0"/>
              </a:spcBef>
              <a:spcAft>
                <a:spcPts val="0"/>
              </a:spcAft>
            </a:pPr>
            <a:r>
              <a:rPr lang="en-AU" sz="2400" dirty="0"/>
              <a:t>Registered Manager Works (</a:t>
            </a:r>
            <a:r>
              <a:rPr lang="en-AU" sz="2400" dirty="0" err="1"/>
              <a:t>Bige</a:t>
            </a:r>
            <a:r>
              <a:rPr lang="en-AU" sz="2400" dirty="0"/>
              <a:t>)</a:t>
            </a:r>
          </a:p>
          <a:p>
            <a:pPr>
              <a:spcBef>
                <a:spcPts val="0"/>
              </a:spcBef>
              <a:spcAft>
                <a:spcPts val="0"/>
              </a:spcAft>
            </a:pPr>
            <a:r>
              <a:rPr lang="en-AU" sz="2400" dirty="0"/>
              <a:t>Registered Manager Works (</a:t>
            </a:r>
            <a:r>
              <a:rPr lang="en-AU" sz="2400" dirty="0" err="1"/>
              <a:t>Kiunga</a:t>
            </a:r>
            <a:r>
              <a:rPr lang="en-AU" sz="2400" dirty="0"/>
              <a:t>)</a:t>
            </a:r>
          </a:p>
          <a:p>
            <a:pPr>
              <a:spcBef>
                <a:spcPts val="0"/>
              </a:spcBef>
              <a:spcAft>
                <a:spcPts val="0"/>
              </a:spcAft>
            </a:pPr>
            <a:r>
              <a:rPr lang="en-AU" sz="2400" dirty="0"/>
              <a:t>Mine Surveyor</a:t>
            </a:r>
          </a:p>
          <a:p>
            <a:pPr>
              <a:spcBef>
                <a:spcPts val="0"/>
              </a:spcBef>
              <a:spcAft>
                <a:spcPts val="0"/>
              </a:spcAft>
            </a:pPr>
            <a:r>
              <a:rPr lang="en-AU" sz="2400" dirty="0"/>
              <a:t>Mine Electrician</a:t>
            </a:r>
          </a:p>
          <a:p>
            <a:pPr>
              <a:spcBef>
                <a:spcPts val="0"/>
              </a:spcBef>
              <a:spcAft>
                <a:spcPts val="0"/>
              </a:spcAft>
            </a:pPr>
            <a:r>
              <a:rPr lang="en-AU" sz="2400" dirty="0"/>
              <a:t>Dredge Master</a:t>
            </a:r>
          </a:p>
          <a:p>
            <a:pPr>
              <a:spcBef>
                <a:spcPts val="1200"/>
              </a:spcBef>
              <a:spcAft>
                <a:spcPts val="1200"/>
              </a:spcAft>
            </a:pPr>
            <a:endParaRPr lang="en-AU" dirty="0"/>
          </a:p>
          <a:p>
            <a:pPr marL="0" indent="0">
              <a:spcBef>
                <a:spcPts val="500"/>
              </a:spcBef>
              <a:spcAft>
                <a:spcPts val="500"/>
              </a:spcAft>
              <a:buNone/>
            </a:pPr>
            <a:endParaRPr lang="en-AU" dirty="0"/>
          </a:p>
          <a:p>
            <a:pPr>
              <a:spcBef>
                <a:spcPts val="600"/>
              </a:spcBef>
              <a:spcAft>
                <a:spcPts val="600"/>
              </a:spcAft>
            </a:pPr>
            <a:endParaRPr lang="en-AU" dirty="0"/>
          </a:p>
          <a:p>
            <a:pPr>
              <a:spcBef>
                <a:spcPts val="600"/>
              </a:spcBef>
              <a:spcAft>
                <a:spcPts val="600"/>
              </a:spcAft>
            </a:pPr>
            <a:endParaRPr lang="en-AU" dirty="0"/>
          </a:p>
          <a:p>
            <a:pPr>
              <a:spcBef>
                <a:spcPts val="600"/>
              </a:spcBef>
              <a:spcAft>
                <a:spcPts val="600"/>
              </a:spcAft>
            </a:pPr>
            <a:endParaRPr lang="en-AU" sz="1600" dirty="0"/>
          </a:p>
          <a:p>
            <a:pPr>
              <a:lnSpc>
                <a:spcPct val="150000"/>
              </a:lnSpc>
            </a:pPr>
            <a:endParaRPr lang="en-AU" sz="1600" dirty="0"/>
          </a:p>
          <a:p>
            <a:pPr marL="0" indent="0">
              <a:lnSpc>
                <a:spcPct val="150000"/>
              </a:lnSpc>
              <a:buFontTx/>
              <a:buNone/>
            </a:pPr>
            <a:endParaRPr lang="en-AU" sz="1600" dirty="0"/>
          </a:p>
          <a:p>
            <a:pPr marL="0" indent="0">
              <a:lnSpc>
                <a:spcPct val="150000"/>
              </a:lnSpc>
              <a:buFontTx/>
              <a:buNone/>
            </a:pPr>
            <a:r>
              <a:rPr lang="en-AU" sz="1600" dirty="0"/>
              <a:t> </a:t>
            </a:r>
          </a:p>
        </p:txBody>
      </p:sp>
      <p:sp>
        <p:nvSpPr>
          <p:cNvPr id="9" name="Content Placeholder 2">
            <a:extLst>
              <a:ext uri="{FF2B5EF4-FFF2-40B4-BE49-F238E27FC236}">
                <a16:creationId xmlns:a16="http://schemas.microsoft.com/office/drawing/2014/main" id="{E4F43ACC-BFAB-4D2C-B0C0-17EFDD973317}"/>
              </a:ext>
            </a:extLst>
          </p:cNvPr>
          <p:cNvSpPr txBox="1">
            <a:spLocks/>
          </p:cNvSpPr>
          <p:nvPr/>
        </p:nvSpPr>
        <p:spPr bwMode="auto">
          <a:xfrm>
            <a:off x="5372134" y="2544671"/>
            <a:ext cx="4037994" cy="30947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rgbClr val="333333"/>
                </a:solidFill>
                <a:latin typeface="+mn-lt"/>
                <a:ea typeface="+mn-ea"/>
                <a:cs typeface="+mn-cs"/>
              </a:defRPr>
            </a:lvl1pPr>
            <a:lvl2pPr marL="742950" indent="-285750" algn="l" rtl="0" eaLnBrk="1" fontAlgn="base" hangingPunct="1">
              <a:spcBef>
                <a:spcPct val="20000"/>
              </a:spcBef>
              <a:spcAft>
                <a:spcPct val="0"/>
              </a:spcAft>
              <a:buChar char="–"/>
              <a:defRPr sz="1600">
                <a:solidFill>
                  <a:srgbClr val="333333"/>
                </a:solidFill>
                <a:latin typeface="+mn-lt"/>
                <a:cs typeface="+mn-cs"/>
              </a:defRPr>
            </a:lvl2pPr>
            <a:lvl3pPr marL="1143000" indent="-228600" algn="l" rtl="0" eaLnBrk="1" fontAlgn="base" hangingPunct="1">
              <a:spcBef>
                <a:spcPct val="20000"/>
              </a:spcBef>
              <a:spcAft>
                <a:spcPct val="0"/>
              </a:spcAft>
              <a:buChar char="•"/>
              <a:defRPr sz="1400">
                <a:solidFill>
                  <a:srgbClr val="333333"/>
                </a:solidFill>
                <a:latin typeface="+mn-lt"/>
                <a:cs typeface="+mn-cs"/>
              </a:defRPr>
            </a:lvl3pPr>
            <a:lvl4pPr marL="1600200" indent="-228600" algn="l" rtl="0" eaLnBrk="1" fontAlgn="base" hangingPunct="1">
              <a:spcBef>
                <a:spcPct val="20000"/>
              </a:spcBef>
              <a:spcAft>
                <a:spcPct val="0"/>
              </a:spcAft>
              <a:buChar char="–"/>
              <a:defRPr sz="1200">
                <a:solidFill>
                  <a:srgbClr val="333333"/>
                </a:solidFill>
                <a:latin typeface="+mn-lt"/>
                <a:cs typeface="+mn-cs"/>
              </a:defRPr>
            </a:lvl4pPr>
            <a:lvl5pPr marL="2057400" indent="-228600" algn="l" rtl="0" eaLnBrk="1" fontAlgn="base" hangingPunct="1">
              <a:spcBef>
                <a:spcPct val="20000"/>
              </a:spcBef>
              <a:spcAft>
                <a:spcPct val="0"/>
              </a:spcAft>
              <a:buChar char="»"/>
              <a:defRPr sz="1000">
                <a:solidFill>
                  <a:srgbClr val="333333"/>
                </a:solidFill>
                <a:latin typeface="+mn-lt"/>
                <a:cs typeface="+mn-cs"/>
              </a:defRPr>
            </a:lvl5pPr>
            <a:lvl6pPr marL="2514600" indent="-228600" algn="l" rtl="0" eaLnBrk="1" fontAlgn="base" hangingPunct="1">
              <a:spcBef>
                <a:spcPct val="20000"/>
              </a:spcBef>
              <a:spcAft>
                <a:spcPct val="0"/>
              </a:spcAft>
              <a:buChar char="»"/>
              <a:defRPr sz="1000">
                <a:solidFill>
                  <a:srgbClr val="333333"/>
                </a:solidFill>
                <a:latin typeface="+mn-lt"/>
                <a:cs typeface="+mn-cs"/>
              </a:defRPr>
            </a:lvl6pPr>
            <a:lvl7pPr marL="2971800" indent="-228600" algn="l" rtl="0" eaLnBrk="1" fontAlgn="base" hangingPunct="1">
              <a:spcBef>
                <a:spcPct val="20000"/>
              </a:spcBef>
              <a:spcAft>
                <a:spcPct val="0"/>
              </a:spcAft>
              <a:buChar char="»"/>
              <a:defRPr sz="1000">
                <a:solidFill>
                  <a:srgbClr val="333333"/>
                </a:solidFill>
                <a:latin typeface="+mn-lt"/>
                <a:cs typeface="+mn-cs"/>
              </a:defRPr>
            </a:lvl7pPr>
            <a:lvl8pPr marL="3429000" indent="-228600" algn="l" rtl="0" eaLnBrk="1" fontAlgn="base" hangingPunct="1">
              <a:spcBef>
                <a:spcPct val="20000"/>
              </a:spcBef>
              <a:spcAft>
                <a:spcPct val="0"/>
              </a:spcAft>
              <a:buChar char="»"/>
              <a:defRPr sz="1000">
                <a:solidFill>
                  <a:srgbClr val="333333"/>
                </a:solidFill>
                <a:latin typeface="+mn-lt"/>
                <a:cs typeface="+mn-cs"/>
              </a:defRPr>
            </a:lvl8pPr>
            <a:lvl9pPr marL="3886200" indent="-228600" algn="l" rtl="0" eaLnBrk="1" fontAlgn="base" hangingPunct="1">
              <a:spcBef>
                <a:spcPct val="20000"/>
              </a:spcBef>
              <a:spcAft>
                <a:spcPct val="0"/>
              </a:spcAft>
              <a:buChar char="»"/>
              <a:defRPr sz="1000">
                <a:solidFill>
                  <a:srgbClr val="333333"/>
                </a:solidFill>
                <a:latin typeface="+mn-lt"/>
                <a:cs typeface="+mn-cs"/>
              </a:defRPr>
            </a:lvl9pPr>
          </a:lstStyle>
          <a:p>
            <a:pPr>
              <a:spcBef>
                <a:spcPts val="0"/>
              </a:spcBef>
              <a:spcAft>
                <a:spcPts val="0"/>
              </a:spcAft>
              <a:buSzPct val="125000"/>
              <a:buFont typeface="Arial" panose="020B0604020202020204" pitchFamily="34" charset="0"/>
              <a:buChar char="→"/>
            </a:pPr>
            <a:r>
              <a:rPr lang="en-AU" sz="2400" b="1" dirty="0">
                <a:solidFill>
                  <a:srgbClr val="FF0000"/>
                </a:solidFill>
              </a:rPr>
              <a:t>Kedi Ilimbit</a:t>
            </a:r>
          </a:p>
          <a:p>
            <a:pPr>
              <a:spcBef>
                <a:spcPts val="0"/>
              </a:spcBef>
              <a:spcAft>
                <a:spcPts val="0"/>
              </a:spcAft>
              <a:buSzPct val="125000"/>
              <a:buFont typeface="Arial" panose="020B0604020202020204" pitchFamily="34" charset="0"/>
              <a:buChar char="→"/>
            </a:pPr>
            <a:r>
              <a:rPr lang="en-AU" sz="2400" b="1" dirty="0">
                <a:solidFill>
                  <a:srgbClr val="FF0000"/>
                </a:solidFill>
              </a:rPr>
              <a:t>Yagatau Hamena</a:t>
            </a:r>
          </a:p>
          <a:p>
            <a:pPr>
              <a:spcBef>
                <a:spcPts val="0"/>
              </a:spcBef>
              <a:spcAft>
                <a:spcPts val="0"/>
              </a:spcAft>
              <a:buSzPct val="125000"/>
              <a:buFont typeface="Arial" panose="020B0604020202020204" pitchFamily="34" charset="0"/>
              <a:buChar char="→"/>
            </a:pPr>
            <a:r>
              <a:rPr lang="en-AU" sz="2400" b="1" dirty="0">
                <a:solidFill>
                  <a:srgbClr val="FF0000"/>
                </a:solidFill>
              </a:rPr>
              <a:t>Alan Bong</a:t>
            </a:r>
          </a:p>
          <a:p>
            <a:pPr>
              <a:spcBef>
                <a:spcPts val="0"/>
              </a:spcBef>
              <a:spcAft>
                <a:spcPts val="0"/>
              </a:spcAft>
              <a:buSzPct val="125000"/>
              <a:buFont typeface="Arial" panose="020B0604020202020204" pitchFamily="34" charset="0"/>
              <a:buChar char="→"/>
            </a:pPr>
            <a:r>
              <a:rPr lang="en-AU" sz="2400" b="1" dirty="0">
                <a:solidFill>
                  <a:srgbClr val="FF0000"/>
                </a:solidFill>
              </a:rPr>
              <a:t>Franz Hemetsberger</a:t>
            </a:r>
          </a:p>
          <a:p>
            <a:pPr>
              <a:spcBef>
                <a:spcPts val="0"/>
              </a:spcBef>
              <a:spcAft>
                <a:spcPts val="0"/>
              </a:spcAft>
              <a:buSzPct val="125000"/>
              <a:buFont typeface="Arial" panose="020B0604020202020204" pitchFamily="34" charset="0"/>
              <a:buChar char="→"/>
            </a:pPr>
            <a:r>
              <a:rPr lang="en-AU" sz="2400" b="1" dirty="0">
                <a:solidFill>
                  <a:srgbClr val="FF0000"/>
                </a:solidFill>
              </a:rPr>
              <a:t>Naimen Kepan</a:t>
            </a:r>
          </a:p>
          <a:p>
            <a:pPr>
              <a:spcBef>
                <a:spcPts val="0"/>
              </a:spcBef>
              <a:spcAft>
                <a:spcPts val="0"/>
              </a:spcAft>
              <a:buSzPct val="125000"/>
              <a:buFont typeface="Arial" panose="020B0604020202020204" pitchFamily="34" charset="0"/>
              <a:buChar char="→"/>
            </a:pPr>
            <a:r>
              <a:rPr lang="en-AU" sz="2400" b="1" dirty="0">
                <a:solidFill>
                  <a:srgbClr val="FF0000"/>
                </a:solidFill>
              </a:rPr>
              <a:t>Maling Ambranga</a:t>
            </a:r>
          </a:p>
          <a:p>
            <a:pPr>
              <a:spcBef>
                <a:spcPts val="0"/>
              </a:spcBef>
              <a:spcAft>
                <a:spcPts val="0"/>
              </a:spcAft>
              <a:buSzPct val="125000"/>
              <a:buFont typeface="Arial" panose="020B0604020202020204" pitchFamily="34" charset="0"/>
              <a:buChar char="→"/>
            </a:pPr>
            <a:r>
              <a:rPr lang="en-AU" sz="2400" b="1" dirty="0">
                <a:solidFill>
                  <a:srgbClr val="FF0000"/>
                </a:solidFill>
              </a:rPr>
              <a:t>Steve Aka</a:t>
            </a:r>
          </a:p>
          <a:p>
            <a:pPr>
              <a:spcBef>
                <a:spcPts val="0"/>
              </a:spcBef>
              <a:spcAft>
                <a:spcPts val="0"/>
              </a:spcAft>
              <a:buSzPct val="125000"/>
              <a:buFont typeface="Arial" panose="020B0604020202020204" pitchFamily="34" charset="0"/>
              <a:buChar char="→"/>
            </a:pPr>
            <a:r>
              <a:rPr lang="en-AU" sz="2400" b="1" dirty="0">
                <a:solidFill>
                  <a:srgbClr val="FF0000"/>
                </a:solidFill>
              </a:rPr>
              <a:t>Paul Jones</a:t>
            </a:r>
          </a:p>
          <a:p>
            <a:pPr>
              <a:spcBef>
                <a:spcPts val="0"/>
              </a:spcBef>
              <a:spcAft>
                <a:spcPts val="0"/>
              </a:spcAft>
              <a:buSzPct val="125000"/>
              <a:buFont typeface="Arial" panose="020B0604020202020204" pitchFamily="34" charset="0"/>
              <a:buChar char="→"/>
            </a:pPr>
            <a:r>
              <a:rPr lang="en-AU" sz="2400" b="1" dirty="0" err="1">
                <a:solidFill>
                  <a:srgbClr val="FF0000"/>
                </a:solidFill>
              </a:rPr>
              <a:t>Dredeco</a:t>
            </a:r>
            <a:r>
              <a:rPr lang="en-AU" sz="2400" b="1" dirty="0">
                <a:solidFill>
                  <a:srgbClr val="FF0000"/>
                </a:solidFill>
              </a:rPr>
              <a:t> Bige - several</a:t>
            </a:r>
          </a:p>
          <a:p>
            <a:pPr>
              <a:spcBef>
                <a:spcPts val="500"/>
              </a:spcBef>
              <a:spcAft>
                <a:spcPts val="500"/>
              </a:spcAft>
            </a:pPr>
            <a:endParaRPr lang="en-AU" dirty="0"/>
          </a:p>
          <a:p>
            <a:pPr>
              <a:spcBef>
                <a:spcPts val="500"/>
              </a:spcBef>
              <a:spcAft>
                <a:spcPts val="500"/>
              </a:spcAft>
            </a:pPr>
            <a:endParaRPr lang="en-AU" dirty="0"/>
          </a:p>
          <a:p>
            <a:pPr>
              <a:spcBef>
                <a:spcPts val="600"/>
              </a:spcBef>
              <a:spcAft>
                <a:spcPts val="600"/>
              </a:spcAft>
            </a:pPr>
            <a:endParaRPr lang="en-AU" dirty="0"/>
          </a:p>
          <a:p>
            <a:pPr>
              <a:spcBef>
                <a:spcPts val="1200"/>
              </a:spcBef>
              <a:spcAft>
                <a:spcPts val="1200"/>
              </a:spcAft>
            </a:pPr>
            <a:endParaRPr lang="en-AU" dirty="0"/>
          </a:p>
          <a:p>
            <a:pPr>
              <a:spcBef>
                <a:spcPts val="600"/>
              </a:spcBef>
              <a:spcAft>
                <a:spcPts val="600"/>
              </a:spcAft>
            </a:pPr>
            <a:endParaRPr lang="en-AU" dirty="0"/>
          </a:p>
          <a:p>
            <a:pPr>
              <a:spcBef>
                <a:spcPts val="600"/>
              </a:spcBef>
              <a:spcAft>
                <a:spcPts val="600"/>
              </a:spcAft>
            </a:pPr>
            <a:endParaRPr lang="en-AU" dirty="0"/>
          </a:p>
          <a:p>
            <a:pPr>
              <a:spcBef>
                <a:spcPts val="600"/>
              </a:spcBef>
              <a:spcAft>
                <a:spcPts val="600"/>
              </a:spcAft>
            </a:pPr>
            <a:endParaRPr lang="en-AU" sz="1600" dirty="0"/>
          </a:p>
          <a:p>
            <a:pPr>
              <a:lnSpc>
                <a:spcPct val="150000"/>
              </a:lnSpc>
            </a:pPr>
            <a:endParaRPr lang="en-AU" sz="1600" dirty="0"/>
          </a:p>
          <a:p>
            <a:pPr marL="0" indent="0">
              <a:lnSpc>
                <a:spcPct val="150000"/>
              </a:lnSpc>
              <a:buFontTx/>
              <a:buNone/>
            </a:pPr>
            <a:endParaRPr lang="en-AU" sz="1600" dirty="0"/>
          </a:p>
          <a:p>
            <a:pPr marL="0" indent="0">
              <a:lnSpc>
                <a:spcPct val="150000"/>
              </a:lnSpc>
              <a:buFontTx/>
              <a:buNone/>
            </a:pPr>
            <a:r>
              <a:rPr lang="en-AU" sz="1600" dirty="0"/>
              <a:t> </a:t>
            </a:r>
          </a:p>
        </p:txBody>
      </p:sp>
    </p:spTree>
    <p:extLst>
      <p:ext uri="{BB962C8B-B14F-4D97-AF65-F5344CB8AC3E}">
        <p14:creationId xmlns:p14="http://schemas.microsoft.com/office/powerpoint/2010/main" val="37055283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770</TotalTime>
  <Words>1268</Words>
  <Application>Microsoft Office PowerPoint</Application>
  <PresentationFormat>Widescreen</PresentationFormat>
  <Paragraphs>248</Paragraphs>
  <Slides>17</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☞DECIMAPROA-BOLD</vt:lpstr>
      <vt:lpstr>Arial</vt:lpstr>
      <vt:lpstr>Calibri</vt:lpstr>
      <vt:lpstr>Calibri Light</vt:lpstr>
      <vt:lpstr>Dec</vt:lpstr>
      <vt:lpstr>DecimaProA-Bold</vt:lpstr>
      <vt:lpstr>Office Theme 2013 - 2022</vt:lpstr>
      <vt:lpstr>Document</vt:lpstr>
      <vt:lpstr>  Mining (Safety) Act 1977 &amp; Mining (Safety)  Regulation 1935 Awareness    </vt:lpstr>
      <vt:lpstr>1. Introduction </vt:lpstr>
      <vt:lpstr>Mineral Resources Authority (MRA) – Structure</vt:lpstr>
      <vt:lpstr>MRA – Mines Inspectorate  </vt:lpstr>
      <vt:lpstr>PNG Mining (Safety) Act and Regulation </vt:lpstr>
      <vt:lpstr>PNG Mining (Safety) Act and Regulation  </vt:lpstr>
      <vt:lpstr>PNG Mining Safety Act and Régulation </vt:lpstr>
      <vt:lpstr>Statu tory Positions and Permit Holders under Mine Safety Act</vt:lpstr>
      <vt:lpstr>PNG Mining (Safety) Act and Regulations  </vt:lpstr>
      <vt:lpstr>PNG Mining (Safety) Act and Regulations   </vt:lpstr>
      <vt:lpstr>PNG Mining (Safety) Act and Regulations  </vt:lpstr>
      <vt:lpstr>PNG Mining (Safety) Act and Regulation  </vt:lpstr>
      <vt:lpstr> PNG Mining (Safety) Act and Regulation  </vt:lpstr>
      <vt:lpstr> PNG Mining (Safety) Act and Regulation    </vt:lpstr>
      <vt:lpstr> PNG Mining (Safety) Act and Regulation     </vt:lpstr>
      <vt:lpstr>PNG Mining (Safety) Act and Regulation  </vt:lpstr>
      <vt:lpstr>PNG Mining (Safety) Act and Regulation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dc:title>
  <dc:creator>Microsoft Office User</dc:creator>
  <cp:lastModifiedBy>Anis, Robertson</cp:lastModifiedBy>
  <cp:revision>78</cp:revision>
  <cp:lastPrinted>2023-12-18T21:32:47Z</cp:lastPrinted>
  <dcterms:created xsi:type="dcterms:W3CDTF">2022-12-19T02:08:38Z</dcterms:created>
  <dcterms:modified xsi:type="dcterms:W3CDTF">2023-12-27T01:16:06Z</dcterms:modified>
</cp:coreProperties>
</file>