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5" r:id="rId1"/>
  </p:sldMasterIdLst>
  <p:notesMasterIdLst>
    <p:notesMasterId r:id="rId36"/>
  </p:notesMasterIdLst>
  <p:handoutMasterIdLst>
    <p:handoutMasterId r:id="rId37"/>
  </p:handoutMasterIdLst>
  <p:sldIdLst>
    <p:sldId id="547" r:id="rId2"/>
    <p:sldId id="452" r:id="rId3"/>
    <p:sldId id="518" r:id="rId4"/>
    <p:sldId id="258" r:id="rId5"/>
    <p:sldId id="519" r:id="rId6"/>
    <p:sldId id="520" r:id="rId7"/>
    <p:sldId id="523" r:id="rId8"/>
    <p:sldId id="521" r:id="rId9"/>
    <p:sldId id="522" r:id="rId10"/>
    <p:sldId id="524" r:id="rId11"/>
    <p:sldId id="525" r:id="rId12"/>
    <p:sldId id="526" r:id="rId13"/>
    <p:sldId id="527" r:id="rId14"/>
    <p:sldId id="528" r:id="rId15"/>
    <p:sldId id="456" r:id="rId16"/>
    <p:sldId id="529" r:id="rId17"/>
    <p:sldId id="533" r:id="rId18"/>
    <p:sldId id="530" r:id="rId19"/>
    <p:sldId id="531" r:id="rId20"/>
    <p:sldId id="532" r:id="rId21"/>
    <p:sldId id="534" r:id="rId22"/>
    <p:sldId id="535" r:id="rId23"/>
    <p:sldId id="391" r:id="rId24"/>
    <p:sldId id="536" r:id="rId25"/>
    <p:sldId id="537" r:id="rId26"/>
    <p:sldId id="538" r:id="rId27"/>
    <p:sldId id="539" r:id="rId28"/>
    <p:sldId id="540" r:id="rId29"/>
    <p:sldId id="542" r:id="rId30"/>
    <p:sldId id="543" r:id="rId31"/>
    <p:sldId id="545" r:id="rId32"/>
    <p:sldId id="544" r:id="rId33"/>
    <p:sldId id="546" r:id="rId34"/>
    <p:sldId id="505" r:id="rId35"/>
  </p:sldIdLst>
  <p:sldSz cx="9144000" cy="6858000" type="screen4x3"/>
  <p:notesSz cx="6858000" cy="9144000"/>
  <p:custDataLst>
    <p:tags r:id="rId38"/>
  </p:custDataLst>
  <p:defaultTextStyle>
    <a:defPPr>
      <a:defRPr lang="en-US"/>
    </a:defPPr>
    <a:lvl1pPr algn="l" rtl="0" fontAlgn="base">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ne Coulthard" initials="DS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D2D"/>
    <a:srgbClr val="183263"/>
    <a:srgbClr val="579A34"/>
    <a:srgbClr val="1D306F"/>
    <a:srgbClr val="4C72B6"/>
    <a:srgbClr val="9D9D9E"/>
    <a:srgbClr val="F6BB1C"/>
    <a:srgbClr val="579B34"/>
    <a:srgbClr val="183062"/>
    <a:srgbClr val="59A1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88"/>
    <p:restoredTop sz="63550" autoAdjust="0"/>
  </p:normalViewPr>
  <p:slideViewPr>
    <p:cSldViewPr snapToGrid="0">
      <p:cViewPr varScale="1">
        <p:scale>
          <a:sx n="86" d="100"/>
          <a:sy n="86" d="100"/>
        </p:scale>
        <p:origin x="2688" y="84"/>
      </p:cViewPr>
      <p:guideLst>
        <p:guide orient="horz" pos="2160"/>
        <p:guide pos="2881"/>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86" d="100"/>
          <a:sy n="86" d="100"/>
        </p:scale>
        <p:origin x="-3090" y="-96"/>
      </p:cViewPr>
      <p:guideLst>
        <p:guide orient="horz" pos="2880"/>
        <p:guide pos="2160"/>
      </p:guideLst>
    </p:cSldViewPr>
  </p:notesViewPr>
  <p:gridSpacing cx="1828800" cy="18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5" name="Rectangle 5"/>
          <p:cNvSpPr>
            <a:spLocks noGrp="1" noChangeArrowheads="1"/>
          </p:cNvSpPr>
          <p:nvPr>
            <p:ph type="sldNum" sz="quarter" idx="3"/>
          </p:nvPr>
        </p:nvSpPr>
        <p:spPr bwMode="auto">
          <a:xfrm>
            <a:off x="0" y="8610600"/>
            <a:ext cx="68580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000">
                <a:latin typeface="Arial" charset="0"/>
                <a:ea typeface="Gill Sans" charset="0"/>
                <a:cs typeface="Gill Sans" charset="0"/>
              </a:defRPr>
            </a:lvl1pPr>
          </a:lstStyle>
          <a:p>
            <a:pPr>
              <a:defRPr/>
            </a:pPr>
            <a:r>
              <a:rPr lang="en-US" dirty="0"/>
              <a:t>http://</a:t>
            </a:r>
            <a:r>
              <a:rPr lang="en-US" dirty="0" err="1"/>
              <a:t>www.pertrain.com.au</a:t>
            </a:r>
            <a:endParaRPr lang="en-US" dirty="0"/>
          </a:p>
        </p:txBody>
      </p:sp>
      <p:sp>
        <p:nvSpPr>
          <p:cNvPr id="4" name="Rectangle 5"/>
          <p:cNvSpPr txBox="1">
            <a:spLocks noChangeArrowheads="1"/>
          </p:cNvSpPr>
          <p:nvPr/>
        </p:nvSpPr>
        <p:spPr bwMode="auto">
          <a:xfrm>
            <a:off x="533400" y="152400"/>
            <a:ext cx="5791200" cy="381000"/>
          </a:xfrm>
          <a:prstGeom prst="rect">
            <a:avLst/>
          </a:prstGeom>
          <a:noFill/>
          <a:ln w="9525">
            <a:noFill/>
            <a:miter lim="800000"/>
            <a:headEnd/>
            <a:tailEnd/>
          </a:ln>
          <a:effectLst/>
        </p:spPr>
        <p:txBody>
          <a:bodyPr anchor="b"/>
          <a:lstStyle>
            <a:lvl1pPr eaLnBrk="0" hangingPunct="0">
              <a:tabLst>
                <a:tab pos="5557838" algn="r"/>
              </a:tabLst>
              <a:defRPr sz="2400">
                <a:solidFill>
                  <a:schemeClr val="tx1"/>
                </a:solidFill>
                <a:latin typeface="Times" charset="0"/>
                <a:ea typeface="ＭＳ Ｐゴシック" charset="0"/>
                <a:cs typeface="ＭＳ Ｐゴシック" charset="0"/>
              </a:defRPr>
            </a:lvl1pPr>
            <a:lvl2pPr marL="37931725" indent="-37474525" eaLnBrk="0" hangingPunct="0">
              <a:tabLst>
                <a:tab pos="5557838" algn="r"/>
              </a:tabLst>
              <a:defRPr sz="2400">
                <a:solidFill>
                  <a:schemeClr val="tx1"/>
                </a:solidFill>
                <a:latin typeface="Times" charset="0"/>
                <a:ea typeface="ＭＳ Ｐゴシック" charset="0"/>
              </a:defRPr>
            </a:lvl2pPr>
            <a:lvl3pPr eaLnBrk="0" hangingPunct="0">
              <a:tabLst>
                <a:tab pos="5557838" algn="r"/>
              </a:tabLst>
              <a:defRPr sz="2400">
                <a:solidFill>
                  <a:schemeClr val="tx1"/>
                </a:solidFill>
                <a:latin typeface="Times" charset="0"/>
                <a:ea typeface="ＭＳ Ｐゴシック" charset="0"/>
              </a:defRPr>
            </a:lvl3pPr>
            <a:lvl4pPr eaLnBrk="0" hangingPunct="0">
              <a:tabLst>
                <a:tab pos="5557838" algn="r"/>
              </a:tabLst>
              <a:defRPr sz="2400">
                <a:solidFill>
                  <a:schemeClr val="tx1"/>
                </a:solidFill>
                <a:latin typeface="Times" charset="0"/>
                <a:ea typeface="ＭＳ Ｐゴシック" charset="0"/>
              </a:defRPr>
            </a:lvl4pPr>
            <a:lvl5pPr eaLnBrk="0" hangingPunct="0">
              <a:tabLst>
                <a:tab pos="5557838" algn="r"/>
              </a:tabLst>
              <a:defRPr sz="2400">
                <a:solidFill>
                  <a:schemeClr val="tx1"/>
                </a:solidFill>
                <a:latin typeface="Times" charset="0"/>
                <a:ea typeface="ＭＳ Ｐゴシック" charset="0"/>
              </a:defRPr>
            </a:lvl5pPr>
            <a:lvl6pPr marL="457200" eaLnBrk="0" fontAlgn="base" hangingPunct="0">
              <a:spcBef>
                <a:spcPct val="0"/>
              </a:spcBef>
              <a:spcAft>
                <a:spcPct val="0"/>
              </a:spcAft>
              <a:tabLst>
                <a:tab pos="5557838" algn="r"/>
              </a:tabLst>
              <a:defRPr sz="2400">
                <a:solidFill>
                  <a:schemeClr val="tx1"/>
                </a:solidFill>
                <a:latin typeface="Times" charset="0"/>
                <a:ea typeface="ＭＳ Ｐゴシック" charset="0"/>
              </a:defRPr>
            </a:lvl6pPr>
            <a:lvl7pPr marL="914400" eaLnBrk="0" fontAlgn="base" hangingPunct="0">
              <a:spcBef>
                <a:spcPct val="0"/>
              </a:spcBef>
              <a:spcAft>
                <a:spcPct val="0"/>
              </a:spcAft>
              <a:tabLst>
                <a:tab pos="5557838" algn="r"/>
              </a:tabLst>
              <a:defRPr sz="2400">
                <a:solidFill>
                  <a:schemeClr val="tx1"/>
                </a:solidFill>
                <a:latin typeface="Times" charset="0"/>
                <a:ea typeface="ＭＳ Ｐゴシック" charset="0"/>
              </a:defRPr>
            </a:lvl7pPr>
            <a:lvl8pPr marL="1371600" eaLnBrk="0" fontAlgn="base" hangingPunct="0">
              <a:spcBef>
                <a:spcPct val="0"/>
              </a:spcBef>
              <a:spcAft>
                <a:spcPct val="0"/>
              </a:spcAft>
              <a:tabLst>
                <a:tab pos="5557838" algn="r"/>
              </a:tabLst>
              <a:defRPr sz="2400">
                <a:solidFill>
                  <a:schemeClr val="tx1"/>
                </a:solidFill>
                <a:latin typeface="Times" charset="0"/>
                <a:ea typeface="ＭＳ Ｐゴシック" charset="0"/>
              </a:defRPr>
            </a:lvl8pPr>
            <a:lvl9pPr marL="1828800" eaLnBrk="0" fontAlgn="base" hangingPunct="0">
              <a:spcBef>
                <a:spcPct val="0"/>
              </a:spcBef>
              <a:spcAft>
                <a:spcPct val="0"/>
              </a:spcAft>
              <a:tabLst>
                <a:tab pos="5557838" algn="r"/>
              </a:tabLst>
              <a:defRPr sz="2400">
                <a:solidFill>
                  <a:schemeClr val="tx1"/>
                </a:solidFill>
                <a:latin typeface="Times" charset="0"/>
                <a:ea typeface="ＭＳ Ｐゴシック" charset="0"/>
              </a:defRPr>
            </a:lvl9pPr>
          </a:lstStyle>
          <a:p>
            <a:pPr>
              <a:defRPr/>
            </a:pPr>
            <a:r>
              <a:rPr lang="en-US" sz="1000" b="1" dirty="0">
                <a:latin typeface="Arial" charset="0"/>
                <a:cs typeface="Gill Sans" charset="0"/>
              </a:rPr>
              <a:t>Operator Responsibilities</a:t>
            </a:r>
            <a:endParaRPr lang="en-US" sz="1000" dirty="0">
              <a:latin typeface="Arial" charset="0"/>
              <a:cs typeface="Gill Sans" charset="0"/>
            </a:endParaRPr>
          </a:p>
        </p:txBody>
      </p:sp>
    </p:spTree>
    <p:extLst>
      <p:ext uri="{BB962C8B-B14F-4D97-AF65-F5344CB8AC3E}">
        <p14:creationId xmlns:p14="http://schemas.microsoft.com/office/powerpoint/2010/main" val="2621838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0" name="Rectangle 4"/>
          <p:cNvSpPr>
            <a:spLocks noGrp="1" noRot="1" noChangeAspect="1" noChangeArrowheads="1" noTextEdit="1"/>
          </p:cNvSpPr>
          <p:nvPr>
            <p:ph type="sldImg" idx="2"/>
          </p:nvPr>
        </p:nvSpPr>
        <p:spPr bwMode="auto">
          <a:xfrm>
            <a:off x="2516188" y="304800"/>
            <a:ext cx="3808412" cy="274320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endParaRPr lang="en-US" noProof="0" dirty="0"/>
          </a:p>
        </p:txBody>
      </p:sp>
      <p:sp>
        <p:nvSpPr>
          <p:cNvPr id="17413" name="Rectangle 5"/>
          <p:cNvSpPr>
            <a:spLocks noGrp="1" noChangeArrowheads="1"/>
          </p:cNvSpPr>
          <p:nvPr>
            <p:ph type="body" sz="quarter" idx="3"/>
          </p:nvPr>
        </p:nvSpPr>
        <p:spPr bwMode="auto">
          <a:xfrm>
            <a:off x="609600" y="3200400"/>
            <a:ext cx="5715000" cy="556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0"/>
            <a:r>
              <a:rPr lang="en-US" noProof="0"/>
              <a:t>Asdfa</a:t>
            </a:r>
          </a:p>
          <a:p>
            <a:pPr lvl="0"/>
            <a:r>
              <a:rPr lang="en-US" noProof="0"/>
              <a:t>sdfsdf</a:t>
            </a:r>
          </a:p>
        </p:txBody>
      </p:sp>
      <p:sp>
        <p:nvSpPr>
          <p:cNvPr id="14344" name="Slide Number Placeholder 4"/>
          <p:cNvSpPr txBox="1">
            <a:spLocks noGrp="1"/>
          </p:cNvSpPr>
          <p:nvPr/>
        </p:nvSpPr>
        <p:spPr bwMode="auto">
          <a:xfrm>
            <a:off x="0" y="8610600"/>
            <a:ext cx="6858000" cy="457200"/>
          </a:xfrm>
          <a:prstGeom prst="rect">
            <a:avLst/>
          </a:prstGeom>
          <a:noFill/>
          <a:ln w="9525">
            <a:noFill/>
            <a:miter lim="800000"/>
            <a:headEnd/>
            <a:tailEnd/>
          </a:ln>
        </p:spPr>
        <p:txBody>
          <a:bodyPr anchor="b"/>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defRPr/>
            </a:pPr>
            <a:r>
              <a:rPr lang="en-US" sz="900">
                <a:latin typeface="Arial" charset="0"/>
                <a:cs typeface="Gill Sans" charset="0"/>
              </a:rPr>
              <a:t>Section One: Page </a:t>
            </a:r>
            <a:fld id="{6763A902-D38E-C648-AE31-D24DFB8A8530}" type="slidenum">
              <a:rPr lang="en-US" sz="900" smtClean="0">
                <a:latin typeface="Arial" charset="0"/>
                <a:cs typeface="Gill Sans" charset="0"/>
              </a:rPr>
              <a:pPr algn="ctr">
                <a:defRPr/>
              </a:pPr>
              <a:t>‹#›</a:t>
            </a:fld>
            <a:endParaRPr lang="en-US" sz="900">
              <a:latin typeface="Arial" charset="0"/>
              <a:cs typeface="Gill Sans" charset="0"/>
            </a:endParaRPr>
          </a:p>
        </p:txBody>
      </p:sp>
      <p:sp>
        <p:nvSpPr>
          <p:cNvPr id="3077" name="TextBox 6"/>
          <p:cNvSpPr txBox="1">
            <a:spLocks noChangeArrowheads="1"/>
          </p:cNvSpPr>
          <p:nvPr/>
        </p:nvSpPr>
        <p:spPr bwMode="auto">
          <a:xfrm>
            <a:off x="609600" y="2847975"/>
            <a:ext cx="31242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defRPr/>
            </a:pPr>
            <a:r>
              <a:rPr lang="en-US" sz="1200" b="1" i="1" dirty="0">
                <a:solidFill>
                  <a:srgbClr val="262626"/>
                </a:solidFill>
                <a:latin typeface="Arial" charset="0"/>
                <a:cs typeface="Arial Bold" charset="0"/>
              </a:rPr>
              <a:t>Trainer Key Points</a:t>
            </a:r>
          </a:p>
        </p:txBody>
      </p:sp>
    </p:spTree>
    <p:extLst>
      <p:ext uri="{BB962C8B-B14F-4D97-AF65-F5344CB8AC3E}">
        <p14:creationId xmlns:p14="http://schemas.microsoft.com/office/powerpoint/2010/main" val="1744576700"/>
      </p:ext>
    </p:extLst>
  </p:cSld>
  <p:clrMap bg1="lt1" tx1="dk1" bg2="lt2" tx2="dk2" accent1="accent1" accent2="accent2" accent3="accent3" accent4="accent4" accent5="accent5" accent6="accent6" hlink="hlink" folHlink="folHlink"/>
  <p:hf hdr="0" ftr="0" dt="0"/>
  <p:notesStyle>
    <a:lvl1pPr marL="196850" indent="-196850" algn="l" rtl="0" eaLnBrk="0" fontAlgn="base" hangingPunct="0">
      <a:spcBef>
        <a:spcPts val="1000"/>
      </a:spcBef>
      <a:spcAft>
        <a:spcPct val="0"/>
      </a:spcAft>
      <a:buFont typeface="Times" charset="0"/>
      <a:buChar char="•"/>
      <a:tabLst>
        <a:tab pos="2667000" algn="l"/>
        <a:tab pos="2955925" algn="l"/>
      </a:tabLst>
      <a:defRPr sz="1000" kern="1200">
        <a:solidFill>
          <a:schemeClr val="tx1"/>
        </a:solidFill>
        <a:latin typeface="Arial"/>
        <a:ea typeface="ＭＳ Ｐゴシック" pitchFamily="82" charset="-128"/>
        <a:cs typeface="Arial"/>
      </a:defRPr>
    </a:lvl1pPr>
    <a:lvl2pPr marL="576263" indent="-188913" algn="l" rtl="0" eaLnBrk="0" fontAlgn="base" hangingPunct="0">
      <a:spcBef>
        <a:spcPts val="300"/>
      </a:spcBef>
      <a:spcAft>
        <a:spcPct val="0"/>
      </a:spcAft>
      <a:buChar char="-"/>
      <a:tabLst>
        <a:tab pos="2667000" algn="l"/>
        <a:tab pos="2955925" algn="l"/>
      </a:tabLst>
      <a:defRPr sz="1000" kern="1200">
        <a:solidFill>
          <a:schemeClr val="tx1"/>
        </a:solidFill>
        <a:latin typeface="Arial"/>
        <a:ea typeface="ＭＳ Ｐゴシック" pitchFamily="64" charset="-128"/>
        <a:cs typeface="Arial"/>
      </a:defRPr>
    </a:lvl2pPr>
    <a:lvl3pPr marL="955675" indent="-188913" algn="l" rtl="0" eaLnBrk="0" fontAlgn="base" hangingPunct="0">
      <a:spcBef>
        <a:spcPts val="300"/>
      </a:spcBef>
      <a:spcAft>
        <a:spcPct val="0"/>
      </a:spcAft>
      <a:buChar char="•"/>
      <a:tabLst>
        <a:tab pos="2667000" algn="l"/>
        <a:tab pos="2955925" algn="l"/>
      </a:tabLst>
      <a:defRPr sz="1000" kern="1200">
        <a:solidFill>
          <a:schemeClr val="tx1"/>
        </a:solidFill>
        <a:latin typeface="Arial"/>
        <a:ea typeface="ＭＳ Ｐゴシック" pitchFamily="64" charset="-128"/>
        <a:cs typeface="Arial"/>
      </a:defRPr>
    </a:lvl3pPr>
    <a:lvl4pPr marL="1600200" indent="-228600" algn="l" rtl="0" eaLnBrk="0" fontAlgn="base" hangingPunct="0">
      <a:spcBef>
        <a:spcPct val="30000"/>
      </a:spcBef>
      <a:spcAft>
        <a:spcPct val="0"/>
      </a:spcAft>
      <a:tabLst>
        <a:tab pos="2667000" algn="l"/>
        <a:tab pos="2955925" algn="l"/>
      </a:tabLst>
      <a:defRPr sz="1200" kern="1200">
        <a:solidFill>
          <a:schemeClr val="tx1"/>
        </a:solidFill>
        <a:latin typeface="Arial" pitchFamily="64" charset="0"/>
        <a:ea typeface="ＭＳ Ｐゴシック" pitchFamily="64" charset="-128"/>
        <a:cs typeface="+mn-cs"/>
      </a:defRPr>
    </a:lvl4pPr>
    <a:lvl5pPr marL="2057400" indent="-228600" algn="l" rtl="0" eaLnBrk="0" fontAlgn="base" hangingPunct="0">
      <a:spcBef>
        <a:spcPct val="30000"/>
      </a:spcBef>
      <a:spcAft>
        <a:spcPct val="0"/>
      </a:spcAft>
      <a:tabLst>
        <a:tab pos="2667000" algn="l"/>
        <a:tab pos="2955925" algn="l"/>
      </a:tabLst>
      <a:defRPr sz="1200" kern="1200">
        <a:solidFill>
          <a:schemeClr val="tx1"/>
        </a:solidFill>
        <a:latin typeface="Arial" pitchFamily="64" charset="0"/>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79C568-3F35-47DF-B07A-AEF481B54FE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530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96850" marR="0" indent="-196850" algn="l" defTabSz="914400" rtl="0" eaLnBrk="0" fontAlgn="base" latinLnBrk="0" hangingPunct="0">
              <a:lnSpc>
                <a:spcPct val="100000"/>
              </a:lnSpc>
              <a:spcBef>
                <a:spcPts val="1000"/>
              </a:spcBef>
              <a:spcAft>
                <a:spcPct val="0"/>
              </a:spcAft>
              <a:buClrTx/>
              <a:buSzTx/>
              <a:buFont typeface="Times" pitchFamily="18" charset="0"/>
              <a:buChar char="•"/>
              <a:tabLst>
                <a:tab pos="2667000" algn="l"/>
                <a:tab pos="2955925" algn="l"/>
              </a:tabLst>
              <a:defRPr/>
            </a:pPr>
            <a:r>
              <a:rPr lang="en-US" altLang="en-US" dirty="0"/>
              <a:t>Discuss and demonstrate</a:t>
            </a:r>
            <a:r>
              <a:rPr lang="en-US" altLang="en-US" baseline="0" dirty="0"/>
              <a:t> the checks that must be performed inside the vehicle, before and after starting the engine.</a:t>
            </a:r>
          </a:p>
          <a:p>
            <a:pPr marL="196850" marR="0" indent="-196850" algn="l" defTabSz="914400" rtl="0" eaLnBrk="0" fontAlgn="base" latinLnBrk="0" hangingPunct="0">
              <a:lnSpc>
                <a:spcPct val="100000"/>
              </a:lnSpc>
              <a:spcBef>
                <a:spcPts val="1000"/>
              </a:spcBef>
              <a:spcAft>
                <a:spcPct val="0"/>
              </a:spcAft>
              <a:buClrTx/>
              <a:buSzTx/>
              <a:buFont typeface="Times" pitchFamily="18" charset="0"/>
              <a:buChar char="•"/>
              <a:tabLst>
                <a:tab pos="2667000" algn="l"/>
                <a:tab pos="2955925" algn="l"/>
              </a:tabLst>
              <a:defRPr/>
            </a:pPr>
            <a:r>
              <a:rPr lang="en-US" altLang="en-US" baseline="0" dirty="0"/>
              <a:t>Remind participants that if the engine is cold, allow it to warm up at idle speed for 1-3 minutes before checking gauges and warning lights.</a:t>
            </a:r>
            <a:endParaRPr lang="en-US" altLang="en-US" dirty="0"/>
          </a:p>
        </p:txBody>
      </p:sp>
    </p:spTree>
    <p:extLst>
      <p:ext uri="{BB962C8B-B14F-4D97-AF65-F5344CB8AC3E}">
        <p14:creationId xmlns:p14="http://schemas.microsoft.com/office/powerpoint/2010/main" val="1110312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err="1"/>
              <a:t>Emphasise</a:t>
            </a:r>
            <a:r>
              <a:rPr lang="en-US" dirty="0"/>
              <a:t> that if something is wrong there is usually some sort of warning</a:t>
            </a:r>
            <a:r>
              <a:rPr lang="en-US" baseline="0" dirty="0"/>
              <a:t> - a strange sound, vibration, smell, etc.</a:t>
            </a:r>
          </a:p>
          <a:p>
            <a:r>
              <a:rPr lang="en-US" baseline="0" dirty="0"/>
              <a:t>Use all your senses during start-up and operation.</a:t>
            </a:r>
          </a:p>
        </p:txBody>
      </p:sp>
    </p:spTree>
    <p:extLst>
      <p:ext uri="{BB962C8B-B14F-4D97-AF65-F5344CB8AC3E}">
        <p14:creationId xmlns:p14="http://schemas.microsoft.com/office/powerpoint/2010/main" val="1455160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baseline="0" dirty="0"/>
              <a:t>If something doesn’t seem right, it probably isn’t. </a:t>
            </a:r>
          </a:p>
          <a:p>
            <a:r>
              <a:rPr lang="en-US" baseline="0" dirty="0"/>
              <a:t>Do not operate faulty or damaged equipment.</a:t>
            </a:r>
          </a:p>
          <a:p>
            <a:r>
              <a:rPr lang="en-US" baseline="0" dirty="0"/>
              <a:t>Tag it out of service and report it for maintenance.</a:t>
            </a:r>
          </a:p>
        </p:txBody>
      </p:sp>
    </p:spTree>
    <p:extLst>
      <p:ext uri="{BB962C8B-B14F-4D97-AF65-F5344CB8AC3E}">
        <p14:creationId xmlns:p14="http://schemas.microsoft.com/office/powerpoint/2010/main" val="1583174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baseline="0" dirty="0"/>
              <a:t>Discuss the other operator controls:</a:t>
            </a:r>
          </a:p>
          <a:p>
            <a:pPr lvl="1"/>
            <a:r>
              <a:rPr lang="en-US" baseline="0" dirty="0"/>
              <a:t>Training and </a:t>
            </a:r>
            <a:r>
              <a:rPr lang="en-US" baseline="0" dirty="0" err="1"/>
              <a:t>authorisation</a:t>
            </a:r>
            <a:endParaRPr lang="en-US" baseline="0" dirty="0"/>
          </a:p>
          <a:p>
            <a:pPr lvl="1"/>
            <a:r>
              <a:rPr lang="en-US" baseline="0" dirty="0"/>
              <a:t>Fit for work</a:t>
            </a:r>
          </a:p>
          <a:p>
            <a:pPr lvl="1"/>
            <a:r>
              <a:rPr lang="en-US" baseline="0" dirty="0"/>
              <a:t>Comply with road rules</a:t>
            </a:r>
          </a:p>
          <a:p>
            <a:pPr lvl="1"/>
            <a:r>
              <a:rPr lang="en-US" baseline="0" dirty="0"/>
              <a:t>Do not use mobile phone when driving</a:t>
            </a:r>
          </a:p>
          <a:p>
            <a:pPr lvl="1"/>
            <a:r>
              <a:rPr lang="en-US" baseline="0" dirty="0"/>
              <a:t>Drive to conditions, e.g. slow down in wet conditions.</a:t>
            </a:r>
          </a:p>
        </p:txBody>
      </p:sp>
    </p:spTree>
    <p:extLst>
      <p:ext uri="{BB962C8B-B14F-4D97-AF65-F5344CB8AC3E}">
        <p14:creationId xmlns:p14="http://schemas.microsoft.com/office/powerpoint/2010/main" val="1544096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a:t>Discuss the driving</a:t>
            </a:r>
            <a:r>
              <a:rPr lang="en-US" baseline="0" dirty="0"/>
              <a:t> techniques that can help to prevent vehicle accidents</a:t>
            </a:r>
            <a:r>
              <a:rPr lang="en-US" dirty="0"/>
              <a:t>.</a:t>
            </a:r>
          </a:p>
        </p:txBody>
      </p:sp>
    </p:spTree>
    <p:extLst>
      <p:ext uri="{BB962C8B-B14F-4D97-AF65-F5344CB8AC3E}">
        <p14:creationId xmlns:p14="http://schemas.microsoft.com/office/powerpoint/2010/main" val="1121269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000" b="0" i="0" u="none" strike="noStrike" kern="1200" baseline="0" dirty="0">
                <a:solidFill>
                  <a:schemeClr val="dk1"/>
                </a:solidFill>
                <a:latin typeface="Arial"/>
                <a:ea typeface="ＭＳ Ｐゴシック" pitchFamily="82" charset="-128"/>
                <a:cs typeface="Arial"/>
              </a:rPr>
              <a:t>Using the photo, discuss the blind spots that are around all vehicles and the guidelines you can follow to minimise the risks associated with blind spots.</a:t>
            </a:r>
          </a:p>
          <a:p>
            <a:pPr marL="171450" indent="-171450">
              <a:buFont typeface="Arial" panose="020B0604020202020204" pitchFamily="34" charset="0"/>
              <a:buChar char="•"/>
            </a:pPr>
            <a:r>
              <a:rPr lang="en-AU" sz="1000" b="0" i="0" u="none" strike="noStrike" kern="1200" baseline="0" dirty="0">
                <a:solidFill>
                  <a:schemeClr val="dk1"/>
                </a:solidFill>
                <a:latin typeface="Arial"/>
                <a:ea typeface="ＭＳ Ｐゴシック" pitchFamily="82" charset="-128"/>
                <a:cs typeface="Arial"/>
              </a:rPr>
              <a:t>Discuss the controls that a pedestrian must apply to minimise the risks associated with vehicle blind spots</a:t>
            </a:r>
          </a:p>
          <a:p>
            <a:pPr marL="550863" lvl="1" indent="-171450">
              <a:buFont typeface="Arial" panose="020B0604020202020204" pitchFamily="34" charset="0"/>
              <a:buChar char="•"/>
            </a:pPr>
            <a:r>
              <a:rPr lang="en-AU" sz="1000" b="0" i="0" u="none" strike="noStrike" kern="1200" baseline="0" dirty="0">
                <a:solidFill>
                  <a:schemeClr val="dk1"/>
                </a:solidFill>
                <a:latin typeface="Arial"/>
                <a:ea typeface="ＭＳ Ｐゴシック" pitchFamily="82" charset="-128"/>
                <a:cs typeface="Arial"/>
              </a:rPr>
              <a:t>Separation/safe distance </a:t>
            </a:r>
          </a:p>
          <a:p>
            <a:pPr marL="550863" lvl="1" indent="-171450">
              <a:buFont typeface="Arial" panose="020B0604020202020204" pitchFamily="34" charset="0"/>
              <a:buChar char="•"/>
            </a:pPr>
            <a:r>
              <a:rPr lang="en-AU" sz="1000" b="0" i="0" u="none" strike="noStrike" kern="1200" baseline="0" dirty="0">
                <a:solidFill>
                  <a:schemeClr val="dk1"/>
                </a:solidFill>
                <a:latin typeface="Arial"/>
                <a:ea typeface="ＭＳ Ｐゴシック" pitchFamily="82" charset="-128"/>
                <a:cs typeface="Arial"/>
              </a:rPr>
              <a:t>Assume you cannot be seen (this is much safer than assuming you can be/have been seen)</a:t>
            </a:r>
          </a:p>
          <a:p>
            <a:pPr marL="550863" lvl="1" indent="-171450">
              <a:buFont typeface="Arial" panose="020B0604020202020204" pitchFamily="34" charset="0"/>
              <a:buChar char="•"/>
            </a:pPr>
            <a:r>
              <a:rPr lang="en-AU" sz="1000" b="0" i="0" u="none" strike="noStrike" kern="1200" baseline="0" dirty="0">
                <a:solidFill>
                  <a:schemeClr val="dk1"/>
                </a:solidFill>
                <a:latin typeface="Arial"/>
                <a:ea typeface="ＭＳ Ｐゴシック" pitchFamily="82" charset="-128"/>
                <a:cs typeface="Arial"/>
              </a:rPr>
              <a:t>Do not position yourself between vehicles</a:t>
            </a:r>
          </a:p>
          <a:p>
            <a:pPr marL="550863" lvl="1" indent="-171450">
              <a:buFont typeface="Arial" panose="020B0604020202020204" pitchFamily="34" charset="0"/>
              <a:buChar char="•"/>
            </a:pPr>
            <a:r>
              <a:rPr lang="en-AU" sz="1000" b="0" i="0" u="none" strike="noStrike" kern="1200" baseline="0" dirty="0">
                <a:solidFill>
                  <a:schemeClr val="dk1"/>
                </a:solidFill>
                <a:latin typeface="Arial"/>
                <a:ea typeface="ＭＳ Ｐゴシック" pitchFamily="82" charset="-128"/>
                <a:cs typeface="Arial"/>
              </a:rPr>
              <a:t>Stay on designated walkways</a:t>
            </a:r>
          </a:p>
          <a:p>
            <a:pPr marL="550863" lvl="1" indent="-171450">
              <a:buFont typeface="Arial" panose="020B0604020202020204" pitchFamily="34" charset="0"/>
              <a:buChar char="•"/>
            </a:pPr>
            <a:r>
              <a:rPr lang="en-AU" sz="1000" b="0" i="0" u="none" strike="noStrike" kern="1200" baseline="0" dirty="0">
                <a:solidFill>
                  <a:schemeClr val="dk1"/>
                </a:solidFill>
                <a:latin typeface="Arial"/>
                <a:ea typeface="ＭＳ Ｐゴシック" pitchFamily="82" charset="-128"/>
                <a:cs typeface="Arial"/>
              </a:rPr>
              <a:t>Wear hi-vis clothes.</a:t>
            </a:r>
          </a:p>
        </p:txBody>
      </p:sp>
    </p:spTree>
    <p:extLst>
      <p:ext uri="{BB962C8B-B14F-4D97-AF65-F5344CB8AC3E}">
        <p14:creationId xmlns:p14="http://schemas.microsoft.com/office/powerpoint/2010/main" val="927865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000" b="0" i="0" u="none" strike="noStrike" kern="1200" baseline="0" dirty="0">
                <a:solidFill>
                  <a:schemeClr val="dk1"/>
                </a:solidFill>
                <a:latin typeface="Arial"/>
                <a:ea typeface="ＭＳ Ｐゴシック" pitchFamily="82" charset="-128"/>
                <a:cs typeface="Arial"/>
              </a:rPr>
              <a:t>Discuss the effect of speed on breaking distance and the consequences of a collision.</a:t>
            </a:r>
          </a:p>
        </p:txBody>
      </p:sp>
    </p:spTree>
    <p:extLst>
      <p:ext uri="{BB962C8B-B14F-4D97-AF65-F5344CB8AC3E}">
        <p14:creationId xmlns:p14="http://schemas.microsoft.com/office/powerpoint/2010/main" val="1642810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a:t>Discuss the conditions that can affect stopping distance and the key considerations when braking.</a:t>
            </a:r>
          </a:p>
        </p:txBody>
      </p:sp>
    </p:spTree>
    <p:extLst>
      <p:ext uri="{BB962C8B-B14F-4D97-AF65-F5344CB8AC3E}">
        <p14:creationId xmlns:p14="http://schemas.microsoft.com/office/powerpoint/2010/main" val="1330088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a:t>Discuss the requirement</a:t>
            </a:r>
            <a:r>
              <a:rPr lang="en-US" baseline="0" dirty="0"/>
              <a:t>s for doing a U-turn on site and on a public road.</a:t>
            </a:r>
            <a:endParaRPr lang="en-US" dirty="0"/>
          </a:p>
        </p:txBody>
      </p:sp>
    </p:spTree>
    <p:extLst>
      <p:ext uri="{BB962C8B-B14F-4D97-AF65-F5344CB8AC3E}">
        <p14:creationId xmlns:p14="http://schemas.microsoft.com/office/powerpoint/2010/main" val="264986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a:t>Discuss the procedure for safe</a:t>
            </a:r>
            <a:r>
              <a:rPr lang="en-US" baseline="0" dirty="0"/>
              <a:t> cornering.</a:t>
            </a:r>
            <a:endParaRPr lang="en-US" dirty="0"/>
          </a:p>
        </p:txBody>
      </p:sp>
    </p:spTree>
    <p:extLst>
      <p:ext uri="{BB962C8B-B14F-4D97-AF65-F5344CB8AC3E}">
        <p14:creationId xmlns:p14="http://schemas.microsoft.com/office/powerpoint/2010/main" val="587372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 typeface="Arial"/>
              <a:buChar char="•"/>
            </a:pPr>
            <a:r>
              <a:rPr lang="en-US" sz="1100" b="0" i="0" u="none" strike="noStrike" kern="1200" baseline="0" dirty="0">
                <a:solidFill>
                  <a:schemeClr val="dk1"/>
                </a:solidFill>
                <a:latin typeface="Arial"/>
                <a:ea typeface="ＭＳ Ｐゴシック" pitchFamily="82" charset="-128"/>
                <a:cs typeface="Arial"/>
              </a:rPr>
              <a:t>Discuss </a:t>
            </a:r>
            <a:r>
              <a:rPr lang="en-AU" sz="1100" b="0" i="0" u="none" strike="noStrike" kern="1200" baseline="0" dirty="0">
                <a:solidFill>
                  <a:schemeClr val="dk1"/>
                </a:solidFill>
                <a:latin typeface="Arial"/>
                <a:ea typeface="ＭＳ Ｐゴシック" pitchFamily="82" charset="-128"/>
                <a:cs typeface="Arial"/>
              </a:rPr>
              <a:t>the dangers of driving, and in particular the risks relating to driving at OTML.</a:t>
            </a:r>
          </a:p>
          <a:p>
            <a:pPr marL="171450" marR="0" lvl="1" indent="-171450" algn="l" defTabSz="914400" rtl="0" eaLnBrk="0" fontAlgn="base" latinLnBrk="0" hangingPunct="0">
              <a:lnSpc>
                <a:spcPct val="100000"/>
              </a:lnSpc>
              <a:spcBef>
                <a:spcPts val="1000"/>
              </a:spcBef>
              <a:spcAft>
                <a:spcPct val="0"/>
              </a:spcAft>
              <a:buClrTx/>
              <a:buSzTx/>
              <a:buFont typeface="Arial"/>
              <a:buChar char="•"/>
              <a:tabLst>
                <a:tab pos="2667000" algn="l"/>
                <a:tab pos="2955925" algn="l"/>
              </a:tabLst>
              <a:defRPr/>
            </a:pPr>
            <a:r>
              <a:rPr lang="en-AU" sz="2000" dirty="0">
                <a:latin typeface="Arial" charset="0"/>
                <a:ea typeface="ＭＳ Ｐゴシック" pitchFamily="82" charset="-128"/>
              </a:rPr>
              <a:t>Globally: </a:t>
            </a:r>
            <a:r>
              <a:rPr lang="en-GB" sz="2000" dirty="0">
                <a:latin typeface="Arial" charset="0"/>
              </a:rPr>
              <a:t>Nearly 1.3 million people die in road crashes each year </a:t>
            </a:r>
            <a:r>
              <a:rPr lang="en-AU" sz="2000" dirty="0">
                <a:latin typeface="Arial" charset="0"/>
              </a:rPr>
              <a:t>(That is more than twice the number of workers at OTML each day!)m and a</a:t>
            </a:r>
            <a:r>
              <a:rPr lang="en-GB" sz="2000" dirty="0">
                <a:latin typeface="Arial" charset="0"/>
              </a:rPr>
              <a:t>n additional 20-50 million are injured or disabled.</a:t>
            </a:r>
            <a:r>
              <a:rPr lang="en-AU" sz="1100" b="0" i="0" u="none" strike="noStrike" kern="1200" baseline="0" dirty="0">
                <a:solidFill>
                  <a:schemeClr val="dk1"/>
                </a:solidFill>
                <a:latin typeface="Arial"/>
                <a:ea typeface="ＭＳ Ｐゴシック" pitchFamily="82" charset="-128"/>
                <a:cs typeface="Arial"/>
              </a:rPr>
              <a:t>Global statistics from Association for Safe International Road Travel (ASIRT), http://</a:t>
            </a:r>
            <a:r>
              <a:rPr lang="en-AU" sz="1100" b="0" i="0" u="none" strike="noStrike" kern="1200" baseline="0" dirty="0" err="1">
                <a:solidFill>
                  <a:schemeClr val="dk1"/>
                </a:solidFill>
                <a:latin typeface="Arial"/>
                <a:ea typeface="ＭＳ Ｐゴシック" pitchFamily="82" charset="-128"/>
                <a:cs typeface="Arial"/>
              </a:rPr>
              <a:t>asirt.org</a:t>
            </a:r>
            <a:r>
              <a:rPr lang="en-AU" sz="1100" b="0" i="0" u="none" strike="noStrike" kern="1200" baseline="0" dirty="0">
                <a:solidFill>
                  <a:schemeClr val="dk1"/>
                </a:solidFill>
                <a:latin typeface="Arial"/>
                <a:ea typeface="ＭＳ Ｐゴシック" pitchFamily="82" charset="-128"/>
                <a:cs typeface="Arial"/>
              </a:rPr>
              <a:t>/initiatives/informing-road-users/road-safety-facts/road-crash-statistics.</a:t>
            </a:r>
            <a:endParaRPr lang="en-US" sz="1100" b="0" i="0" u="none" strike="noStrike" kern="1200" baseline="0" dirty="0">
              <a:solidFill>
                <a:schemeClr val="dk1"/>
              </a:solidFill>
              <a:latin typeface="Arial"/>
              <a:ea typeface="ＭＳ Ｐゴシック" pitchFamily="82" charset="-128"/>
              <a:cs typeface="Arial"/>
            </a:endParaRPr>
          </a:p>
          <a:p>
            <a:pPr marL="171450" indent="-171450">
              <a:buFont typeface="Arial"/>
              <a:buChar char="•"/>
            </a:pPr>
            <a:r>
              <a:rPr lang="en-AU" sz="1100" b="0" i="0" u="none" strike="noStrike" kern="1200" baseline="0" dirty="0">
                <a:solidFill>
                  <a:schemeClr val="dk1"/>
                </a:solidFill>
                <a:latin typeface="Arial"/>
                <a:ea typeface="ＭＳ Ｐゴシック" pitchFamily="82" charset="-128"/>
                <a:cs typeface="Arial"/>
              </a:rPr>
              <a:t>Briefly outline the low risk driving behaviours that can help to prevent accidents. These will be discussed in more detail throughout this awareness training.</a:t>
            </a:r>
          </a:p>
          <a:p>
            <a:pPr marL="576263" lvl="1" indent="-196850">
              <a:spcBef>
                <a:spcPct val="0"/>
              </a:spcBef>
            </a:pPr>
            <a:endParaRPr lang="en-US" dirty="0">
              <a:latin typeface="Arial" charset="0"/>
              <a:ea typeface="ＭＳ Ｐゴシック" charset="0"/>
            </a:endParaRPr>
          </a:p>
        </p:txBody>
      </p:sp>
    </p:spTree>
    <p:extLst>
      <p:ext uri="{BB962C8B-B14F-4D97-AF65-F5344CB8AC3E}">
        <p14:creationId xmlns:p14="http://schemas.microsoft.com/office/powerpoint/2010/main" val="2238612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a:t>Discuss the requirement</a:t>
            </a:r>
            <a:r>
              <a:rPr lang="en-US" baseline="0" dirty="0"/>
              <a:t>s for overtaking or passing another vehicle.</a:t>
            </a:r>
          </a:p>
          <a:p>
            <a:r>
              <a:rPr lang="en-US" baseline="0" dirty="0"/>
              <a:t>Explain the MLBMLC </a:t>
            </a:r>
            <a:r>
              <a:rPr lang="en-US" baseline="0" dirty="0" err="1"/>
              <a:t>medthod</a:t>
            </a:r>
            <a:r>
              <a:rPr lang="en-US" baseline="0" dirty="0"/>
              <a:t>.</a:t>
            </a:r>
            <a:endParaRPr lang="en-US" dirty="0"/>
          </a:p>
        </p:txBody>
      </p:sp>
    </p:spTree>
    <p:extLst>
      <p:ext uri="{BB962C8B-B14F-4D97-AF65-F5344CB8AC3E}">
        <p14:creationId xmlns:p14="http://schemas.microsoft.com/office/powerpoint/2010/main" val="655134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a:t>Discuss the precautions to take when reversing.</a:t>
            </a:r>
          </a:p>
        </p:txBody>
      </p:sp>
    </p:spTree>
    <p:extLst>
      <p:ext uri="{BB962C8B-B14F-4D97-AF65-F5344CB8AC3E}">
        <p14:creationId xmlns:p14="http://schemas.microsoft.com/office/powerpoint/2010/main" val="104485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a:t>Discuss the ten commandments of driving.</a:t>
            </a:r>
          </a:p>
        </p:txBody>
      </p:sp>
    </p:spTree>
    <p:extLst>
      <p:ext uri="{BB962C8B-B14F-4D97-AF65-F5344CB8AC3E}">
        <p14:creationId xmlns:p14="http://schemas.microsoft.com/office/powerpoint/2010/main" val="20925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4"/>
          <p:cNvSpPr>
            <a:spLocks noGrp="1" noRot="1" noChangeAspect="1"/>
          </p:cNvSpPr>
          <p:nvPr>
            <p:ph type="sldImg"/>
          </p:nvPr>
        </p:nvSpPr>
        <p:spPr>
          <a:xfrm>
            <a:off x="2590800" y="304800"/>
            <a:ext cx="3659188" cy="2743200"/>
          </a:xfrm>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122" name="Notes Placeholder 3"/>
          <p:cNvSpPr>
            <a:spLocks noGrp="1"/>
          </p:cNvSpPr>
          <p:nvPr/>
        </p:nvSpPr>
        <p:spPr bwMode="auto">
          <a:xfrm>
            <a:off x="609600" y="3200400"/>
            <a:ext cx="57150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96850" indent="-196850" eaLnBrk="0" hangingPunct="0">
              <a:spcBef>
                <a:spcPts val="1500"/>
              </a:spcBef>
              <a:buFont typeface="Times" charset="0"/>
              <a:buChar char="•"/>
              <a:tabLst>
                <a:tab pos="2667000" algn="l"/>
                <a:tab pos="2955925" algn="l"/>
              </a:tabLst>
            </a:pPr>
            <a:endParaRPr lang="en-GB" sz="1200">
              <a:latin typeface="Gill Sans" charset="0"/>
            </a:endParaRPr>
          </a:p>
        </p:txBody>
      </p:sp>
      <p:sp>
        <p:nvSpPr>
          <p:cNvPr id="5123" name="Notes Placeholder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AU" dirty="0">
                <a:latin typeface="Arial" charset="0"/>
                <a:ea typeface="MS PGothic" charset="0"/>
                <a:cs typeface="Arial" charset="0"/>
              </a:rPr>
              <a:t>Discuss the guidelines</a:t>
            </a:r>
            <a:r>
              <a:rPr lang="en-AU" baseline="0" dirty="0">
                <a:latin typeface="Arial" charset="0"/>
                <a:ea typeface="MS PGothic" charset="0"/>
                <a:cs typeface="Arial" charset="0"/>
              </a:rPr>
              <a:t> for parking vehicles on site</a:t>
            </a:r>
            <a:endParaRPr lang="en-AU" dirty="0">
              <a:latin typeface="Arial" charset="0"/>
              <a:ea typeface="MS PGothic"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a:t>Discuss the additional</a:t>
            </a:r>
            <a:r>
              <a:rPr lang="en-US" baseline="0" dirty="0"/>
              <a:t> requirements when parking in an operational area.</a:t>
            </a:r>
            <a:endParaRPr lang="en-US" dirty="0"/>
          </a:p>
        </p:txBody>
      </p:sp>
    </p:spTree>
    <p:extLst>
      <p:ext uri="{BB962C8B-B14F-4D97-AF65-F5344CB8AC3E}">
        <p14:creationId xmlns:p14="http://schemas.microsoft.com/office/powerpoint/2010/main" val="1287580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a:t>Discuss the additional</a:t>
            </a:r>
            <a:r>
              <a:rPr lang="en-US" baseline="0" dirty="0"/>
              <a:t> requirements when parking to refuel.</a:t>
            </a:r>
            <a:endParaRPr lang="en-US" dirty="0"/>
          </a:p>
        </p:txBody>
      </p:sp>
    </p:spTree>
    <p:extLst>
      <p:ext uri="{BB962C8B-B14F-4D97-AF65-F5344CB8AC3E}">
        <p14:creationId xmlns:p14="http://schemas.microsoft.com/office/powerpoint/2010/main" val="516249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a:t>Discuss</a:t>
            </a:r>
            <a:r>
              <a:rPr lang="en-US" baseline="0" dirty="0"/>
              <a:t> the safe way to dismount a vehicle (especially a heavy vehicle)</a:t>
            </a:r>
            <a:endParaRPr lang="en-US" dirty="0"/>
          </a:p>
        </p:txBody>
      </p:sp>
    </p:spTree>
    <p:extLst>
      <p:ext uri="{BB962C8B-B14F-4D97-AF65-F5344CB8AC3E}">
        <p14:creationId xmlns:p14="http://schemas.microsoft.com/office/powerpoint/2010/main" val="323080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a:t>Discuss</a:t>
            </a:r>
            <a:r>
              <a:rPr lang="en-US" baseline="0" dirty="0"/>
              <a:t> the requirements for loading, restraining the load and unloading a vehicle.</a:t>
            </a:r>
            <a:endParaRPr lang="en-US" dirty="0"/>
          </a:p>
        </p:txBody>
      </p:sp>
    </p:spTree>
    <p:extLst>
      <p:ext uri="{BB962C8B-B14F-4D97-AF65-F5344CB8AC3E}">
        <p14:creationId xmlns:p14="http://schemas.microsoft.com/office/powerpoint/2010/main" val="10703397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a:t>Briefly outline the requirements for responding to an incident involving vehicles. </a:t>
            </a:r>
          </a:p>
          <a:p>
            <a:r>
              <a:rPr lang="en-US" dirty="0"/>
              <a:t>These points will</a:t>
            </a:r>
            <a:r>
              <a:rPr lang="en-US" baseline="0" dirty="0"/>
              <a:t> be discussed in more detail with the next few slides.</a:t>
            </a:r>
            <a:endParaRPr lang="en-US" dirty="0"/>
          </a:p>
        </p:txBody>
      </p:sp>
    </p:spTree>
    <p:extLst>
      <p:ext uri="{BB962C8B-B14F-4D97-AF65-F5344CB8AC3E}">
        <p14:creationId xmlns:p14="http://schemas.microsoft.com/office/powerpoint/2010/main" val="1080986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a:t>Discuss</a:t>
            </a:r>
            <a:r>
              <a:rPr lang="en-US" baseline="0" dirty="0"/>
              <a:t> the actions to take if you are first onto the scene of a vehicle accident.</a:t>
            </a:r>
            <a:endParaRPr lang="en-US" dirty="0"/>
          </a:p>
        </p:txBody>
      </p:sp>
    </p:spTree>
    <p:extLst>
      <p:ext uri="{BB962C8B-B14F-4D97-AF65-F5344CB8AC3E}">
        <p14:creationId xmlns:p14="http://schemas.microsoft.com/office/powerpoint/2010/main" val="158197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 typeface="Arial"/>
              <a:buChar char="•"/>
            </a:pPr>
            <a:r>
              <a:rPr lang="en-AU" sz="1000" b="0" i="0" u="none" strike="noStrike" kern="1200" baseline="0" dirty="0">
                <a:solidFill>
                  <a:schemeClr val="dk1"/>
                </a:solidFill>
                <a:latin typeface="Arial"/>
                <a:ea typeface="ＭＳ Ｐゴシック" pitchFamily="82" charset="-128"/>
                <a:cs typeface="Arial"/>
              </a:rPr>
              <a:t>Driving hazards basically fall into 3 categories:</a:t>
            </a:r>
          </a:p>
          <a:p>
            <a:pPr marL="550863" lvl="1" indent="-171450">
              <a:buFont typeface="Arial"/>
              <a:buChar char="•"/>
            </a:pPr>
            <a:r>
              <a:rPr lang="en-AU" sz="1000" b="0" i="0" u="none" strike="noStrike" kern="1200" baseline="0" dirty="0">
                <a:solidFill>
                  <a:schemeClr val="dk1"/>
                </a:solidFill>
                <a:latin typeface="Arial"/>
                <a:ea typeface="ＭＳ Ｐゴシック" pitchFamily="82" charset="-128"/>
                <a:cs typeface="Arial"/>
              </a:rPr>
              <a:t>the environment (including weather, road and ground conditions, road design, slopes)</a:t>
            </a:r>
          </a:p>
          <a:p>
            <a:pPr marL="550863" lvl="1" indent="-171450">
              <a:buFont typeface="Arial"/>
              <a:buChar char="•"/>
            </a:pPr>
            <a:r>
              <a:rPr lang="en-AU" sz="1000" b="0" i="0" u="none" strike="noStrike" kern="1200" baseline="0" dirty="0">
                <a:solidFill>
                  <a:schemeClr val="dk1"/>
                </a:solidFill>
                <a:latin typeface="Arial"/>
                <a:ea typeface="ＭＳ Ｐゴシック" pitchFamily="82" charset="-128"/>
                <a:cs typeface="Arial"/>
              </a:rPr>
              <a:t>the vehicle (improper maintenance, tyre tread/wear/pressure, system failure, breakdown)</a:t>
            </a:r>
          </a:p>
          <a:p>
            <a:pPr marL="550863" lvl="1" indent="-171450">
              <a:buFont typeface="Arial"/>
              <a:buChar char="•"/>
            </a:pPr>
            <a:r>
              <a:rPr lang="en-AU" sz="1000" b="0" i="0" u="none" strike="noStrike" kern="1200" baseline="0" dirty="0">
                <a:solidFill>
                  <a:schemeClr val="dk1"/>
                </a:solidFill>
                <a:latin typeface="Arial"/>
                <a:ea typeface="ＭＳ Ｐゴシック" pitchFamily="82" charset="-128"/>
                <a:cs typeface="Arial"/>
              </a:rPr>
              <a:t>people </a:t>
            </a:r>
            <a:r>
              <a:rPr lang="mr-IN" sz="1000" b="0" i="0" u="none" strike="noStrike" kern="1200" baseline="0" dirty="0">
                <a:solidFill>
                  <a:schemeClr val="dk1"/>
                </a:solidFill>
                <a:latin typeface="Arial"/>
                <a:ea typeface="ＭＳ Ｐゴシック" pitchFamily="82" charset="-128"/>
                <a:cs typeface="Arial"/>
              </a:rPr>
              <a:t>–</a:t>
            </a:r>
            <a:r>
              <a:rPr lang="en-AU" sz="1000" b="0" i="0" u="none" strike="noStrike" kern="1200" baseline="0" dirty="0">
                <a:solidFill>
                  <a:schemeClr val="dk1"/>
                </a:solidFill>
                <a:latin typeface="Arial"/>
                <a:ea typeface="ＭＳ Ｐゴシック" pitchFamily="82" charset="-128"/>
                <a:cs typeface="Arial"/>
              </a:rPr>
              <a:t> drivers and pedestrians (inattention, inexperience, stress/emotions, over confident, under the influence of alcohol or drugs)</a:t>
            </a:r>
            <a:endParaRPr lang="en-AU" dirty="0"/>
          </a:p>
        </p:txBody>
      </p:sp>
    </p:spTree>
    <p:extLst>
      <p:ext uri="{BB962C8B-B14F-4D97-AF65-F5344CB8AC3E}">
        <p14:creationId xmlns:p14="http://schemas.microsoft.com/office/powerpoint/2010/main" val="114444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96850" indent="-196850"/>
            <a:r>
              <a:rPr lang="en-US" baseline="0" dirty="0"/>
              <a:t>Discuss the actions to take if you lose control of the vehicle while driving.</a:t>
            </a:r>
          </a:p>
          <a:p>
            <a:pPr marL="196850" indent="-196850"/>
            <a:r>
              <a:rPr lang="en-US" baseline="0" dirty="0" err="1"/>
              <a:t>Emphasise</a:t>
            </a:r>
            <a:r>
              <a:rPr lang="en-US" baseline="0" dirty="0"/>
              <a:t> that personnel must NEVER try to jump into or out of a moving vehicle as the risk of being run over is extreme.</a:t>
            </a:r>
          </a:p>
        </p:txBody>
      </p:sp>
    </p:spTree>
    <p:extLst>
      <p:ext uri="{BB962C8B-B14F-4D97-AF65-F5344CB8AC3E}">
        <p14:creationId xmlns:p14="http://schemas.microsoft.com/office/powerpoint/2010/main" val="12875544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96850" indent="-196850"/>
            <a:r>
              <a:rPr lang="en-US" baseline="0" dirty="0"/>
              <a:t>Discuss the actions to take if a wheel comes off while you are operating the vehicle.</a:t>
            </a:r>
          </a:p>
        </p:txBody>
      </p:sp>
    </p:spTree>
    <p:extLst>
      <p:ext uri="{BB962C8B-B14F-4D97-AF65-F5344CB8AC3E}">
        <p14:creationId xmlns:p14="http://schemas.microsoft.com/office/powerpoint/2010/main" val="1565430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96850" indent="-196850"/>
            <a:r>
              <a:rPr lang="en-US" baseline="0" dirty="0"/>
              <a:t>Discuss the actions to take if a fire breaks out on the vehicle you are operating.</a:t>
            </a:r>
          </a:p>
        </p:txBody>
      </p:sp>
    </p:spTree>
    <p:extLst>
      <p:ext uri="{BB962C8B-B14F-4D97-AF65-F5344CB8AC3E}">
        <p14:creationId xmlns:p14="http://schemas.microsoft.com/office/powerpoint/2010/main" val="39537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a:t>Discuss the role </a:t>
            </a:r>
            <a:r>
              <a:rPr lang="en-US"/>
              <a:t>of emergency</a:t>
            </a:r>
            <a:r>
              <a:rPr lang="en-US" baseline="0"/>
              <a:t> response personnel.</a:t>
            </a:r>
            <a:endParaRPr lang="en-US"/>
          </a:p>
        </p:txBody>
      </p:sp>
    </p:spTree>
    <p:extLst>
      <p:ext uri="{BB962C8B-B14F-4D97-AF65-F5344CB8AC3E}">
        <p14:creationId xmlns:p14="http://schemas.microsoft.com/office/powerpoint/2010/main" val="18690954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xfrm>
            <a:off x="2590800" y="304800"/>
            <a:ext cx="3659188" cy="27432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249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rtl="0">
              <a:buFont typeface="Arial"/>
              <a:buChar char="•"/>
            </a:pPr>
            <a:r>
              <a:rPr lang="en-GB" sz="1000" b="0" i="0" u="none" strike="noStrike" kern="1200" baseline="0" dirty="0">
                <a:solidFill>
                  <a:schemeClr val="dk1"/>
                </a:solidFill>
                <a:latin typeface="Arial"/>
                <a:ea typeface="ＭＳ Ｐゴシック" pitchFamily="82" charset="-128"/>
                <a:cs typeface="Arial"/>
              </a:rPr>
              <a:t>Summarise the main points from the training session.</a:t>
            </a:r>
          </a:p>
          <a:p>
            <a:pPr marL="171450" indent="-171450" rtl="0">
              <a:buFont typeface="Arial"/>
              <a:buChar char="•"/>
            </a:pPr>
            <a:r>
              <a:rPr lang="en-GB" sz="1000" b="1" i="0" u="none" strike="noStrike" kern="1200" baseline="0" dirty="0">
                <a:solidFill>
                  <a:schemeClr val="dk1"/>
                </a:solidFill>
                <a:latin typeface="Arial"/>
                <a:ea typeface="ＭＳ Ｐゴシック" pitchFamily="82" charset="-128"/>
                <a:cs typeface="Arial"/>
              </a:rPr>
              <a:t>Ask the trainees if there are any questions or comments about the training.</a:t>
            </a:r>
          </a:p>
          <a:p>
            <a:pPr marL="171450" indent="-171450" rtl="0">
              <a:buFont typeface="Arial"/>
              <a:buChar char="•"/>
            </a:pPr>
            <a:r>
              <a:rPr lang="en-GB" sz="1000" b="0" i="0" u="none" strike="noStrike" kern="1200" baseline="0" dirty="0">
                <a:solidFill>
                  <a:schemeClr val="dk1"/>
                </a:solidFill>
                <a:latin typeface="Arial"/>
                <a:ea typeface="ＭＳ Ｐゴシック" pitchFamily="82" charset="-128"/>
                <a:cs typeface="Arial"/>
              </a:rPr>
              <a:t>Ask trainees to complete evaluation form (if applicable).</a:t>
            </a:r>
          </a:p>
          <a:p>
            <a:pPr marL="171450" indent="-171450" rtl="0">
              <a:buFont typeface="Arial"/>
              <a:buChar char="•"/>
            </a:pPr>
            <a:r>
              <a:rPr lang="en-GB" sz="1000" b="0" i="0" u="none" strike="noStrike" kern="1200" baseline="0" dirty="0">
                <a:solidFill>
                  <a:schemeClr val="dk1"/>
                </a:solidFill>
                <a:latin typeface="Arial"/>
                <a:ea typeface="ＭＳ Ｐゴシック" pitchFamily="82" charset="-128"/>
                <a:cs typeface="Arial"/>
              </a:rPr>
              <a:t>Check everyone has signed the attendance sheet.</a:t>
            </a:r>
          </a:p>
        </p:txBody>
      </p:sp>
      <p:sp>
        <p:nvSpPr>
          <p:cNvPr id="124931"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cs typeface="ヒラギノ角ゴ Pro W3" charset="0"/>
              </a:defRPr>
            </a:lvl2pPr>
            <a:lvl3pPr marL="1143000" indent="-228600" eaLnBrk="0" hangingPunct="0">
              <a:defRPr sz="2400">
                <a:solidFill>
                  <a:schemeClr val="tx1"/>
                </a:solidFill>
                <a:latin typeface="Calibri" charset="0"/>
                <a:ea typeface="ヒラギノ角ゴ Pro W3" charset="0"/>
                <a:cs typeface="ヒラギノ角ゴ Pro W3" charset="0"/>
              </a:defRPr>
            </a:lvl3pPr>
            <a:lvl4pPr marL="1600200" indent="-228600" eaLnBrk="0" hangingPunct="0">
              <a:defRPr sz="2400">
                <a:solidFill>
                  <a:schemeClr val="tx1"/>
                </a:solidFill>
                <a:latin typeface="Calibri" charset="0"/>
                <a:ea typeface="ヒラギノ角ゴ Pro W3" charset="0"/>
                <a:cs typeface="ヒラギノ角ゴ Pro W3" charset="0"/>
              </a:defRPr>
            </a:lvl4pPr>
            <a:lvl5pPr marL="2057400" indent="-228600" eaLnBrk="0" hangingPunct="0">
              <a:defRPr sz="2400">
                <a:solidFill>
                  <a:schemeClr val="tx1"/>
                </a:solidFill>
                <a:latin typeface="Calibri"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9pPr>
          </a:lstStyle>
          <a:p>
            <a:pPr eaLnBrk="1" hangingPunct="1"/>
            <a:fld id="{CEBEA3BD-53B6-FD45-94BA-33F95D09C666}" type="slidenum">
              <a:rPr lang="en-AU" sz="1200"/>
              <a:pPr eaLnBrk="1" hangingPunct="1"/>
              <a:t>34</a:t>
            </a:fld>
            <a:endParaRPr lang="en-AU"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4"/>
          <p:cNvSpPr>
            <a:spLocks noGrp="1" noRot="1" noChangeAspect="1"/>
          </p:cNvSpPr>
          <p:nvPr>
            <p:ph type="sldImg"/>
          </p:nvPr>
        </p:nvSpPr>
        <p:spPr>
          <a:xfrm>
            <a:off x="2590800" y="304800"/>
            <a:ext cx="3659188" cy="2743200"/>
          </a:xfrm>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122" name="Notes Placeholder 3"/>
          <p:cNvSpPr>
            <a:spLocks noGrp="1"/>
          </p:cNvSpPr>
          <p:nvPr/>
        </p:nvSpPr>
        <p:spPr bwMode="auto">
          <a:xfrm>
            <a:off x="609600" y="3200400"/>
            <a:ext cx="57150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96850" indent="-196850" eaLnBrk="0" hangingPunct="0">
              <a:spcBef>
                <a:spcPts val="1500"/>
              </a:spcBef>
              <a:buFont typeface="Times" charset="0"/>
              <a:buChar char="•"/>
              <a:tabLst>
                <a:tab pos="2667000" algn="l"/>
                <a:tab pos="2955925" algn="l"/>
              </a:tabLst>
            </a:pPr>
            <a:endParaRPr lang="en-GB" sz="1200">
              <a:latin typeface="Gill Sans" charset="0"/>
            </a:endParaRPr>
          </a:p>
        </p:txBody>
      </p:sp>
      <p:sp>
        <p:nvSpPr>
          <p:cNvPr id="5123" name="Notes Placeholder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lnSpc>
                <a:spcPct val="90000"/>
              </a:lnSpc>
              <a:buFontTx/>
              <a:buChar char="•"/>
            </a:pPr>
            <a:r>
              <a:rPr lang="en-AU" dirty="0">
                <a:latin typeface="Calibri" charset="0"/>
                <a:ea typeface="MS PGothic" charset="0"/>
              </a:rPr>
              <a:t>Discuss common road design and maintenance hazards and the controls that can minimise the risks</a:t>
            </a:r>
            <a:r>
              <a:rPr lang="en-AU" baseline="0" dirty="0">
                <a:latin typeface="Calibri" charset="0"/>
                <a:ea typeface="MS PGothic" charset="0"/>
              </a:rPr>
              <a:t> related to these hazards.</a:t>
            </a:r>
            <a:endParaRPr lang="en-US" dirty="0">
              <a:latin typeface="Arial" charset="0"/>
              <a:ea typeface="ＭＳ Ｐゴシック" charset="0"/>
            </a:endParaRPr>
          </a:p>
          <a:p>
            <a:pPr marL="576263" marR="0" lvl="1" indent="-196850" algn="l" defTabSz="914400" rtl="0" eaLnBrk="0" fontAlgn="base" latinLnBrk="0" hangingPunct="0">
              <a:lnSpc>
                <a:spcPct val="100000"/>
              </a:lnSpc>
              <a:spcBef>
                <a:spcPct val="0"/>
              </a:spcBef>
              <a:spcAft>
                <a:spcPct val="0"/>
              </a:spcAft>
              <a:buClrTx/>
              <a:buSzTx/>
              <a:buFont typeface="Times" charset="0"/>
              <a:buChar char="•"/>
              <a:tabLst>
                <a:tab pos="2667000" algn="l"/>
                <a:tab pos="2955925" algn="l"/>
              </a:tabLst>
              <a:defRPr/>
            </a:pPr>
            <a:r>
              <a:rPr lang="en-US" sz="1000" b="0" i="0" u="none" strike="noStrike" kern="1200" baseline="0" dirty="0">
                <a:solidFill>
                  <a:schemeClr val="dk1"/>
                </a:solidFill>
                <a:latin typeface="Arial"/>
                <a:ea typeface="ＭＳ Ｐゴシック" pitchFamily="82" charset="-128"/>
                <a:cs typeface="Arial"/>
              </a:rPr>
              <a:t>Designated areas</a:t>
            </a:r>
          </a:p>
          <a:p>
            <a:pPr marL="576263" marR="0" lvl="1" indent="-196850" algn="l" defTabSz="914400" rtl="0" eaLnBrk="0" fontAlgn="base" latinLnBrk="0" hangingPunct="0">
              <a:lnSpc>
                <a:spcPct val="100000"/>
              </a:lnSpc>
              <a:spcBef>
                <a:spcPct val="0"/>
              </a:spcBef>
              <a:spcAft>
                <a:spcPct val="0"/>
              </a:spcAft>
              <a:buClrTx/>
              <a:buSzTx/>
              <a:buFont typeface="Times" charset="0"/>
              <a:buChar char="•"/>
              <a:tabLst>
                <a:tab pos="2667000" algn="l"/>
                <a:tab pos="2955925" algn="l"/>
              </a:tabLst>
              <a:defRPr/>
            </a:pPr>
            <a:r>
              <a:rPr lang="en-US" sz="1000" b="0" i="0" u="none" strike="noStrike" kern="1200" baseline="0" dirty="0">
                <a:solidFill>
                  <a:schemeClr val="dk1"/>
                </a:solidFill>
                <a:latin typeface="Arial"/>
                <a:ea typeface="ＭＳ Ｐゴシック" pitchFamily="82" charset="-128"/>
                <a:cs typeface="Arial"/>
              </a:rPr>
              <a:t>Construction standards</a:t>
            </a:r>
          </a:p>
          <a:p>
            <a:pPr marL="576263" marR="0" lvl="1" indent="-196850" algn="l" defTabSz="914400" rtl="0" eaLnBrk="0" fontAlgn="base" latinLnBrk="0" hangingPunct="0">
              <a:lnSpc>
                <a:spcPct val="100000"/>
              </a:lnSpc>
              <a:spcBef>
                <a:spcPct val="0"/>
              </a:spcBef>
              <a:spcAft>
                <a:spcPct val="0"/>
              </a:spcAft>
              <a:buClrTx/>
              <a:buSzTx/>
              <a:buFont typeface="Times" charset="0"/>
              <a:buChar char="•"/>
              <a:tabLst>
                <a:tab pos="2667000" algn="l"/>
                <a:tab pos="2955925" algn="l"/>
              </a:tabLst>
              <a:defRPr/>
            </a:pPr>
            <a:r>
              <a:rPr lang="en-US" sz="1000" b="0" i="0" u="none" strike="noStrike" kern="1200" baseline="0" dirty="0">
                <a:solidFill>
                  <a:schemeClr val="dk1"/>
                </a:solidFill>
                <a:latin typeface="Arial"/>
                <a:ea typeface="ＭＳ Ｐゴシック" pitchFamily="82" charset="-128"/>
                <a:cs typeface="Arial"/>
              </a:rPr>
              <a:t>Access control</a:t>
            </a:r>
          </a:p>
          <a:p>
            <a:pPr marL="576263" marR="0" lvl="1" indent="-196850" algn="l" defTabSz="914400" rtl="0" eaLnBrk="0" fontAlgn="base" latinLnBrk="0" hangingPunct="0">
              <a:lnSpc>
                <a:spcPct val="100000"/>
              </a:lnSpc>
              <a:spcBef>
                <a:spcPct val="0"/>
              </a:spcBef>
              <a:spcAft>
                <a:spcPct val="0"/>
              </a:spcAft>
              <a:buClrTx/>
              <a:buSzTx/>
              <a:buFont typeface="Times" charset="0"/>
              <a:buChar char="•"/>
              <a:tabLst>
                <a:tab pos="2667000" algn="l"/>
                <a:tab pos="2955925" algn="l"/>
              </a:tabLst>
              <a:defRPr/>
            </a:pPr>
            <a:r>
              <a:rPr lang="en-US" sz="1000" b="0" i="0" u="none" strike="noStrike" kern="1200" baseline="0" dirty="0">
                <a:solidFill>
                  <a:schemeClr val="dk1"/>
                </a:solidFill>
                <a:latin typeface="Arial"/>
                <a:ea typeface="ＭＳ Ｐゴシック" pitchFamily="82" charset="-128"/>
                <a:cs typeface="Arial"/>
              </a:rPr>
              <a:t>Traffic flow, speed, </a:t>
            </a:r>
            <a:r>
              <a:rPr lang="en-US" sz="1000" b="0" i="0" u="none" strike="noStrike" kern="1200" baseline="0" dirty="0" err="1">
                <a:solidFill>
                  <a:schemeClr val="dk1"/>
                </a:solidFill>
                <a:latin typeface="Arial"/>
                <a:ea typeface="ＭＳ Ｐゴシック" pitchFamily="82" charset="-128"/>
                <a:cs typeface="Arial"/>
              </a:rPr>
              <a:t>etc</a:t>
            </a:r>
            <a:endParaRPr lang="en-US" sz="1000" b="0" i="0" u="none" strike="noStrike" kern="1200" baseline="0" dirty="0">
              <a:solidFill>
                <a:schemeClr val="dk1"/>
              </a:solidFill>
              <a:latin typeface="Arial"/>
              <a:ea typeface="ＭＳ Ｐゴシック" pitchFamily="82" charset="-128"/>
              <a:cs typeface="Arial"/>
            </a:endParaRPr>
          </a:p>
          <a:p>
            <a:pPr marL="576263" marR="0" lvl="1" indent="-196850" algn="l" defTabSz="914400" rtl="0" eaLnBrk="0" fontAlgn="base" latinLnBrk="0" hangingPunct="0">
              <a:lnSpc>
                <a:spcPct val="100000"/>
              </a:lnSpc>
              <a:spcBef>
                <a:spcPct val="0"/>
              </a:spcBef>
              <a:spcAft>
                <a:spcPct val="0"/>
              </a:spcAft>
              <a:buClrTx/>
              <a:buSzTx/>
              <a:buFont typeface="Times" charset="0"/>
              <a:buChar char="•"/>
              <a:tabLst>
                <a:tab pos="2667000" algn="l"/>
                <a:tab pos="2955925" algn="l"/>
              </a:tabLst>
              <a:defRPr/>
            </a:pPr>
            <a:r>
              <a:rPr lang="en-US" sz="1000" b="0" i="0" u="none" strike="noStrike" kern="1200" baseline="0" dirty="0">
                <a:solidFill>
                  <a:schemeClr val="dk1"/>
                </a:solidFill>
                <a:latin typeface="Arial"/>
                <a:ea typeface="ＭＳ Ｐゴシック" pitchFamily="82" charset="-128"/>
                <a:cs typeface="Arial"/>
              </a:rPr>
              <a:t>Signs.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4"/>
          <p:cNvSpPr>
            <a:spLocks noGrp="1" noRot="1" noChangeAspect="1"/>
          </p:cNvSpPr>
          <p:nvPr>
            <p:ph type="sldImg"/>
          </p:nvPr>
        </p:nvSpPr>
        <p:spPr>
          <a:xfrm>
            <a:off x="2590800" y="304800"/>
            <a:ext cx="3659188" cy="2743200"/>
          </a:xfrm>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122" name="Notes Placeholder 3"/>
          <p:cNvSpPr>
            <a:spLocks noGrp="1"/>
          </p:cNvSpPr>
          <p:nvPr/>
        </p:nvSpPr>
        <p:spPr bwMode="auto">
          <a:xfrm>
            <a:off x="609600" y="3200400"/>
            <a:ext cx="57150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96850" indent="-196850" eaLnBrk="0" hangingPunct="0">
              <a:spcBef>
                <a:spcPts val="1500"/>
              </a:spcBef>
              <a:buFont typeface="Times" charset="0"/>
              <a:buChar char="•"/>
              <a:tabLst>
                <a:tab pos="2667000" algn="l"/>
                <a:tab pos="2955925" algn="l"/>
              </a:tabLst>
            </a:pPr>
            <a:endParaRPr lang="en-GB" sz="1200">
              <a:latin typeface="Gill Sans" charset="0"/>
            </a:endParaRPr>
          </a:p>
        </p:txBody>
      </p:sp>
      <p:sp>
        <p:nvSpPr>
          <p:cNvPr id="5123" name="Notes Placeholder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lnSpc>
                <a:spcPct val="90000"/>
              </a:lnSpc>
              <a:buFontTx/>
              <a:buChar char="•"/>
            </a:pPr>
            <a:r>
              <a:rPr lang="en-AU" dirty="0">
                <a:latin typeface="Calibri" charset="0"/>
                <a:ea typeface="MS PGothic" charset="0"/>
              </a:rPr>
              <a:t>Discuss common traffic management hazards and the controls that can minimise the risks</a:t>
            </a:r>
            <a:r>
              <a:rPr lang="en-AU" baseline="0" dirty="0">
                <a:latin typeface="Calibri" charset="0"/>
                <a:ea typeface="MS PGothic" charset="0"/>
              </a:rPr>
              <a:t> related to these hazards.</a:t>
            </a:r>
            <a:endParaRPr lang="en-US" dirty="0">
              <a:latin typeface="Arial" charset="0"/>
              <a:ea typeface="ＭＳ Ｐゴシック" charset="0"/>
            </a:endParaRPr>
          </a:p>
          <a:p>
            <a:pPr marL="576263" marR="0" lvl="1" indent="-196850" algn="l" defTabSz="914400" rtl="0" eaLnBrk="0" fontAlgn="base" latinLnBrk="0" hangingPunct="0">
              <a:lnSpc>
                <a:spcPct val="100000"/>
              </a:lnSpc>
              <a:spcBef>
                <a:spcPct val="0"/>
              </a:spcBef>
              <a:spcAft>
                <a:spcPct val="0"/>
              </a:spcAft>
              <a:buClrTx/>
              <a:buSzTx/>
              <a:buFont typeface="Times" charset="0"/>
              <a:buChar char="•"/>
              <a:tabLst>
                <a:tab pos="2667000" algn="l"/>
                <a:tab pos="2955925" algn="l"/>
              </a:tabLst>
              <a:defRPr/>
            </a:pPr>
            <a:r>
              <a:rPr lang="en-US" sz="1000" b="0" i="0" u="none" strike="noStrike" kern="1200" baseline="0" dirty="0">
                <a:solidFill>
                  <a:schemeClr val="dk1"/>
                </a:solidFill>
                <a:latin typeface="Arial"/>
                <a:ea typeface="ＭＳ Ｐゴシック" pitchFamily="82" charset="-128"/>
                <a:cs typeface="Arial"/>
              </a:rPr>
              <a:t>Signs and signals</a:t>
            </a:r>
          </a:p>
          <a:p>
            <a:pPr marL="576263" marR="0" lvl="1" indent="-196850" algn="l" defTabSz="914400" rtl="0" eaLnBrk="0" fontAlgn="base" latinLnBrk="0" hangingPunct="0">
              <a:lnSpc>
                <a:spcPct val="100000"/>
              </a:lnSpc>
              <a:spcBef>
                <a:spcPct val="0"/>
              </a:spcBef>
              <a:spcAft>
                <a:spcPct val="0"/>
              </a:spcAft>
              <a:buClrTx/>
              <a:buSzTx/>
              <a:buFont typeface="Times" charset="0"/>
              <a:buChar char="•"/>
              <a:tabLst>
                <a:tab pos="2667000" algn="l"/>
                <a:tab pos="2955925" algn="l"/>
              </a:tabLst>
              <a:defRPr/>
            </a:pPr>
            <a:r>
              <a:rPr lang="en-US" sz="1000" b="0" i="0" u="none" strike="noStrike" kern="1200" baseline="0" dirty="0">
                <a:solidFill>
                  <a:schemeClr val="dk1"/>
                </a:solidFill>
                <a:latin typeface="Arial"/>
                <a:ea typeface="ＭＳ Ｐゴシック" pitchFamily="82" charset="-128"/>
                <a:cs typeface="Arial"/>
              </a:rPr>
              <a:t>Surface marking</a:t>
            </a:r>
          </a:p>
          <a:p>
            <a:pPr marL="576263" marR="0" lvl="1" indent="-196850" algn="l" defTabSz="914400" rtl="0" eaLnBrk="0" fontAlgn="base" latinLnBrk="0" hangingPunct="0">
              <a:lnSpc>
                <a:spcPct val="100000"/>
              </a:lnSpc>
              <a:spcBef>
                <a:spcPct val="0"/>
              </a:spcBef>
              <a:spcAft>
                <a:spcPct val="0"/>
              </a:spcAft>
              <a:buClrTx/>
              <a:buSzTx/>
              <a:buFont typeface="Times" charset="0"/>
              <a:buChar char="•"/>
              <a:tabLst>
                <a:tab pos="2667000" algn="l"/>
                <a:tab pos="2955925" algn="l"/>
              </a:tabLst>
              <a:defRPr/>
            </a:pPr>
            <a:r>
              <a:rPr lang="en-US" sz="1000" b="0" i="0" u="none" strike="noStrike" kern="1200" baseline="0" dirty="0">
                <a:solidFill>
                  <a:schemeClr val="dk1"/>
                </a:solidFill>
                <a:latin typeface="Arial"/>
                <a:ea typeface="ＭＳ Ｐゴシック" pitchFamily="82" charset="-128"/>
                <a:cs typeface="Arial"/>
              </a:rPr>
              <a:t>Lighting</a:t>
            </a:r>
          </a:p>
          <a:p>
            <a:pPr marL="576263" marR="0" lvl="1" indent="-196850" algn="l" defTabSz="914400" rtl="0" eaLnBrk="0" fontAlgn="base" latinLnBrk="0" hangingPunct="0">
              <a:lnSpc>
                <a:spcPct val="100000"/>
              </a:lnSpc>
              <a:spcBef>
                <a:spcPct val="0"/>
              </a:spcBef>
              <a:spcAft>
                <a:spcPct val="0"/>
              </a:spcAft>
              <a:buClrTx/>
              <a:buSzTx/>
              <a:buFont typeface="Times" charset="0"/>
              <a:buChar char="•"/>
              <a:tabLst>
                <a:tab pos="2667000" algn="l"/>
                <a:tab pos="2955925" algn="l"/>
              </a:tabLst>
              <a:defRPr/>
            </a:pPr>
            <a:r>
              <a:rPr lang="en-US" sz="1000" b="0" i="0" u="none" strike="noStrike" kern="1200" baseline="0" dirty="0">
                <a:solidFill>
                  <a:schemeClr val="dk1"/>
                </a:solidFill>
                <a:latin typeface="Arial"/>
                <a:ea typeface="ＭＳ Ｐゴシック" pitchFamily="82" charset="-128"/>
                <a:cs typeface="Arial"/>
              </a:rPr>
              <a:t>Barriers</a:t>
            </a:r>
          </a:p>
          <a:p>
            <a:pPr marL="576263" marR="0" lvl="1" indent="-196850" algn="l" defTabSz="914400" rtl="0" eaLnBrk="0" fontAlgn="base" latinLnBrk="0" hangingPunct="0">
              <a:lnSpc>
                <a:spcPct val="100000"/>
              </a:lnSpc>
              <a:spcBef>
                <a:spcPct val="0"/>
              </a:spcBef>
              <a:spcAft>
                <a:spcPct val="0"/>
              </a:spcAft>
              <a:buClrTx/>
              <a:buSzTx/>
              <a:buFont typeface="Times" charset="0"/>
              <a:buChar char="•"/>
              <a:tabLst>
                <a:tab pos="2667000" algn="l"/>
                <a:tab pos="2955925" algn="l"/>
              </a:tabLst>
              <a:defRPr/>
            </a:pPr>
            <a:r>
              <a:rPr lang="en-US" sz="1000" b="0" i="0" u="none" strike="noStrike" kern="1200" baseline="0" dirty="0">
                <a:solidFill>
                  <a:schemeClr val="dk1"/>
                </a:solidFill>
                <a:latin typeface="Arial"/>
                <a:ea typeface="ＭＳ Ｐゴシック" pitchFamily="82" charset="-128"/>
                <a:cs typeface="Arial"/>
              </a:rPr>
              <a:t>Detours</a:t>
            </a:r>
          </a:p>
          <a:p>
            <a:pPr marL="576263" marR="0" lvl="1" indent="-196850" algn="l" defTabSz="914400" rtl="0" eaLnBrk="0" fontAlgn="base" latinLnBrk="0" hangingPunct="0">
              <a:lnSpc>
                <a:spcPct val="100000"/>
              </a:lnSpc>
              <a:spcBef>
                <a:spcPct val="0"/>
              </a:spcBef>
              <a:spcAft>
                <a:spcPct val="0"/>
              </a:spcAft>
              <a:buClrTx/>
              <a:buSzTx/>
              <a:buFont typeface="Times" charset="0"/>
              <a:buChar char="•"/>
              <a:tabLst>
                <a:tab pos="2667000" algn="l"/>
                <a:tab pos="2955925" algn="l"/>
              </a:tabLst>
              <a:defRPr/>
            </a:pPr>
            <a:r>
              <a:rPr lang="en-US" sz="1000" b="0" i="0" u="none" strike="noStrike" kern="1200" baseline="0" dirty="0">
                <a:solidFill>
                  <a:schemeClr val="dk1"/>
                </a:solidFill>
                <a:latin typeface="Arial"/>
                <a:ea typeface="ＭＳ Ｐゴシック" pitchFamily="82" charset="-128"/>
                <a:cs typeface="Arial"/>
              </a:rPr>
              <a:t>Traffic Management Plans.</a:t>
            </a:r>
          </a:p>
        </p:txBody>
      </p:sp>
    </p:spTree>
    <p:extLst>
      <p:ext uri="{BB962C8B-B14F-4D97-AF65-F5344CB8AC3E}">
        <p14:creationId xmlns:p14="http://schemas.microsoft.com/office/powerpoint/2010/main" val="1299190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 typeface="Arial"/>
              <a:buChar char="•"/>
            </a:pPr>
            <a:r>
              <a:rPr lang="en-AU" sz="1000" b="0" i="0" u="none" strike="noStrike" kern="1200" baseline="0" dirty="0">
                <a:solidFill>
                  <a:schemeClr val="dk1"/>
                </a:solidFill>
                <a:latin typeface="Arial"/>
                <a:ea typeface="ＭＳ Ｐゴシック" pitchFamily="82" charset="-128"/>
                <a:cs typeface="Arial"/>
              </a:rPr>
              <a:t>Revise the hierarchy of controls and the importance of choosing controls from the most effective to the lease effective. </a:t>
            </a:r>
          </a:p>
          <a:p>
            <a:pPr marL="171450" indent="-171450">
              <a:buFont typeface="Arial"/>
              <a:buChar char="•"/>
            </a:pPr>
            <a:r>
              <a:rPr lang="en-AU" sz="1000" b="1" i="0" u="none" strike="noStrike" kern="1200" baseline="0" dirty="0">
                <a:solidFill>
                  <a:schemeClr val="dk1"/>
                </a:solidFill>
                <a:latin typeface="Arial"/>
                <a:ea typeface="ＭＳ Ｐゴシック" pitchFamily="82" charset="-128"/>
                <a:cs typeface="Arial"/>
              </a:rPr>
              <a:t>Group Discussion</a:t>
            </a:r>
            <a:r>
              <a:rPr lang="en-AU" sz="1000" b="0" i="0" u="none" strike="noStrike" kern="1200" baseline="0" dirty="0">
                <a:solidFill>
                  <a:schemeClr val="dk1"/>
                </a:solidFill>
                <a:latin typeface="Arial"/>
                <a:ea typeface="ＭＳ Ｐゴシック" pitchFamily="82" charset="-128"/>
                <a:cs typeface="Arial"/>
              </a:rPr>
              <a:t>: Ask the trainees how they would use the hierarchy of controls for preventing vehicle accidents (Note there are suggestions in the resource book, so have the participants close their books for this part of the discussion):</a:t>
            </a:r>
          </a:p>
          <a:p>
            <a:pPr marL="731838" lvl="1" indent="-171450" algn="l" defTabSz="457200" rtl="0" eaLnBrk="1" latinLnBrk="0" hangingPunct="1">
              <a:buFont typeface=".AppleSystemUIFont" charset="-120"/>
              <a:buChar char="‑"/>
            </a:pPr>
            <a:r>
              <a:rPr lang="en-AU" sz="1000" b="0" i="0" u="none" strike="noStrike" kern="1200" baseline="0" dirty="0">
                <a:solidFill>
                  <a:schemeClr val="dk1"/>
                </a:solidFill>
                <a:latin typeface="Arial"/>
                <a:ea typeface="ＭＳ Ｐゴシック" pitchFamily="82" charset="-128"/>
                <a:cs typeface="Arial"/>
              </a:rPr>
              <a:t>How would they eliminate the hazards?</a:t>
            </a:r>
          </a:p>
          <a:p>
            <a:pPr marL="731838" lvl="1" indent="-171450" algn="l" defTabSz="457200" rtl="0" eaLnBrk="1" latinLnBrk="0" hangingPunct="1">
              <a:buFont typeface=".AppleSystemUIFont" charset="-120"/>
              <a:buChar char="‑"/>
            </a:pPr>
            <a:r>
              <a:rPr lang="en-AU" sz="1000" b="0" i="0" u="none" strike="noStrike" kern="1200" baseline="0" dirty="0">
                <a:solidFill>
                  <a:schemeClr val="dk1"/>
                </a:solidFill>
                <a:latin typeface="Arial"/>
                <a:ea typeface="ＭＳ Ｐゴシック" pitchFamily="82" charset="-128"/>
                <a:cs typeface="Arial"/>
              </a:rPr>
              <a:t>What could be substituted?</a:t>
            </a:r>
          </a:p>
          <a:p>
            <a:pPr marL="731838" lvl="1" indent="-171450" algn="l" defTabSz="457200" rtl="0" eaLnBrk="1" latinLnBrk="0" hangingPunct="1">
              <a:buFont typeface=".AppleSystemUIFont" charset="-120"/>
              <a:buChar char="‑"/>
            </a:pPr>
            <a:r>
              <a:rPr lang="en-AU" sz="1000" b="0" i="0" u="none" strike="noStrike" kern="1200" baseline="0" dirty="0">
                <a:solidFill>
                  <a:schemeClr val="dk1"/>
                </a:solidFill>
                <a:latin typeface="Arial"/>
                <a:ea typeface="ＭＳ Ｐゴシック" pitchFamily="82" charset="-128"/>
                <a:cs typeface="Arial"/>
              </a:rPr>
              <a:t>How can the hazard be engineered out or isolated from personnel?</a:t>
            </a:r>
          </a:p>
          <a:p>
            <a:pPr marL="731838" lvl="1" indent="-171450" algn="l" defTabSz="457200" rtl="0" eaLnBrk="1" latinLnBrk="0" hangingPunct="1">
              <a:buFont typeface=".AppleSystemUIFont" charset="-120"/>
              <a:buChar char="‑"/>
            </a:pPr>
            <a:r>
              <a:rPr lang="en-AU" sz="1000" b="0" i="0" u="none" strike="noStrike" kern="1200" baseline="0" dirty="0">
                <a:solidFill>
                  <a:schemeClr val="dk1"/>
                </a:solidFill>
                <a:latin typeface="Arial"/>
                <a:ea typeface="ＭＳ Ｐゴシック" pitchFamily="82" charset="-128"/>
                <a:cs typeface="Arial"/>
              </a:rPr>
              <a:t>What administrative controls are available onsite?</a:t>
            </a:r>
          </a:p>
          <a:p>
            <a:pPr marL="731838" lvl="1" indent="-171450" algn="l" defTabSz="457200" rtl="0" eaLnBrk="1" latinLnBrk="0" hangingPunct="1">
              <a:buFont typeface=".AppleSystemUIFont" charset="-120"/>
              <a:buChar char="‑"/>
            </a:pPr>
            <a:r>
              <a:rPr lang="en-AU" sz="1000" b="0" i="0" u="none" strike="noStrike" kern="1200" baseline="0" dirty="0">
                <a:solidFill>
                  <a:schemeClr val="dk1"/>
                </a:solidFill>
                <a:latin typeface="Arial"/>
                <a:ea typeface="ＭＳ Ｐゴシック" pitchFamily="82" charset="-128"/>
                <a:cs typeface="Arial"/>
              </a:rPr>
              <a:t>What type of PPE would minimise the likelihood and consequences of vehicle accidents?</a:t>
            </a:r>
          </a:p>
          <a:p>
            <a:pPr marL="171450" marR="0" indent="-171450" algn="l" defTabSz="914400" rtl="0" eaLnBrk="0" fontAlgn="base" latinLnBrk="0" hangingPunct="0">
              <a:lnSpc>
                <a:spcPct val="100000"/>
              </a:lnSpc>
              <a:spcBef>
                <a:spcPts val="1000"/>
              </a:spcBef>
              <a:spcAft>
                <a:spcPct val="0"/>
              </a:spcAft>
              <a:buClrTx/>
              <a:buSzTx/>
              <a:buFont typeface="Arial"/>
              <a:buChar char="•"/>
              <a:tabLst>
                <a:tab pos="2667000" algn="l"/>
                <a:tab pos="2955925" algn="l"/>
              </a:tabLst>
              <a:defRPr/>
            </a:pPr>
            <a:r>
              <a:rPr lang="en-AU" dirty="0">
                <a:latin typeface="Arial" charset="0"/>
                <a:ea typeface="MS PGothic" charset="0"/>
                <a:cs typeface="Arial" charset="0"/>
              </a:rPr>
              <a:t>Explain that from an operator’s point of view the best way</a:t>
            </a:r>
            <a:r>
              <a:rPr lang="en-AU" baseline="0" dirty="0">
                <a:latin typeface="Arial" charset="0"/>
                <a:ea typeface="MS PGothic" charset="0"/>
                <a:cs typeface="Arial" charset="0"/>
              </a:rPr>
              <a:t> to operate a vehicle safely is for the operator to:</a:t>
            </a:r>
          </a:p>
          <a:p>
            <a:pPr marL="576263" marR="0" lvl="1" indent="-196850" algn="l" defTabSz="914400" rtl="0" eaLnBrk="0" fontAlgn="base" latinLnBrk="0" hangingPunct="0">
              <a:lnSpc>
                <a:spcPct val="100000"/>
              </a:lnSpc>
              <a:spcBef>
                <a:spcPts val="1000"/>
              </a:spcBef>
              <a:spcAft>
                <a:spcPct val="0"/>
              </a:spcAft>
              <a:buClrTx/>
              <a:buSzTx/>
              <a:buFont typeface=".AppleSystemUIFont" charset="-120"/>
              <a:buChar char="‑"/>
              <a:tabLst>
                <a:tab pos="2667000" algn="l"/>
                <a:tab pos="2955925" algn="l"/>
              </a:tabLst>
              <a:defRPr/>
            </a:pPr>
            <a:r>
              <a:rPr lang="en-AU" baseline="0" dirty="0">
                <a:latin typeface="Arial" charset="0"/>
                <a:ea typeface="MS PGothic" charset="0"/>
                <a:cs typeface="Arial" charset="0"/>
              </a:rPr>
              <a:t>know the vehicle</a:t>
            </a:r>
          </a:p>
          <a:p>
            <a:pPr marL="576263" marR="0" lvl="1" indent="-196850" algn="l" defTabSz="914400" rtl="0" eaLnBrk="0" fontAlgn="base" latinLnBrk="0" hangingPunct="0">
              <a:lnSpc>
                <a:spcPct val="100000"/>
              </a:lnSpc>
              <a:spcBef>
                <a:spcPts val="1000"/>
              </a:spcBef>
              <a:spcAft>
                <a:spcPct val="0"/>
              </a:spcAft>
              <a:buClrTx/>
              <a:buSzTx/>
              <a:buFont typeface=".AppleSystemUIFont" charset="-120"/>
              <a:buChar char="‑"/>
              <a:tabLst>
                <a:tab pos="2667000" algn="l"/>
                <a:tab pos="2955925" algn="l"/>
              </a:tabLst>
              <a:defRPr/>
            </a:pPr>
            <a:r>
              <a:rPr lang="en-AU" baseline="0" dirty="0">
                <a:latin typeface="Arial" charset="0"/>
                <a:ea typeface="MS PGothic" charset="0"/>
                <a:cs typeface="Arial" charset="0"/>
              </a:rPr>
              <a:t>be authorised/licenced and competent to use it</a:t>
            </a:r>
          </a:p>
          <a:p>
            <a:pPr marL="576263" marR="0" lvl="1" indent="-196850" algn="l" defTabSz="914400" rtl="0" eaLnBrk="0" fontAlgn="base" latinLnBrk="0" hangingPunct="0">
              <a:lnSpc>
                <a:spcPct val="100000"/>
              </a:lnSpc>
              <a:spcBef>
                <a:spcPts val="1000"/>
              </a:spcBef>
              <a:spcAft>
                <a:spcPct val="0"/>
              </a:spcAft>
              <a:buClrTx/>
              <a:buSzTx/>
              <a:buFont typeface=".AppleSystemUIFont" charset="-120"/>
              <a:buChar char="‑"/>
              <a:tabLst>
                <a:tab pos="2667000" algn="l"/>
                <a:tab pos="2955925" algn="l"/>
              </a:tabLst>
              <a:defRPr/>
            </a:pPr>
            <a:r>
              <a:rPr lang="en-AU" baseline="0" dirty="0">
                <a:latin typeface="Arial" charset="0"/>
                <a:ea typeface="MS PGothic" charset="0"/>
                <a:cs typeface="Arial" charset="0"/>
              </a:rPr>
              <a:t>be fit for work</a:t>
            </a:r>
          </a:p>
          <a:p>
            <a:pPr marL="576263" marR="0" lvl="1" indent="-196850" algn="l" defTabSz="914400" rtl="0" eaLnBrk="0" fontAlgn="base" latinLnBrk="0" hangingPunct="0">
              <a:lnSpc>
                <a:spcPct val="100000"/>
              </a:lnSpc>
              <a:spcBef>
                <a:spcPts val="1000"/>
              </a:spcBef>
              <a:spcAft>
                <a:spcPct val="0"/>
              </a:spcAft>
              <a:buClrTx/>
              <a:buSzTx/>
              <a:buFont typeface=".AppleSystemUIFont" charset="-120"/>
              <a:buChar char="‑"/>
              <a:tabLst>
                <a:tab pos="2667000" algn="l"/>
                <a:tab pos="2955925" algn="l"/>
              </a:tabLst>
              <a:defRPr/>
            </a:pPr>
            <a:r>
              <a:rPr lang="en-AU" baseline="0" dirty="0">
                <a:latin typeface="Arial" charset="0"/>
                <a:ea typeface="MS PGothic" charset="0"/>
                <a:cs typeface="Arial" charset="0"/>
              </a:rPr>
              <a:t>comply with road rules and safety requirements</a:t>
            </a:r>
          </a:p>
          <a:p>
            <a:pPr marL="576263" marR="0" lvl="1" indent="-196850" algn="l" defTabSz="914400" rtl="0" eaLnBrk="0" fontAlgn="base" latinLnBrk="0" hangingPunct="0">
              <a:lnSpc>
                <a:spcPct val="100000"/>
              </a:lnSpc>
              <a:spcBef>
                <a:spcPts val="1000"/>
              </a:spcBef>
              <a:spcAft>
                <a:spcPct val="0"/>
              </a:spcAft>
              <a:buClrTx/>
              <a:buSzTx/>
              <a:buFont typeface=".AppleSystemUIFont" charset="-120"/>
              <a:buChar char="‑"/>
              <a:tabLst>
                <a:tab pos="2667000" algn="l"/>
                <a:tab pos="2955925" algn="l"/>
              </a:tabLst>
              <a:defRPr/>
            </a:pPr>
            <a:r>
              <a:rPr lang="en-AU" baseline="0" dirty="0">
                <a:latin typeface="Arial" charset="0"/>
                <a:ea typeface="MS PGothic" charset="0"/>
                <a:cs typeface="Arial" charset="0"/>
              </a:rPr>
              <a:t>recognised changing conditions and adjust the driving technique to suit</a:t>
            </a:r>
            <a:r>
              <a:rPr lang="en-US" baseline="0" dirty="0">
                <a:latin typeface="Arial" charset="0"/>
                <a:ea typeface="MS PGothic" charset="0"/>
                <a:cs typeface="Arial" charset="0"/>
              </a:rPr>
              <a:t>.</a:t>
            </a:r>
            <a:endParaRPr lang="en-US" dirty="0">
              <a:latin typeface="Arial" charset="0"/>
              <a:ea typeface="MS PGothic" charset="0"/>
              <a:cs typeface="Arial" charset="0"/>
            </a:endParaRPr>
          </a:p>
          <a:p>
            <a:pPr marL="171450" indent="-171450">
              <a:buFont typeface="Arial"/>
              <a:buChar char="•"/>
            </a:pPr>
            <a:endParaRPr lang="en-AU" sz="1000" b="1" i="0" u="none" strike="noStrike" kern="1200" baseline="0" dirty="0">
              <a:solidFill>
                <a:schemeClr val="dk1"/>
              </a:solidFill>
              <a:latin typeface="Arial"/>
              <a:ea typeface="ＭＳ Ｐゴシック" pitchFamily="82" charset="-128"/>
              <a:cs typeface="Arial"/>
            </a:endParaRPr>
          </a:p>
        </p:txBody>
      </p:sp>
    </p:spTree>
    <p:extLst>
      <p:ext uri="{BB962C8B-B14F-4D97-AF65-F5344CB8AC3E}">
        <p14:creationId xmlns:p14="http://schemas.microsoft.com/office/powerpoint/2010/main" val="1237853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a:t>Discuss the requirements for vehicles on site.</a:t>
            </a:r>
          </a:p>
        </p:txBody>
      </p:sp>
    </p:spTree>
    <p:extLst>
      <p:ext uri="{BB962C8B-B14F-4D97-AF65-F5344CB8AC3E}">
        <p14:creationId xmlns:p14="http://schemas.microsoft.com/office/powerpoint/2010/main" val="1765915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96850" marR="0" indent="-196850" algn="l" defTabSz="914400" rtl="0" eaLnBrk="0" fontAlgn="base" latinLnBrk="0" hangingPunct="0">
              <a:lnSpc>
                <a:spcPct val="100000"/>
              </a:lnSpc>
              <a:spcBef>
                <a:spcPts val="1000"/>
              </a:spcBef>
              <a:spcAft>
                <a:spcPct val="0"/>
              </a:spcAft>
              <a:buClrTx/>
              <a:buSzTx/>
              <a:buFont typeface="Times" pitchFamily="18" charset="0"/>
              <a:buChar char="•"/>
              <a:tabLst>
                <a:tab pos="2667000" algn="l"/>
                <a:tab pos="2955925" algn="l"/>
              </a:tabLst>
              <a:defRPr/>
            </a:pPr>
            <a:r>
              <a:rPr lang="en-US" altLang="en-US" dirty="0"/>
              <a:t>Take the learners on a walk around a light vehicle. </a:t>
            </a:r>
          </a:p>
          <a:p>
            <a:pPr marL="196850" marR="0" indent="-196850" algn="l" defTabSz="914400" rtl="0" eaLnBrk="0" fontAlgn="base" latinLnBrk="0" hangingPunct="0">
              <a:lnSpc>
                <a:spcPct val="100000"/>
              </a:lnSpc>
              <a:spcBef>
                <a:spcPts val="1000"/>
              </a:spcBef>
              <a:spcAft>
                <a:spcPct val="0"/>
              </a:spcAft>
              <a:buClrTx/>
              <a:buSzTx/>
              <a:buFont typeface="Times" pitchFamily="18" charset="0"/>
              <a:buChar char="•"/>
              <a:tabLst>
                <a:tab pos="2667000" algn="l"/>
                <a:tab pos="2955925" algn="l"/>
              </a:tabLst>
              <a:defRPr/>
            </a:pPr>
            <a:r>
              <a:rPr lang="en-US" altLang="en-US" dirty="0"/>
              <a:t>Using the prestart checklist booklet, discuss and demonstrate</a:t>
            </a:r>
            <a:r>
              <a:rPr lang="en-US" altLang="en-US" baseline="0" dirty="0"/>
              <a:t> the checks that must be performed on the outside of the vehicle.</a:t>
            </a:r>
          </a:p>
          <a:p>
            <a:pPr marL="196850" marR="0" indent="-196850" algn="l" defTabSz="914400" rtl="0" eaLnBrk="0" fontAlgn="base" latinLnBrk="0" hangingPunct="0">
              <a:lnSpc>
                <a:spcPct val="100000"/>
              </a:lnSpc>
              <a:spcBef>
                <a:spcPts val="1000"/>
              </a:spcBef>
              <a:spcAft>
                <a:spcPct val="0"/>
              </a:spcAft>
              <a:buClrTx/>
              <a:buSzTx/>
              <a:buFont typeface="Times" pitchFamily="18" charset="0"/>
              <a:buChar char="•"/>
              <a:tabLst>
                <a:tab pos="2667000" algn="l"/>
                <a:tab pos="2955925" algn="l"/>
              </a:tabLst>
              <a:defRPr/>
            </a:pPr>
            <a:r>
              <a:rPr lang="en-US" altLang="en-US" baseline="0" dirty="0"/>
              <a:t>Fluid levels may include engine oil, radiator and coolant, brake oil, transmission fluid, power steering fluid, battery water level, windscreen washer water.</a:t>
            </a:r>
            <a:endParaRPr lang="en-US" altLang="en-US" dirty="0"/>
          </a:p>
        </p:txBody>
      </p:sp>
    </p:spTree>
    <p:extLst>
      <p:ext uri="{BB962C8B-B14F-4D97-AF65-F5344CB8AC3E}">
        <p14:creationId xmlns:p14="http://schemas.microsoft.com/office/powerpoint/2010/main" val="524413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baseline="0" dirty="0"/>
              <a:t>If it is not practicable to do a walk around inspection of a real vehicle, u</a:t>
            </a:r>
            <a:r>
              <a:rPr lang="en-US" dirty="0"/>
              <a:t>se</a:t>
            </a:r>
            <a:r>
              <a:rPr lang="en-US" baseline="0" dirty="0"/>
              <a:t> these photos to discuss the various inspection points.</a:t>
            </a:r>
          </a:p>
          <a:p>
            <a:r>
              <a:rPr lang="en-US" baseline="0" dirty="0" err="1"/>
              <a:t>Emphasise</a:t>
            </a:r>
            <a:r>
              <a:rPr lang="en-US" baseline="0" dirty="0"/>
              <a:t> that all vehicles differ and inspection points should be as per the vehicle manufacturer manual (which should be kept in the glove box).</a:t>
            </a:r>
            <a:endParaRPr lang="en-US" dirty="0"/>
          </a:p>
        </p:txBody>
      </p:sp>
    </p:spTree>
    <p:extLst>
      <p:ext uri="{BB962C8B-B14F-4D97-AF65-F5344CB8AC3E}">
        <p14:creationId xmlns:p14="http://schemas.microsoft.com/office/powerpoint/2010/main" val="716725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1EE3-F006-422B-81DA-BD11DD4B1397}"/>
              </a:ext>
            </a:extLst>
          </p:cNvPr>
          <p:cNvSpPr>
            <a:spLocks noGrp="1"/>
          </p:cNvSpPr>
          <p:nvPr>
            <p:ph type="title"/>
          </p:nvPr>
        </p:nvSpPr>
        <p:spPr>
          <a:xfrm>
            <a:off x="327594" y="320359"/>
            <a:ext cx="8170757" cy="4247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lang="en-NZ" sz="2400" b="1">
                <a:solidFill>
                  <a:srgbClr val="DE6834"/>
                </a:solidFill>
                <a:latin typeface="DecimaProA-Bold ☞"/>
                <a:ea typeface="DecimaProA-Bold ☞" charset="0"/>
                <a:cs typeface="DecimaProA-Bold ☞" charset="0"/>
              </a:defRPr>
            </a:lvl1pPr>
          </a:lstStyle>
          <a:p>
            <a:pPr lvl="0" fontAlgn="base">
              <a:spcAft>
                <a:spcPct val="0"/>
              </a:spcAft>
            </a:pPr>
            <a:r>
              <a:rPr lang="en-US" dirty="0"/>
              <a:t>Click to edit Master title style</a:t>
            </a:r>
            <a:endParaRPr lang="en-NZ" dirty="0"/>
          </a:p>
        </p:txBody>
      </p:sp>
      <p:sp>
        <p:nvSpPr>
          <p:cNvPr id="3" name="Content Placeholder 2">
            <a:extLst>
              <a:ext uri="{FF2B5EF4-FFF2-40B4-BE49-F238E27FC236}">
                <a16:creationId xmlns:a16="http://schemas.microsoft.com/office/drawing/2014/main" id="{A2209327-D837-4B0C-8CDB-84CA6AE1CBE9}"/>
              </a:ext>
            </a:extLst>
          </p:cNvPr>
          <p:cNvSpPr>
            <a:spLocks noGrp="1"/>
          </p:cNvSpPr>
          <p:nvPr>
            <p:ph idx="1"/>
          </p:nvPr>
        </p:nvSpPr>
        <p:spPr>
          <a:xfrm>
            <a:off x="344634" y="911919"/>
            <a:ext cx="8362044" cy="50341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a:extLst>
              <a:ext uri="{FF2B5EF4-FFF2-40B4-BE49-F238E27FC236}">
                <a16:creationId xmlns:a16="http://schemas.microsoft.com/office/drawing/2014/main" id="{625EBBC5-30E4-40CE-8AC9-03D138414511}"/>
              </a:ext>
            </a:extLst>
          </p:cNvPr>
          <p:cNvSpPr>
            <a:spLocks noGrp="1"/>
          </p:cNvSpPr>
          <p:nvPr>
            <p:ph type="dt" sz="half" idx="10"/>
          </p:nvPr>
        </p:nvSpPr>
        <p:spPr/>
        <p:txBody>
          <a:bodyPr/>
          <a:lstStyle/>
          <a:p>
            <a:fld id="{3C228A67-0A43-43E9-AA20-2608CE1BD6B3}" type="datetimeFigureOut">
              <a:rPr lang="en-NZ" smtClean="0"/>
              <a:t>28/04/2023</a:t>
            </a:fld>
            <a:endParaRPr lang="en-NZ"/>
          </a:p>
        </p:txBody>
      </p:sp>
      <p:sp>
        <p:nvSpPr>
          <p:cNvPr id="5" name="Footer Placeholder 4">
            <a:extLst>
              <a:ext uri="{FF2B5EF4-FFF2-40B4-BE49-F238E27FC236}">
                <a16:creationId xmlns:a16="http://schemas.microsoft.com/office/drawing/2014/main" id="{CDCDD6F6-490E-44CC-88B8-9E6588A977C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745F8DF-D4BB-49EE-B8B6-0FE157C5927F}"/>
              </a:ext>
            </a:extLst>
          </p:cNvPr>
          <p:cNvSpPr>
            <a:spLocks noGrp="1"/>
          </p:cNvSpPr>
          <p:nvPr>
            <p:ph type="sldNum" sz="quarter" idx="12"/>
          </p:nvPr>
        </p:nvSpPr>
        <p:spPr/>
        <p:txBody>
          <a:bodyPr/>
          <a:lstStyle/>
          <a:p>
            <a:fld id="{857669D5-6165-49A2-A0B2-97A64BBD714B}" type="slidenum">
              <a:rPr lang="en-NZ" smtClean="0"/>
              <a:t>‹#›</a:t>
            </a:fld>
            <a:endParaRPr lang="en-NZ"/>
          </a:p>
        </p:txBody>
      </p:sp>
    </p:spTree>
    <p:extLst>
      <p:ext uri="{BB962C8B-B14F-4D97-AF65-F5344CB8AC3E}">
        <p14:creationId xmlns:p14="http://schemas.microsoft.com/office/powerpoint/2010/main" val="503700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761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 Image">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350"/>
            <a:ext cx="9144000"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ontent Placeholder 2"/>
          <p:cNvSpPr>
            <a:spLocks noGrp="1"/>
          </p:cNvSpPr>
          <p:nvPr>
            <p:ph idx="11"/>
          </p:nvPr>
        </p:nvSpPr>
        <p:spPr>
          <a:xfrm>
            <a:off x="4616450" y="1352550"/>
            <a:ext cx="4103696" cy="5018237"/>
          </a:xfrm>
          <a:prstGeom prst="rect">
            <a:avLst/>
          </a:prstGeom>
        </p:spPr>
        <p:txBody>
          <a:bodyPr/>
          <a:lstStyle>
            <a:lvl1pPr>
              <a:defRPr sz="1800"/>
            </a:lvl1pPr>
            <a:lvl3pPr marL="914400" indent="0">
              <a:buFont typeface="Arial"/>
              <a:buNone/>
              <a:defRPr/>
            </a:lvl3pPr>
            <a:lvl4pPr marL="1371600" indent="0">
              <a:buFont typeface="Arial"/>
              <a:buNone/>
              <a:defRPr/>
            </a:lvl4pPr>
            <a:lvl5pPr marL="2057400" indent="-228600">
              <a:buFont typeface="Arial"/>
              <a:buChar char="•"/>
              <a:defRPr/>
            </a:lvl5pPr>
          </a:lstStyle>
          <a:p>
            <a:pPr lvl="0"/>
            <a:r>
              <a:rPr lang="en-US"/>
              <a:t>Click to edit Master text styles</a:t>
            </a:r>
          </a:p>
        </p:txBody>
      </p:sp>
      <p:sp>
        <p:nvSpPr>
          <p:cNvPr id="8" name="Content Placeholder 2"/>
          <p:cNvSpPr>
            <a:spLocks noGrp="1"/>
          </p:cNvSpPr>
          <p:nvPr>
            <p:ph sz="quarter" idx="16"/>
          </p:nvPr>
        </p:nvSpPr>
        <p:spPr>
          <a:xfrm>
            <a:off x="360364" y="1358900"/>
            <a:ext cx="4133806" cy="4965700"/>
          </a:xfrm>
          <a:prstGeom prst="rect">
            <a:avLst/>
          </a:prstGeom>
        </p:spPr>
        <p:txBody>
          <a:bodyPr vert="horz"/>
          <a:lstStyle>
            <a:lvl1pPr marL="0" indent="0">
              <a:spcBef>
                <a:spcPts val="600"/>
              </a:spcBef>
              <a:buClr>
                <a:schemeClr val="accent1"/>
              </a:buClr>
              <a:buFont typeface="Arial"/>
              <a:buNone/>
              <a:defRPr sz="1800"/>
            </a:lvl1pPr>
            <a:lvl2pPr marL="361950" indent="-209550">
              <a:spcBef>
                <a:spcPts val="600"/>
              </a:spcBef>
              <a:buClr>
                <a:schemeClr val="accent1"/>
              </a:buClr>
              <a:buFont typeface="Arial"/>
              <a:buChar char="•"/>
              <a:defRPr sz="1800"/>
            </a:lvl2pPr>
            <a:lvl3pPr marL="1143000" indent="-228600">
              <a:spcBef>
                <a:spcPts val="600"/>
              </a:spcBef>
              <a:buClr>
                <a:schemeClr val="accent1"/>
              </a:buClr>
              <a:buFont typeface="Arial"/>
              <a:buChar char="•"/>
              <a:defRPr sz="2000"/>
            </a:lvl3pPr>
            <a:lvl4pPr marL="1600200" indent="-228600">
              <a:spcBef>
                <a:spcPts val="600"/>
              </a:spcBef>
              <a:buClr>
                <a:schemeClr val="accent1"/>
              </a:buClr>
              <a:buFont typeface="Arial"/>
              <a:buChar char="•"/>
              <a:defRPr sz="2000"/>
            </a:lvl4pPr>
            <a:lvl5pPr marL="2057400" indent="-228600">
              <a:spcBef>
                <a:spcPts val="600"/>
              </a:spcBef>
              <a:buClr>
                <a:schemeClr val="accent1"/>
              </a:buClr>
              <a:buFont typeface="Arial"/>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itle Placeholder 1"/>
          <p:cNvSpPr>
            <a:spLocks noGrp="1"/>
          </p:cNvSpPr>
          <p:nvPr>
            <p:ph type="title"/>
          </p:nvPr>
        </p:nvSpPr>
        <p:spPr>
          <a:xfrm>
            <a:off x="328491" y="471269"/>
            <a:ext cx="6828835" cy="302622"/>
          </a:xfrm>
          <a:prstGeom prst="rect">
            <a:avLst/>
          </a:prstGeom>
        </p:spPr>
        <p:txBody>
          <a:bodyPr vert="horz" lIns="91440" tIns="45720" rIns="91440" bIns="45720" rtlCol="0" anchor="ctr">
            <a:noAutofit/>
          </a:bodyPr>
          <a:lstStyle>
            <a:lvl1pPr>
              <a:defRPr sz="2600" baseline="0"/>
            </a:lvl1pPr>
          </a:lstStyle>
          <a:p>
            <a:r>
              <a:rPr lang="en-US"/>
              <a:t>Click to edit Master title style</a:t>
            </a:r>
            <a:endParaRPr lang="en-US" dirty="0"/>
          </a:p>
        </p:txBody>
      </p:sp>
    </p:spTree>
    <p:extLst>
      <p:ext uri="{BB962C8B-B14F-4D97-AF65-F5344CB8AC3E}">
        <p14:creationId xmlns:p14="http://schemas.microsoft.com/office/powerpoint/2010/main" val="482814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28491" y="28576"/>
            <a:ext cx="8672634" cy="700306"/>
          </a:xfrm>
          <a:prstGeom prst="rect">
            <a:avLst/>
          </a:prstGeom>
        </p:spPr>
        <p:txBody>
          <a:bodyPr vert="horz" lIns="91440" tIns="45720" rIns="91440" bIns="45720" rtlCol="0" anchor="ctr">
            <a:noAutofit/>
          </a:bodyPr>
          <a:lstStyle>
            <a:lvl1pPr algn="l">
              <a:defRPr sz="2600" b="1" baseline="0">
                <a:solidFill>
                  <a:schemeClr val="bg1"/>
                </a:solidFill>
              </a:defRPr>
            </a:lvl1pPr>
          </a:lstStyle>
          <a:p>
            <a:r>
              <a:rPr lang="en-US" dirty="0"/>
              <a:t>Click to edit Master title style</a:t>
            </a:r>
          </a:p>
        </p:txBody>
      </p:sp>
      <p:sp>
        <p:nvSpPr>
          <p:cNvPr id="7" name="Content Placeholder 2"/>
          <p:cNvSpPr>
            <a:spLocks noGrp="1"/>
          </p:cNvSpPr>
          <p:nvPr>
            <p:ph sz="quarter" idx="16"/>
          </p:nvPr>
        </p:nvSpPr>
        <p:spPr>
          <a:xfrm>
            <a:off x="360363" y="1358900"/>
            <a:ext cx="8351837" cy="4965700"/>
          </a:xfrm>
          <a:prstGeom prst="rect">
            <a:avLst/>
          </a:prstGeom>
        </p:spPr>
        <p:txBody>
          <a:bodyPr vert="horz">
            <a:normAutofit/>
          </a:bodyPr>
          <a:lstStyle>
            <a:lvl1pPr marL="0" indent="0">
              <a:spcBef>
                <a:spcPts val="600"/>
              </a:spcBef>
              <a:buClr>
                <a:schemeClr val="accent1"/>
              </a:buClr>
              <a:buFont typeface="Arial"/>
              <a:buNone/>
              <a:defRPr sz="1800"/>
            </a:lvl1pPr>
            <a:lvl2pPr marL="361950" indent="-209550">
              <a:spcBef>
                <a:spcPts val="600"/>
              </a:spcBef>
              <a:buClr>
                <a:schemeClr val="tx1"/>
              </a:buClr>
              <a:buFont typeface="Arial"/>
              <a:buChar char="•"/>
              <a:defRPr sz="1800"/>
            </a:lvl2pPr>
            <a:lvl3pPr marL="1143000" indent="-228600">
              <a:spcBef>
                <a:spcPts val="600"/>
              </a:spcBef>
              <a:buClr>
                <a:schemeClr val="tx1"/>
              </a:buClr>
              <a:buFont typeface="Arial"/>
              <a:buChar char="•"/>
              <a:defRPr sz="2000"/>
            </a:lvl3pPr>
            <a:lvl4pPr marL="1600200" indent="-228600">
              <a:spcBef>
                <a:spcPts val="600"/>
              </a:spcBef>
              <a:buClr>
                <a:schemeClr val="tx1"/>
              </a:buClr>
              <a:buFont typeface="Arial"/>
              <a:buChar char="•"/>
              <a:defRPr sz="2000"/>
            </a:lvl4pPr>
            <a:lvl5pPr marL="2057400" indent="-228600">
              <a:spcBef>
                <a:spcPts val="600"/>
              </a:spcBef>
              <a:buClr>
                <a:schemeClr val="tx1"/>
              </a:buClr>
              <a:buFont typeface="Arial"/>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3055594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95719-0A39-4E4C-BE33-F779DDDCF7C3}"/>
              </a:ext>
            </a:extLst>
          </p:cNvPr>
          <p:cNvSpPr>
            <a:spLocks noGrp="1"/>
          </p:cNvSpPr>
          <p:nvPr>
            <p:ph type="title"/>
          </p:nvPr>
        </p:nvSpPr>
        <p:spPr>
          <a:xfrm>
            <a:off x="628609" y="365799"/>
            <a:ext cx="7886784" cy="1324939"/>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E5F95D81-994A-4D6F-A9DF-45C5A47DC48E}"/>
              </a:ext>
            </a:extLst>
          </p:cNvPr>
          <p:cNvSpPr>
            <a:spLocks noGrp="1"/>
          </p:cNvSpPr>
          <p:nvPr>
            <p:ph type="body" idx="1"/>
          </p:nvPr>
        </p:nvSpPr>
        <p:spPr>
          <a:xfrm>
            <a:off x="628609" y="1826112"/>
            <a:ext cx="7886784" cy="43506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E29F861-3BD6-4CF8-8BD4-1BCB5AEE3F16}"/>
              </a:ext>
            </a:extLst>
          </p:cNvPr>
          <p:cNvSpPr>
            <a:spLocks noGrp="1"/>
          </p:cNvSpPr>
          <p:nvPr>
            <p:ph type="dt" sz="half" idx="2"/>
          </p:nvPr>
        </p:nvSpPr>
        <p:spPr>
          <a:xfrm>
            <a:off x="628608" y="6356828"/>
            <a:ext cx="2056890" cy="364359"/>
          </a:xfrm>
          <a:prstGeom prst="rect">
            <a:avLst/>
          </a:prstGeom>
        </p:spPr>
        <p:txBody>
          <a:bodyPr vert="horz" lIns="91440" tIns="45720" rIns="91440" bIns="45720" rtlCol="0" anchor="ctr"/>
          <a:lstStyle>
            <a:lvl1pPr algn="l">
              <a:defRPr sz="817">
                <a:solidFill>
                  <a:schemeClr val="tx1">
                    <a:tint val="75000"/>
                  </a:schemeClr>
                </a:solidFill>
              </a:defRPr>
            </a:lvl1pPr>
          </a:lstStyle>
          <a:p>
            <a:fld id="{3C228A67-0A43-43E9-AA20-2608CE1BD6B3}" type="datetimeFigureOut">
              <a:rPr lang="en-NZ" smtClean="0"/>
              <a:t>28/04/2023</a:t>
            </a:fld>
            <a:endParaRPr lang="en-NZ"/>
          </a:p>
        </p:txBody>
      </p:sp>
      <p:sp>
        <p:nvSpPr>
          <p:cNvPr id="5" name="Footer Placeholder 4">
            <a:extLst>
              <a:ext uri="{FF2B5EF4-FFF2-40B4-BE49-F238E27FC236}">
                <a16:creationId xmlns:a16="http://schemas.microsoft.com/office/drawing/2014/main" id="{81BEDA00-0A21-42CE-953F-A06518F06646}"/>
              </a:ext>
            </a:extLst>
          </p:cNvPr>
          <p:cNvSpPr>
            <a:spLocks noGrp="1"/>
          </p:cNvSpPr>
          <p:nvPr>
            <p:ph type="ftr" sz="quarter" idx="3"/>
          </p:nvPr>
        </p:nvSpPr>
        <p:spPr>
          <a:xfrm>
            <a:off x="3028993" y="6356828"/>
            <a:ext cx="3086015" cy="364359"/>
          </a:xfrm>
          <a:prstGeom prst="rect">
            <a:avLst/>
          </a:prstGeom>
        </p:spPr>
        <p:txBody>
          <a:bodyPr vert="horz" lIns="91440" tIns="45720" rIns="91440" bIns="45720" rtlCol="0" anchor="ctr"/>
          <a:lstStyle>
            <a:lvl1pPr algn="ctr">
              <a:defRPr sz="817">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4CB700C5-8B6A-427B-8560-6D54621B37FC}"/>
              </a:ext>
            </a:extLst>
          </p:cNvPr>
          <p:cNvSpPr>
            <a:spLocks noGrp="1"/>
          </p:cNvSpPr>
          <p:nvPr>
            <p:ph type="sldNum" sz="quarter" idx="4"/>
          </p:nvPr>
        </p:nvSpPr>
        <p:spPr>
          <a:xfrm>
            <a:off x="6458502" y="6356828"/>
            <a:ext cx="2056890" cy="364359"/>
          </a:xfrm>
          <a:prstGeom prst="rect">
            <a:avLst/>
          </a:prstGeom>
        </p:spPr>
        <p:txBody>
          <a:bodyPr vert="horz" lIns="91440" tIns="45720" rIns="91440" bIns="45720" rtlCol="0" anchor="ctr"/>
          <a:lstStyle>
            <a:lvl1pPr algn="r">
              <a:defRPr sz="817">
                <a:solidFill>
                  <a:schemeClr val="tx1">
                    <a:tint val="75000"/>
                  </a:schemeClr>
                </a:solidFill>
              </a:defRPr>
            </a:lvl1pPr>
          </a:lstStyle>
          <a:p>
            <a:fld id="{857669D5-6165-49A2-A0B2-97A64BBD714B}" type="slidenum">
              <a:rPr lang="en-NZ" smtClean="0"/>
              <a:t>‹#›</a:t>
            </a:fld>
            <a:endParaRPr lang="en-NZ"/>
          </a:p>
        </p:txBody>
      </p:sp>
      <p:pic>
        <p:nvPicPr>
          <p:cNvPr id="7" name="Picture 7">
            <a:extLst>
              <a:ext uri="{FF2B5EF4-FFF2-40B4-BE49-F238E27FC236}">
                <a16:creationId xmlns:a16="http://schemas.microsoft.com/office/drawing/2014/main" id="{A552DD44-9E8D-4B43-B541-995BBAA36AA3}"/>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 y="0"/>
            <a:ext cx="9144000" cy="685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32926FC-B51D-4E0A-97BC-C29312DF8A8B}"/>
              </a:ext>
            </a:extLst>
          </p:cNvPr>
          <p:cNvSpPr/>
          <p:nvPr userDrawn="1"/>
        </p:nvSpPr>
        <p:spPr>
          <a:xfrm>
            <a:off x="162962" y="5613150"/>
            <a:ext cx="1751846" cy="1108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242069853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60" r:id="rId3"/>
    <p:sldLayoutId id="2147483761" r:id="rId4"/>
  </p:sldLayoutIdLst>
  <p:txStyles>
    <p:titleStyle>
      <a:lvl1pPr algn="l" defTabSz="622158" rtl="0" eaLnBrk="1" latinLnBrk="0" hangingPunct="1">
        <a:lnSpc>
          <a:spcPct val="90000"/>
        </a:lnSpc>
        <a:spcBef>
          <a:spcPct val="0"/>
        </a:spcBef>
        <a:buNone/>
        <a:defRPr sz="2994" kern="1200">
          <a:solidFill>
            <a:schemeClr val="tx1"/>
          </a:solidFill>
          <a:latin typeface="+mj-lt"/>
          <a:ea typeface="+mj-ea"/>
          <a:cs typeface="+mj-cs"/>
        </a:defRPr>
      </a:lvl1pPr>
    </p:titleStyle>
    <p:bodyStyle>
      <a:lvl1pPr marL="155540" indent="-155540" algn="l" defTabSz="622158" rtl="0" eaLnBrk="1" latinLnBrk="0" hangingPunct="1">
        <a:lnSpc>
          <a:spcPct val="90000"/>
        </a:lnSpc>
        <a:spcBef>
          <a:spcPts val="680"/>
        </a:spcBef>
        <a:buFont typeface="Arial" panose="020B0604020202020204" pitchFamily="34" charset="0"/>
        <a:buChar char="•"/>
        <a:defRPr sz="1905" kern="1200">
          <a:solidFill>
            <a:schemeClr val="tx1"/>
          </a:solidFill>
          <a:latin typeface="+mn-lt"/>
          <a:ea typeface="+mn-ea"/>
          <a:cs typeface="+mn-cs"/>
        </a:defRPr>
      </a:lvl1pPr>
      <a:lvl2pPr marL="466619" indent="-155540" algn="l" defTabSz="622158" rtl="0" eaLnBrk="1" latinLnBrk="0" hangingPunct="1">
        <a:lnSpc>
          <a:spcPct val="90000"/>
        </a:lnSpc>
        <a:spcBef>
          <a:spcPts val="341"/>
        </a:spcBef>
        <a:buFont typeface="Arial" panose="020B0604020202020204" pitchFamily="34" charset="0"/>
        <a:buChar char="•"/>
        <a:defRPr sz="1633" kern="1200">
          <a:solidFill>
            <a:schemeClr val="tx1"/>
          </a:solidFill>
          <a:latin typeface="+mn-lt"/>
          <a:ea typeface="+mn-ea"/>
          <a:cs typeface="+mn-cs"/>
        </a:defRPr>
      </a:lvl2pPr>
      <a:lvl3pPr marL="777698" indent="-155540" algn="l" defTabSz="622158" rtl="0" eaLnBrk="1" latinLnBrk="0" hangingPunct="1">
        <a:lnSpc>
          <a:spcPct val="90000"/>
        </a:lnSpc>
        <a:spcBef>
          <a:spcPts val="341"/>
        </a:spcBef>
        <a:buFont typeface="Arial" panose="020B0604020202020204" pitchFamily="34" charset="0"/>
        <a:buChar char="•"/>
        <a:defRPr sz="1361" kern="1200">
          <a:solidFill>
            <a:schemeClr val="tx1"/>
          </a:solidFill>
          <a:latin typeface="+mn-lt"/>
          <a:ea typeface="+mn-ea"/>
          <a:cs typeface="+mn-cs"/>
        </a:defRPr>
      </a:lvl3pPr>
      <a:lvl4pPr marL="1088776" indent="-155540" algn="l" defTabSz="622158" rtl="0" eaLnBrk="1" latinLnBrk="0" hangingPunct="1">
        <a:lnSpc>
          <a:spcPct val="90000"/>
        </a:lnSpc>
        <a:spcBef>
          <a:spcPts val="341"/>
        </a:spcBef>
        <a:buFont typeface="Arial" panose="020B0604020202020204" pitchFamily="34" charset="0"/>
        <a:buChar char="•"/>
        <a:defRPr sz="1225" kern="1200">
          <a:solidFill>
            <a:schemeClr val="tx1"/>
          </a:solidFill>
          <a:latin typeface="+mn-lt"/>
          <a:ea typeface="+mn-ea"/>
          <a:cs typeface="+mn-cs"/>
        </a:defRPr>
      </a:lvl4pPr>
      <a:lvl5pPr marL="1399855" indent="-155540" algn="l" defTabSz="622158" rtl="0" eaLnBrk="1" latinLnBrk="0" hangingPunct="1">
        <a:lnSpc>
          <a:spcPct val="90000"/>
        </a:lnSpc>
        <a:spcBef>
          <a:spcPts val="341"/>
        </a:spcBef>
        <a:buFont typeface="Arial" panose="020B0604020202020204" pitchFamily="34" charset="0"/>
        <a:buChar char="•"/>
        <a:defRPr sz="1225" kern="1200">
          <a:solidFill>
            <a:schemeClr val="tx1"/>
          </a:solidFill>
          <a:latin typeface="+mn-lt"/>
          <a:ea typeface="+mn-ea"/>
          <a:cs typeface="+mn-cs"/>
        </a:defRPr>
      </a:lvl5pPr>
      <a:lvl6pPr marL="1710934" indent="-155540" algn="l" defTabSz="622158" rtl="0" eaLnBrk="1" latinLnBrk="0" hangingPunct="1">
        <a:lnSpc>
          <a:spcPct val="90000"/>
        </a:lnSpc>
        <a:spcBef>
          <a:spcPts val="341"/>
        </a:spcBef>
        <a:buFont typeface="Arial" panose="020B0604020202020204" pitchFamily="34" charset="0"/>
        <a:buChar char="•"/>
        <a:defRPr sz="1225" kern="1200">
          <a:solidFill>
            <a:schemeClr val="tx1"/>
          </a:solidFill>
          <a:latin typeface="+mn-lt"/>
          <a:ea typeface="+mn-ea"/>
          <a:cs typeface="+mn-cs"/>
        </a:defRPr>
      </a:lvl6pPr>
      <a:lvl7pPr marL="2022013" indent="-155540" algn="l" defTabSz="622158" rtl="0" eaLnBrk="1" latinLnBrk="0" hangingPunct="1">
        <a:lnSpc>
          <a:spcPct val="90000"/>
        </a:lnSpc>
        <a:spcBef>
          <a:spcPts val="341"/>
        </a:spcBef>
        <a:buFont typeface="Arial" panose="020B0604020202020204" pitchFamily="34" charset="0"/>
        <a:buChar char="•"/>
        <a:defRPr sz="1225" kern="1200">
          <a:solidFill>
            <a:schemeClr val="tx1"/>
          </a:solidFill>
          <a:latin typeface="+mn-lt"/>
          <a:ea typeface="+mn-ea"/>
          <a:cs typeface="+mn-cs"/>
        </a:defRPr>
      </a:lvl7pPr>
      <a:lvl8pPr marL="2333092" indent="-155540" algn="l" defTabSz="622158" rtl="0" eaLnBrk="1" latinLnBrk="0" hangingPunct="1">
        <a:lnSpc>
          <a:spcPct val="90000"/>
        </a:lnSpc>
        <a:spcBef>
          <a:spcPts val="341"/>
        </a:spcBef>
        <a:buFont typeface="Arial" panose="020B0604020202020204" pitchFamily="34" charset="0"/>
        <a:buChar char="•"/>
        <a:defRPr sz="1225" kern="1200">
          <a:solidFill>
            <a:schemeClr val="tx1"/>
          </a:solidFill>
          <a:latin typeface="+mn-lt"/>
          <a:ea typeface="+mn-ea"/>
          <a:cs typeface="+mn-cs"/>
        </a:defRPr>
      </a:lvl8pPr>
      <a:lvl9pPr marL="2644171" indent="-155540" algn="l" defTabSz="622158" rtl="0" eaLnBrk="1" latinLnBrk="0" hangingPunct="1">
        <a:lnSpc>
          <a:spcPct val="90000"/>
        </a:lnSpc>
        <a:spcBef>
          <a:spcPts val="341"/>
        </a:spcBef>
        <a:buFont typeface="Arial" panose="020B0604020202020204" pitchFamily="34" charset="0"/>
        <a:buChar char="•"/>
        <a:defRPr sz="1225" kern="1200">
          <a:solidFill>
            <a:schemeClr val="tx1"/>
          </a:solidFill>
          <a:latin typeface="+mn-lt"/>
          <a:ea typeface="+mn-ea"/>
          <a:cs typeface="+mn-cs"/>
        </a:defRPr>
      </a:lvl9pPr>
    </p:bodyStyle>
    <p:otherStyle>
      <a:defPPr>
        <a:defRPr lang="en-US"/>
      </a:defPPr>
      <a:lvl1pPr marL="0" algn="l" defTabSz="622158" rtl="0" eaLnBrk="1" latinLnBrk="0" hangingPunct="1">
        <a:defRPr sz="1225" kern="1200">
          <a:solidFill>
            <a:schemeClr val="tx1"/>
          </a:solidFill>
          <a:latin typeface="+mn-lt"/>
          <a:ea typeface="+mn-ea"/>
          <a:cs typeface="+mn-cs"/>
        </a:defRPr>
      </a:lvl1pPr>
      <a:lvl2pPr marL="311079" algn="l" defTabSz="622158" rtl="0" eaLnBrk="1" latinLnBrk="0" hangingPunct="1">
        <a:defRPr sz="1225" kern="1200">
          <a:solidFill>
            <a:schemeClr val="tx1"/>
          </a:solidFill>
          <a:latin typeface="+mn-lt"/>
          <a:ea typeface="+mn-ea"/>
          <a:cs typeface="+mn-cs"/>
        </a:defRPr>
      </a:lvl2pPr>
      <a:lvl3pPr marL="622158" algn="l" defTabSz="622158" rtl="0" eaLnBrk="1" latinLnBrk="0" hangingPunct="1">
        <a:defRPr sz="1225" kern="1200">
          <a:solidFill>
            <a:schemeClr val="tx1"/>
          </a:solidFill>
          <a:latin typeface="+mn-lt"/>
          <a:ea typeface="+mn-ea"/>
          <a:cs typeface="+mn-cs"/>
        </a:defRPr>
      </a:lvl3pPr>
      <a:lvl4pPr marL="933237" algn="l" defTabSz="622158" rtl="0" eaLnBrk="1" latinLnBrk="0" hangingPunct="1">
        <a:defRPr sz="1225" kern="1200">
          <a:solidFill>
            <a:schemeClr val="tx1"/>
          </a:solidFill>
          <a:latin typeface="+mn-lt"/>
          <a:ea typeface="+mn-ea"/>
          <a:cs typeface="+mn-cs"/>
        </a:defRPr>
      </a:lvl4pPr>
      <a:lvl5pPr marL="1244315" algn="l" defTabSz="622158" rtl="0" eaLnBrk="1" latinLnBrk="0" hangingPunct="1">
        <a:defRPr sz="1225" kern="1200">
          <a:solidFill>
            <a:schemeClr val="tx1"/>
          </a:solidFill>
          <a:latin typeface="+mn-lt"/>
          <a:ea typeface="+mn-ea"/>
          <a:cs typeface="+mn-cs"/>
        </a:defRPr>
      </a:lvl5pPr>
      <a:lvl6pPr marL="1555394" algn="l" defTabSz="622158" rtl="0" eaLnBrk="1" latinLnBrk="0" hangingPunct="1">
        <a:defRPr sz="1225" kern="1200">
          <a:solidFill>
            <a:schemeClr val="tx1"/>
          </a:solidFill>
          <a:latin typeface="+mn-lt"/>
          <a:ea typeface="+mn-ea"/>
          <a:cs typeface="+mn-cs"/>
        </a:defRPr>
      </a:lvl6pPr>
      <a:lvl7pPr marL="1866473" algn="l" defTabSz="622158" rtl="0" eaLnBrk="1" latinLnBrk="0" hangingPunct="1">
        <a:defRPr sz="1225" kern="1200">
          <a:solidFill>
            <a:schemeClr val="tx1"/>
          </a:solidFill>
          <a:latin typeface="+mn-lt"/>
          <a:ea typeface="+mn-ea"/>
          <a:cs typeface="+mn-cs"/>
        </a:defRPr>
      </a:lvl7pPr>
      <a:lvl8pPr marL="2177552" algn="l" defTabSz="622158" rtl="0" eaLnBrk="1" latinLnBrk="0" hangingPunct="1">
        <a:defRPr sz="1225" kern="1200">
          <a:solidFill>
            <a:schemeClr val="tx1"/>
          </a:solidFill>
          <a:latin typeface="+mn-lt"/>
          <a:ea typeface="+mn-ea"/>
          <a:cs typeface="+mn-cs"/>
        </a:defRPr>
      </a:lvl8pPr>
      <a:lvl9pPr marL="2488631" algn="l" defTabSz="622158" rtl="0" eaLnBrk="1" latinLnBrk="0" hangingPunct="1">
        <a:defRPr sz="12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A08BE1B-EF02-482C-ABD5-997AF66B498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197"/>
          <a:stretch/>
        </p:blipFill>
        <p:spPr>
          <a:xfrm>
            <a:off x="0" y="0"/>
            <a:ext cx="9144000" cy="6864624"/>
          </a:xfrm>
          <a:prstGeom prst="rect">
            <a:avLst/>
          </a:prstGeom>
        </p:spPr>
      </p:pic>
      <p:sp>
        <p:nvSpPr>
          <p:cNvPr id="5" name="Isosceles Triangle 4">
            <a:extLst>
              <a:ext uri="{FF2B5EF4-FFF2-40B4-BE49-F238E27FC236}">
                <a16:creationId xmlns:a16="http://schemas.microsoft.com/office/drawing/2014/main" id="{DEEACEC7-E2D0-42DD-A687-21F42E70F4A5}"/>
              </a:ext>
            </a:extLst>
          </p:cNvPr>
          <p:cNvSpPr/>
          <p:nvPr/>
        </p:nvSpPr>
        <p:spPr>
          <a:xfrm>
            <a:off x="4838409" y="5336739"/>
            <a:ext cx="4305591" cy="1481505"/>
          </a:xfrm>
          <a:prstGeom prst="triangle">
            <a:avLst>
              <a:gd name="adj" fmla="val 100000"/>
            </a:avLst>
          </a:prstGeom>
          <a:solidFill>
            <a:srgbClr val="DD6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AU" sz="1225" dirty="0">
              <a:solidFill>
                <a:prstClr val="white"/>
              </a:solidFill>
              <a:latin typeface="Calibri" panose="020F0502020204030204"/>
            </a:endParaRPr>
          </a:p>
        </p:txBody>
      </p:sp>
      <p:sp>
        <p:nvSpPr>
          <p:cNvPr id="11" name="Isosceles Triangle 10">
            <a:extLst>
              <a:ext uri="{FF2B5EF4-FFF2-40B4-BE49-F238E27FC236}">
                <a16:creationId xmlns:a16="http://schemas.microsoft.com/office/drawing/2014/main" id="{0F6CAD90-11C5-48D9-851B-CC5AF952B785}"/>
              </a:ext>
            </a:extLst>
          </p:cNvPr>
          <p:cNvSpPr/>
          <p:nvPr/>
        </p:nvSpPr>
        <p:spPr>
          <a:xfrm>
            <a:off x="6026186" y="5222436"/>
            <a:ext cx="3116981" cy="1481505"/>
          </a:xfrm>
          <a:prstGeom prst="triangle">
            <a:avLst>
              <a:gd name="adj" fmla="val 100000"/>
            </a:avLst>
          </a:prstGeom>
          <a:solidFill>
            <a:srgbClr val="DB5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AU" sz="1225" dirty="0">
              <a:solidFill>
                <a:prstClr val="white"/>
              </a:solidFill>
              <a:latin typeface="Calibri" panose="020F0502020204030204"/>
            </a:endParaRPr>
          </a:p>
        </p:txBody>
      </p:sp>
      <p:pic>
        <p:nvPicPr>
          <p:cNvPr id="12" name="Picture 11" descr="A picture containing drawing&#10;&#10;Description automatically generated">
            <a:extLst>
              <a:ext uri="{FF2B5EF4-FFF2-40B4-BE49-F238E27FC236}">
                <a16:creationId xmlns:a16="http://schemas.microsoft.com/office/drawing/2014/main" id="{37D03C7F-1781-44CF-8943-314A75A2DCF5}"/>
              </a:ext>
            </a:extLst>
          </p:cNvPr>
          <p:cNvPicPr>
            <a:picLocks noChangeAspect="1"/>
          </p:cNvPicPr>
          <p:nvPr/>
        </p:nvPicPr>
        <p:blipFill>
          <a:blip r:embed="rId4" cstate="hqprint">
            <a:clrChange>
              <a:clrFrom>
                <a:srgbClr val="FFFFFF"/>
              </a:clrFrom>
              <a:clrTo>
                <a:srgbClr val="FFFFFF">
                  <a:alpha val="0"/>
                </a:srgbClr>
              </a:clrTo>
            </a:clrChange>
            <a:biLevel thresh="50000"/>
            <a:extLst>
              <a:ext uri="{28A0092B-C50C-407E-A947-70E740481C1C}">
                <a14:useLocalDpi xmlns:a14="http://schemas.microsoft.com/office/drawing/2010/main" val="0"/>
              </a:ext>
            </a:extLst>
          </a:blip>
          <a:stretch>
            <a:fillRect/>
          </a:stretch>
        </p:blipFill>
        <p:spPr>
          <a:xfrm>
            <a:off x="7638467" y="6017588"/>
            <a:ext cx="1419338" cy="603626"/>
          </a:xfrm>
          <a:prstGeom prst="rect">
            <a:avLst/>
          </a:prstGeom>
          <a:solidFill>
            <a:srgbClr val="DB5A30"/>
          </a:solidFill>
        </p:spPr>
      </p:pic>
      <p:sp>
        <p:nvSpPr>
          <p:cNvPr id="6" name="Rectangle 5">
            <a:extLst>
              <a:ext uri="{FF2B5EF4-FFF2-40B4-BE49-F238E27FC236}">
                <a16:creationId xmlns:a16="http://schemas.microsoft.com/office/drawing/2014/main" id="{22EE7DDD-5D2C-4412-8775-B70D9E032BD6}"/>
              </a:ext>
            </a:extLst>
          </p:cNvPr>
          <p:cNvSpPr/>
          <p:nvPr/>
        </p:nvSpPr>
        <p:spPr>
          <a:xfrm>
            <a:off x="0" y="300786"/>
            <a:ext cx="213130" cy="858404"/>
          </a:xfrm>
          <a:prstGeom prst="rect">
            <a:avLst/>
          </a:prstGeom>
          <a:solidFill>
            <a:srgbClr val="DD683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AU" sz="1225" dirty="0">
              <a:solidFill>
                <a:prstClr val="white"/>
              </a:solidFill>
              <a:latin typeface="Calibri" panose="020F0502020204030204"/>
            </a:endParaRPr>
          </a:p>
        </p:txBody>
      </p:sp>
      <p:sp>
        <p:nvSpPr>
          <p:cNvPr id="7" name="TextBox 2"/>
          <p:cNvSpPr txBox="1">
            <a:spLocks noChangeArrowheads="1"/>
          </p:cNvSpPr>
          <p:nvPr/>
        </p:nvSpPr>
        <p:spPr bwMode="auto">
          <a:xfrm>
            <a:off x="213130" y="351276"/>
            <a:ext cx="8722053" cy="807913"/>
          </a:xfrm>
          <a:prstGeom prst="rect">
            <a:avLst/>
          </a:prstGeom>
          <a:solidFill>
            <a:schemeClr val="bg1">
              <a:alpha val="0"/>
            </a:schemeClr>
          </a:solidFill>
          <a:ln>
            <a:noFill/>
          </a:ln>
          <a:effectLst>
            <a:outerShdw blurRad="50800" dist="38100" dir="5400000" sx="49000" sy="49000" algn="t" rotWithShape="0">
              <a:schemeClr val="bg1"/>
            </a:outerShdw>
          </a:effectLst>
        </p:spPr>
        <p:txBody>
          <a:bodyPr wrap="square" lIns="68580" tIns="34290" rIns="68580" bIns="34290" anchor="t">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defTabSz="622158"/>
            <a:r>
              <a:rPr lang="en-AU" b="1" dirty="0">
                <a:solidFill>
                  <a:schemeClr val="accent2">
                    <a:lumMod val="75000"/>
                  </a:schemeClr>
                </a:solidFill>
                <a:latin typeface="Arial" panose="020B0604020202020204" pitchFamily="34" charset="0"/>
                <a:cs typeface="Arial" panose="020B0604020202020204" pitchFamily="34" charset="0"/>
              </a:rPr>
              <a:t>National Mine Safety Week (NMSW) 2023</a:t>
            </a:r>
          </a:p>
          <a:p>
            <a:pPr defTabSz="622158"/>
            <a:r>
              <a:rPr lang="en-AU" b="1" dirty="0">
                <a:solidFill>
                  <a:schemeClr val="accent2">
                    <a:lumMod val="75000"/>
                  </a:schemeClr>
                </a:solidFill>
                <a:latin typeface="Arial" panose="020B0604020202020204" pitchFamily="34" charset="0"/>
                <a:cs typeface="Arial" panose="020B0604020202020204" pitchFamily="34" charset="0"/>
              </a:rPr>
              <a:t>Vehicle Accident Prevention</a:t>
            </a:r>
            <a:endParaRPr lang="en-US" altLang="en-US" b="1" dirty="0">
              <a:solidFill>
                <a:schemeClr val="accent2">
                  <a:lumMod val="75000"/>
                </a:schemeClr>
              </a:solidFill>
              <a:latin typeface="Arial" panose="020B0604020202020204" pitchFamily="34" charset="0"/>
              <a:ea typeface="DecimaProA-Bold ☞" charset="0"/>
              <a:cs typeface="Arial" panose="020B0604020202020204" pitchFamily="34" charset="0"/>
            </a:endParaRPr>
          </a:p>
        </p:txBody>
      </p:sp>
    </p:spTree>
    <p:extLst>
      <p:ext uri="{BB962C8B-B14F-4D97-AF65-F5344CB8AC3E}">
        <p14:creationId xmlns:p14="http://schemas.microsoft.com/office/powerpoint/2010/main" val="3065612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Pre-start Inspections</a:t>
            </a:r>
          </a:p>
        </p:txBody>
      </p:sp>
      <p:sp>
        <p:nvSpPr>
          <p:cNvPr id="5" name="Content Placeholder 4"/>
          <p:cNvSpPr>
            <a:spLocks noGrp="1"/>
          </p:cNvSpPr>
          <p:nvPr>
            <p:ph idx="1"/>
          </p:nvPr>
        </p:nvSpPr>
        <p:spPr/>
        <p:txBody>
          <a:bodyPr>
            <a:noAutofit/>
          </a:bodyPr>
          <a:lstStyle/>
          <a:p>
            <a:pPr marL="342900" lvl="1" indent="-342900">
              <a:spcBef>
                <a:spcPts val="1750"/>
              </a:spcBef>
              <a:defRPr/>
            </a:pPr>
            <a:r>
              <a:rPr lang="en-AU" dirty="0">
                <a:latin typeface="Arial" charset="0"/>
                <a:ea typeface="ＭＳ Ｐゴシック" pitchFamily="82" charset="-128"/>
              </a:rPr>
              <a:t>Enter the vehicle cabin and check:</a:t>
            </a:r>
          </a:p>
          <a:p>
            <a:pPr marL="800100" lvl="1" indent="-285750">
              <a:buFont typeface="Arial" panose="020B0604020202020204" pitchFamily="34" charset="0"/>
              <a:buChar char="−"/>
              <a:defRPr/>
            </a:pPr>
            <a:r>
              <a:rPr lang="en-AU" dirty="0">
                <a:latin typeface="Arial" charset="0"/>
              </a:rPr>
              <a:t>Vehicle authorised for site</a:t>
            </a:r>
          </a:p>
          <a:p>
            <a:pPr marL="800100" lvl="1" indent="-285750">
              <a:buFont typeface="Arial" panose="020B0604020202020204" pitchFamily="34" charset="0"/>
              <a:buChar char="−"/>
              <a:defRPr/>
            </a:pPr>
            <a:r>
              <a:rPr lang="en-AU" dirty="0">
                <a:latin typeface="Arial" charset="0"/>
              </a:rPr>
              <a:t>No Out of Service, Danger or Information Tags</a:t>
            </a:r>
          </a:p>
          <a:p>
            <a:pPr marL="800100" lvl="1" indent="-285750">
              <a:buFont typeface="Arial" panose="020B0604020202020204" pitchFamily="34" charset="0"/>
              <a:buChar char="−"/>
              <a:defRPr/>
            </a:pPr>
            <a:r>
              <a:rPr lang="en-AU" dirty="0">
                <a:latin typeface="Arial" charset="0"/>
              </a:rPr>
              <a:t>Cabin clean and free of debris</a:t>
            </a:r>
          </a:p>
          <a:p>
            <a:pPr marL="800100" lvl="1" indent="-285750">
              <a:buFont typeface="Arial" panose="020B0604020202020204" pitchFamily="34" charset="0"/>
              <a:buChar char="−"/>
              <a:defRPr/>
            </a:pPr>
            <a:r>
              <a:rPr lang="en-AU" dirty="0">
                <a:latin typeface="Arial" charset="0"/>
              </a:rPr>
              <a:t>Seatbelt undamaged </a:t>
            </a:r>
          </a:p>
          <a:p>
            <a:pPr marL="800100" lvl="1" indent="-285750">
              <a:buFont typeface="Arial" panose="020B0604020202020204" pitchFamily="34" charset="0"/>
              <a:buChar char="−"/>
              <a:defRPr/>
            </a:pPr>
            <a:r>
              <a:rPr lang="en-AU" dirty="0">
                <a:latin typeface="Arial" charset="0"/>
              </a:rPr>
              <a:t>Mirrors clean and undamaged</a:t>
            </a:r>
          </a:p>
          <a:p>
            <a:pPr marL="342900" lvl="1" indent="-342900">
              <a:spcBef>
                <a:spcPts val="1750"/>
              </a:spcBef>
              <a:defRPr/>
            </a:pPr>
            <a:r>
              <a:rPr lang="en-AU" dirty="0">
                <a:solidFill>
                  <a:srgbClr val="000000"/>
                </a:solidFill>
                <a:latin typeface="Arial" charset="0"/>
                <a:ea typeface="ＭＳ Ｐゴシック" pitchFamily="82" charset="-128"/>
              </a:rPr>
              <a:t>Check vehicle is in park and brake is applied</a:t>
            </a:r>
          </a:p>
          <a:p>
            <a:pPr marL="342900" lvl="1" indent="-342900">
              <a:spcBef>
                <a:spcPts val="1750"/>
              </a:spcBef>
              <a:defRPr/>
            </a:pPr>
            <a:r>
              <a:rPr lang="en-AU" dirty="0">
                <a:solidFill>
                  <a:srgbClr val="000000"/>
                </a:solidFill>
                <a:latin typeface="Arial" charset="0"/>
                <a:ea typeface="ＭＳ Ｐゴシック" pitchFamily="82" charset="-128"/>
              </a:rPr>
              <a:t>Start </a:t>
            </a:r>
            <a:r>
              <a:rPr lang="en-AU" dirty="0">
                <a:latin typeface="Arial" charset="0"/>
              </a:rPr>
              <a:t>engine</a:t>
            </a:r>
            <a:r>
              <a:rPr lang="en-AU" dirty="0">
                <a:solidFill>
                  <a:srgbClr val="000000"/>
                </a:solidFill>
                <a:latin typeface="Arial" charset="0"/>
                <a:ea typeface="ＭＳ Ｐゴシック" pitchFamily="82" charset="-128"/>
              </a:rPr>
              <a:t> and check:</a:t>
            </a:r>
          </a:p>
          <a:p>
            <a:pPr marL="800100" lvl="1" indent="-285750">
              <a:buFont typeface="Arial" panose="020B0604020202020204" pitchFamily="34" charset="0"/>
              <a:buChar char="−"/>
              <a:defRPr/>
            </a:pPr>
            <a:r>
              <a:rPr lang="en-AU" dirty="0">
                <a:latin typeface="Arial" charset="0"/>
              </a:rPr>
              <a:t>Instrument gauges</a:t>
            </a:r>
          </a:p>
          <a:p>
            <a:pPr marL="800100" lvl="1" indent="-285750">
              <a:buFont typeface="Arial" panose="020B0604020202020204" pitchFamily="34" charset="0"/>
              <a:buChar char="−"/>
              <a:defRPr/>
            </a:pPr>
            <a:r>
              <a:rPr lang="en-AU" dirty="0">
                <a:latin typeface="Arial" charset="0"/>
              </a:rPr>
              <a:t>Warning lights</a:t>
            </a:r>
          </a:p>
          <a:p>
            <a:pPr marL="800100" lvl="1" indent="-285750">
              <a:buFont typeface="Arial" panose="020B0604020202020204" pitchFamily="34" charset="0"/>
              <a:buChar char="−"/>
              <a:defRPr/>
            </a:pPr>
            <a:r>
              <a:rPr lang="en-AU" dirty="0">
                <a:latin typeface="Arial" charset="0"/>
              </a:rPr>
              <a:t>Operation of lights, washer/wipers, </a:t>
            </a:r>
            <a:br>
              <a:rPr lang="en-AU" dirty="0">
                <a:latin typeface="Arial" charset="0"/>
              </a:rPr>
            </a:br>
            <a:r>
              <a:rPr lang="en-AU" dirty="0">
                <a:latin typeface="Arial" charset="0"/>
              </a:rPr>
              <a:t>brakes and steering</a:t>
            </a:r>
          </a:p>
          <a:p>
            <a:pPr marL="800100" lvl="1" indent="-285750">
              <a:buFont typeface="Arial" panose="020B0604020202020204" pitchFamily="34" charset="0"/>
              <a:buChar char="−"/>
              <a:defRPr/>
            </a:pPr>
            <a:r>
              <a:rPr lang="en-AU" dirty="0">
                <a:latin typeface="Arial" charset="0"/>
              </a:rPr>
              <a:t>Two-way radio</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6718" y="4006562"/>
            <a:ext cx="3321050" cy="197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11" descr="seatbelt"/>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5556204" y="1259926"/>
            <a:ext cx="3327446" cy="23579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850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all Your Senses at Startup and During Operations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44488" y="1247008"/>
            <a:ext cx="8362950" cy="4363983"/>
          </a:xfrm>
        </p:spPr>
      </p:pic>
    </p:spTree>
    <p:extLst>
      <p:ext uri="{BB962C8B-B14F-4D97-AF65-F5344CB8AC3E}">
        <p14:creationId xmlns:p14="http://schemas.microsoft.com/office/powerpoint/2010/main" val="33690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 with Damaged or Faulty Vehicle</a:t>
            </a:r>
          </a:p>
        </p:txBody>
      </p:sp>
      <p:sp>
        <p:nvSpPr>
          <p:cNvPr id="3" name="Content Placeholder 2"/>
          <p:cNvSpPr>
            <a:spLocks noGrp="1"/>
          </p:cNvSpPr>
          <p:nvPr>
            <p:ph idx="1"/>
          </p:nvPr>
        </p:nvSpPr>
        <p:spPr/>
        <p:txBody>
          <a:bodyPr>
            <a:noAutofit/>
          </a:bodyPr>
          <a:lstStyle/>
          <a:p>
            <a:pPr lvl="1"/>
            <a:r>
              <a:rPr lang="en-US" dirty="0"/>
              <a:t>Do not use damaged or faulty equipment.</a:t>
            </a:r>
          </a:p>
          <a:p>
            <a:pPr marL="800100" lvl="1" indent="-285750">
              <a:buFont typeface="Arial" panose="020B0604020202020204" pitchFamily="34" charset="0"/>
              <a:buChar char="−"/>
              <a:defRPr/>
            </a:pPr>
            <a:r>
              <a:rPr lang="en-US" dirty="0">
                <a:latin typeface="Arial" charset="0"/>
              </a:rPr>
              <a:t>Remove the key.</a:t>
            </a:r>
          </a:p>
          <a:p>
            <a:pPr marL="800100" lvl="1" indent="-285750">
              <a:buFont typeface="Arial" panose="020B0604020202020204" pitchFamily="34" charset="0"/>
              <a:buChar char="−"/>
              <a:defRPr/>
            </a:pPr>
            <a:r>
              <a:rPr lang="en-US" dirty="0">
                <a:latin typeface="Arial" charset="0"/>
              </a:rPr>
              <a:t>Put an Out of Service tag on the steering wheel.</a:t>
            </a:r>
          </a:p>
          <a:p>
            <a:pPr marL="800100" lvl="1" indent="-285750">
              <a:buFont typeface="Arial" panose="020B0604020202020204" pitchFamily="34" charset="0"/>
              <a:buChar char="−"/>
              <a:defRPr/>
            </a:pPr>
            <a:r>
              <a:rPr lang="en-US" dirty="0">
                <a:latin typeface="Arial" charset="0"/>
              </a:rPr>
              <a:t>Report the fault/damage to your supervisor or maintenance.</a:t>
            </a:r>
          </a:p>
          <a:p>
            <a:pPr lvl="1"/>
            <a:r>
              <a:rPr lang="en-US" dirty="0"/>
              <a:t>If you are driving:</a:t>
            </a:r>
          </a:p>
          <a:p>
            <a:pPr marL="800100" lvl="1" indent="-285750">
              <a:buFont typeface="Arial" panose="020B0604020202020204" pitchFamily="34" charset="0"/>
              <a:buChar char="−"/>
              <a:defRPr/>
            </a:pPr>
            <a:r>
              <a:rPr lang="en-US" dirty="0">
                <a:latin typeface="Arial" charset="0"/>
              </a:rPr>
              <a:t>Pull over safely</a:t>
            </a:r>
          </a:p>
          <a:p>
            <a:pPr marL="800100" lvl="1" indent="-285750">
              <a:buFont typeface="Arial" panose="020B0604020202020204" pitchFamily="34" charset="0"/>
              <a:buChar char="−"/>
              <a:defRPr/>
            </a:pPr>
            <a:r>
              <a:rPr lang="en-US" dirty="0">
                <a:latin typeface="Arial" charset="0"/>
              </a:rPr>
              <a:t>Apply brake and stop engine</a:t>
            </a:r>
          </a:p>
          <a:p>
            <a:pPr marL="800100" lvl="1" indent="-285750">
              <a:buFont typeface="Arial" panose="020B0604020202020204" pitchFamily="34" charset="0"/>
              <a:buChar char="−"/>
              <a:defRPr/>
            </a:pPr>
            <a:r>
              <a:rPr lang="en-US" dirty="0">
                <a:latin typeface="Arial" charset="0"/>
              </a:rPr>
              <a:t>Contact supervisor or maintenance.</a:t>
            </a:r>
          </a:p>
          <a:p>
            <a:pPr lvl="1"/>
            <a:r>
              <a:rPr lang="en-US" dirty="0"/>
              <a:t>If stopped on a road stay visible:</a:t>
            </a:r>
          </a:p>
          <a:p>
            <a:pPr marL="800100" lvl="1" indent="-285750">
              <a:buFont typeface="Arial" panose="020B0604020202020204" pitchFamily="34" charset="0"/>
              <a:buChar char="−"/>
              <a:defRPr/>
            </a:pPr>
            <a:r>
              <a:rPr lang="en-US" dirty="0">
                <a:latin typeface="Arial" charset="0"/>
              </a:rPr>
              <a:t>Rotating beacon and hazard lights.</a:t>
            </a:r>
          </a:p>
          <a:p>
            <a:pPr marL="800100" lvl="1" indent="-285750">
              <a:buFont typeface="Arial" panose="020B0604020202020204" pitchFamily="34" charset="0"/>
              <a:buChar char="−"/>
              <a:defRPr/>
            </a:pPr>
            <a:r>
              <a:rPr lang="en-US" dirty="0">
                <a:latin typeface="Arial" charset="0"/>
              </a:rPr>
              <a:t>Witches hats</a:t>
            </a:r>
          </a:p>
          <a:p>
            <a:pPr marL="800100" lvl="1" indent="-285750">
              <a:buFont typeface="Arial" panose="020B0604020202020204" pitchFamily="34" charset="0"/>
              <a:buChar char="−"/>
              <a:defRPr/>
            </a:pPr>
            <a:r>
              <a:rPr lang="en-US" dirty="0">
                <a:latin typeface="Arial" charset="0"/>
              </a:rPr>
              <a:t>Radio other road users.</a:t>
            </a:r>
          </a:p>
          <a:p>
            <a:pPr marL="800100" lvl="1" indent="-285750">
              <a:buFont typeface="Arial" panose="020B0604020202020204" pitchFamily="34" charset="0"/>
              <a:buChar char="−"/>
              <a:defRPr/>
            </a:pPr>
            <a:endParaRPr lang="en-US" sz="2000" dirty="0">
              <a:latin typeface="Arial"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295078" y="2077534"/>
            <a:ext cx="2597321" cy="4035375"/>
          </a:xfrm>
          <a:prstGeom prst="rect">
            <a:avLst/>
          </a:prstGeom>
        </p:spPr>
      </p:pic>
    </p:spTree>
    <p:extLst>
      <p:ext uri="{BB962C8B-B14F-4D97-AF65-F5344CB8AC3E}">
        <p14:creationId xmlns:p14="http://schemas.microsoft.com/office/powerpoint/2010/main" val="1039528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Operator Controls</a:t>
            </a:r>
          </a:p>
        </p:txBody>
      </p:sp>
      <p:sp>
        <p:nvSpPr>
          <p:cNvPr id="3" name="Content Placeholder 2"/>
          <p:cNvSpPr>
            <a:spLocks noGrp="1"/>
          </p:cNvSpPr>
          <p:nvPr>
            <p:ph idx="1"/>
          </p:nvPr>
        </p:nvSpPr>
        <p:spPr>
          <a:xfrm>
            <a:off x="2865862" y="911919"/>
            <a:ext cx="5840815" cy="5034162"/>
          </a:xfrm>
        </p:spPr>
        <p:txBody>
          <a:bodyPr>
            <a:noAutofit/>
          </a:bodyPr>
          <a:lstStyle/>
          <a:p>
            <a:pPr lvl="1"/>
            <a:r>
              <a:rPr lang="en-US" dirty="0"/>
              <a:t>Only operate vehicles that you are trained, </a:t>
            </a:r>
            <a:r>
              <a:rPr lang="en-US" dirty="0" err="1"/>
              <a:t>licenced</a:t>
            </a:r>
            <a:r>
              <a:rPr lang="en-US" dirty="0"/>
              <a:t> and </a:t>
            </a:r>
            <a:r>
              <a:rPr lang="en-US" dirty="0" err="1"/>
              <a:t>authorised</a:t>
            </a:r>
            <a:r>
              <a:rPr lang="en-US" dirty="0"/>
              <a:t> to operate</a:t>
            </a:r>
          </a:p>
          <a:p>
            <a:pPr lvl="1"/>
            <a:r>
              <a:rPr lang="en-US" dirty="0"/>
              <a:t>Advise your supervisor if you lose your </a:t>
            </a:r>
            <a:r>
              <a:rPr lang="en-US" dirty="0" err="1"/>
              <a:t>licence</a:t>
            </a:r>
            <a:endParaRPr lang="en-US" dirty="0"/>
          </a:p>
          <a:p>
            <a:pPr lvl="1"/>
            <a:r>
              <a:rPr lang="en-US" dirty="0"/>
              <a:t>Be fit for work:</a:t>
            </a:r>
          </a:p>
          <a:p>
            <a:pPr marL="800100" lvl="1" indent="-285750">
              <a:buFont typeface="Arial" panose="020B0604020202020204" pitchFamily="34" charset="0"/>
              <a:buChar char="−"/>
              <a:defRPr/>
            </a:pPr>
            <a:r>
              <a:rPr lang="en-US" dirty="0">
                <a:latin typeface="Arial" charset="0"/>
              </a:rPr>
              <a:t>No alcohol or drugs</a:t>
            </a:r>
          </a:p>
          <a:p>
            <a:pPr marL="800100" lvl="1" indent="-285750">
              <a:buFont typeface="Arial" panose="020B0604020202020204" pitchFamily="34" charset="0"/>
              <a:buChar char="−"/>
              <a:defRPr/>
            </a:pPr>
            <a:r>
              <a:rPr lang="en-US" dirty="0">
                <a:latin typeface="Arial" charset="0"/>
              </a:rPr>
              <a:t>Not fatigued or stressed</a:t>
            </a:r>
          </a:p>
          <a:p>
            <a:pPr marL="800100" lvl="1" indent="-285750">
              <a:buFont typeface="Arial" panose="020B0604020202020204" pitchFamily="34" charset="0"/>
              <a:buChar char="−"/>
              <a:defRPr/>
            </a:pPr>
            <a:r>
              <a:rPr lang="en-US" dirty="0">
                <a:latin typeface="Arial" charset="0"/>
              </a:rPr>
              <a:t>Take rest breaks every 2 hours when driving</a:t>
            </a:r>
          </a:p>
          <a:p>
            <a:pPr marL="800100" lvl="1" indent="-285750">
              <a:buFont typeface="Arial" panose="020B0604020202020204" pitchFamily="34" charset="0"/>
              <a:buChar char="−"/>
              <a:defRPr/>
            </a:pPr>
            <a:r>
              <a:rPr lang="en-US" dirty="0">
                <a:latin typeface="Arial" charset="0"/>
              </a:rPr>
              <a:t>Stop and rest if tired</a:t>
            </a:r>
          </a:p>
          <a:p>
            <a:pPr lvl="1"/>
            <a:r>
              <a:rPr lang="en-US" dirty="0"/>
              <a:t>Comply with road rules</a:t>
            </a:r>
          </a:p>
          <a:p>
            <a:pPr marL="800100" lvl="1" indent="-285750">
              <a:buFont typeface="Arial" panose="020B0604020202020204" pitchFamily="34" charset="0"/>
              <a:buChar char="−"/>
              <a:defRPr/>
            </a:pPr>
            <a:r>
              <a:rPr lang="en-US" dirty="0">
                <a:latin typeface="Arial" charset="0"/>
              </a:rPr>
              <a:t>Wear seatbelt</a:t>
            </a:r>
          </a:p>
          <a:p>
            <a:pPr marL="800100" lvl="1" indent="-285750">
              <a:buFont typeface="Arial" panose="020B0604020202020204" pitchFamily="34" charset="0"/>
              <a:buChar char="−"/>
              <a:defRPr/>
            </a:pPr>
            <a:r>
              <a:rPr lang="en-US" dirty="0">
                <a:latin typeface="Arial" charset="0"/>
              </a:rPr>
              <a:t>Follow speed limits</a:t>
            </a:r>
          </a:p>
          <a:p>
            <a:pPr marL="800100" lvl="1" indent="-285750">
              <a:buFont typeface="Arial" panose="020B0604020202020204" pitchFamily="34" charset="0"/>
              <a:buChar char="−"/>
              <a:defRPr/>
            </a:pPr>
            <a:r>
              <a:rPr lang="en-US" dirty="0">
                <a:latin typeface="Arial" charset="0"/>
              </a:rPr>
              <a:t>No mobile phones (unless hands free)</a:t>
            </a:r>
          </a:p>
          <a:p>
            <a:pPr lvl="1"/>
            <a:r>
              <a:rPr lang="en-US" dirty="0"/>
              <a:t>Drive to conditions</a:t>
            </a:r>
            <a:endParaRPr lang="en-US" dirty="0">
              <a:latin typeface="Arial" charset="0"/>
            </a:endParaRPr>
          </a:p>
          <a:p>
            <a:pPr marL="800100" lvl="1" indent="-285750">
              <a:buFont typeface="Arial" panose="020B0604020202020204" pitchFamily="34" charset="0"/>
              <a:buChar char="−"/>
              <a:defRPr/>
            </a:pPr>
            <a:endParaRPr lang="en-US" sz="2000" dirty="0">
              <a:latin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8491" y="1358900"/>
            <a:ext cx="2445389" cy="5000684"/>
          </a:xfrm>
          <a:prstGeom prst="rect">
            <a:avLst/>
          </a:prstGeom>
        </p:spPr>
      </p:pic>
    </p:spTree>
    <p:extLst>
      <p:ext uri="{BB962C8B-B14F-4D97-AF65-F5344CB8AC3E}">
        <p14:creationId xmlns:p14="http://schemas.microsoft.com/office/powerpoint/2010/main" val="796502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4294967295"/>
          </p:nvPr>
        </p:nvPicPr>
        <p:blipFill>
          <a:blip r:embed="rId3">
            <a:extLst>
              <a:ext uri="{28A0092B-C50C-407E-A947-70E740481C1C}">
                <a14:useLocalDpi xmlns:a14="http://schemas.microsoft.com/office/drawing/2010/main"/>
              </a:ext>
            </a:extLst>
          </a:blip>
          <a:stretch>
            <a:fillRect/>
          </a:stretch>
        </p:blipFill>
        <p:spPr>
          <a:xfrm>
            <a:off x="5435600" y="2247745"/>
            <a:ext cx="3708400" cy="3949700"/>
          </a:xfrm>
        </p:spPr>
      </p:pic>
      <p:sp>
        <p:nvSpPr>
          <p:cNvPr id="2" name="Title 1"/>
          <p:cNvSpPr>
            <a:spLocks noGrp="1"/>
          </p:cNvSpPr>
          <p:nvPr>
            <p:ph type="title"/>
          </p:nvPr>
        </p:nvSpPr>
        <p:spPr/>
        <p:txBody>
          <a:bodyPr/>
          <a:lstStyle/>
          <a:p>
            <a:r>
              <a:rPr lang="en-US" dirty="0"/>
              <a:t>Driving Techniques</a:t>
            </a:r>
          </a:p>
        </p:txBody>
      </p:sp>
      <p:sp>
        <p:nvSpPr>
          <p:cNvPr id="3" name="Content Placeholder 2"/>
          <p:cNvSpPr>
            <a:spLocks noGrp="1"/>
          </p:cNvSpPr>
          <p:nvPr>
            <p:ph idx="1"/>
          </p:nvPr>
        </p:nvSpPr>
        <p:spPr>
          <a:xfrm>
            <a:off x="344634" y="911919"/>
            <a:ext cx="6390703" cy="5034162"/>
          </a:xfrm>
        </p:spPr>
        <p:txBody>
          <a:bodyPr>
            <a:normAutofit/>
          </a:bodyPr>
          <a:lstStyle/>
          <a:p>
            <a:pPr marL="285750" indent="-285750">
              <a:buClr>
                <a:schemeClr val="tx1"/>
              </a:buClr>
              <a:buFont typeface="Arial" charset="0"/>
              <a:buChar char="•"/>
            </a:pPr>
            <a:r>
              <a:rPr lang="en-US" sz="1800" dirty="0"/>
              <a:t>Operate vehicle in a safe manner </a:t>
            </a:r>
          </a:p>
          <a:p>
            <a:pPr marL="285750" indent="-285750">
              <a:buClr>
                <a:schemeClr val="tx1"/>
              </a:buClr>
              <a:buFont typeface="Arial" charset="0"/>
              <a:buChar char="•"/>
            </a:pPr>
            <a:r>
              <a:rPr lang="en-US" sz="1800" dirty="0"/>
              <a:t>Monitor vehicle indicators and gauges </a:t>
            </a:r>
          </a:p>
          <a:p>
            <a:pPr marL="285750" indent="-285750">
              <a:buClr>
                <a:schemeClr val="tx1"/>
              </a:buClr>
              <a:buFont typeface="Arial" charset="0"/>
              <a:buChar char="•"/>
            </a:pPr>
            <a:r>
              <a:rPr lang="en-US" sz="1800" dirty="0"/>
              <a:t>Respond to alarms and indicators </a:t>
            </a:r>
          </a:p>
          <a:p>
            <a:pPr marL="285750" indent="-285750">
              <a:buClr>
                <a:schemeClr val="tx1"/>
              </a:buClr>
              <a:buFont typeface="Arial" charset="0"/>
              <a:buChar char="•"/>
            </a:pPr>
            <a:r>
              <a:rPr lang="en-US" sz="1800" dirty="0"/>
              <a:t>Use vehicle within the limits and capability set by the manufacturer</a:t>
            </a:r>
          </a:p>
          <a:p>
            <a:pPr marL="285750" indent="-285750">
              <a:buClr>
                <a:schemeClr val="tx1"/>
              </a:buClr>
              <a:buFont typeface="Arial" charset="0"/>
              <a:buChar char="•"/>
            </a:pPr>
            <a:r>
              <a:rPr lang="en-US" sz="1800" dirty="0"/>
              <a:t>Use horn signals to indicate your intention </a:t>
            </a:r>
          </a:p>
          <a:p>
            <a:pPr marL="285750" indent="-285750">
              <a:buClr>
                <a:schemeClr val="tx1"/>
              </a:buClr>
              <a:buFont typeface="Arial" charset="0"/>
              <a:buChar char="•"/>
            </a:pPr>
            <a:r>
              <a:rPr lang="en-US" sz="1800" dirty="0"/>
              <a:t>Wait 5-10 seconds to allow others to respond before moving</a:t>
            </a:r>
          </a:p>
          <a:p>
            <a:pPr marL="285750" indent="-285750">
              <a:buClr>
                <a:schemeClr val="tx1"/>
              </a:buClr>
              <a:buFont typeface="Arial" charset="0"/>
              <a:buChar char="•"/>
            </a:pPr>
            <a:r>
              <a:rPr lang="en-US" sz="1800" dirty="0"/>
              <a:t>Ensure smooth gear changes</a:t>
            </a:r>
          </a:p>
          <a:p>
            <a:pPr marL="285750" indent="-285750">
              <a:buClr>
                <a:schemeClr val="tx1"/>
              </a:buClr>
              <a:buFont typeface="Arial" charset="0"/>
              <a:buChar char="•"/>
            </a:pPr>
            <a:r>
              <a:rPr lang="en-US" sz="1800" dirty="0"/>
              <a:t>Do not ‘ride’ the clutch (if applicable)</a:t>
            </a:r>
          </a:p>
          <a:p>
            <a:pPr marL="285750" indent="-285750">
              <a:buClr>
                <a:schemeClr val="tx1"/>
              </a:buClr>
              <a:buFont typeface="Arial" charset="0"/>
              <a:buChar char="•"/>
            </a:pPr>
            <a:r>
              <a:rPr lang="en-US" sz="1800" dirty="0"/>
              <a:t>You have less control at high speed in a high gear</a:t>
            </a:r>
          </a:p>
          <a:p>
            <a:pPr marL="285750" indent="-285750">
              <a:buClr>
                <a:schemeClr val="tx1"/>
              </a:buClr>
              <a:buFont typeface="Arial" charset="0"/>
              <a:buChar char="•"/>
            </a:pPr>
            <a:r>
              <a:rPr lang="en-US" sz="1800" dirty="0"/>
              <a:t>Hands should be on opposite sides of the steering wheel</a:t>
            </a:r>
          </a:p>
        </p:txBody>
      </p:sp>
    </p:spTree>
    <p:extLst>
      <p:ext uri="{BB962C8B-B14F-4D97-AF65-F5344CB8AC3E}">
        <p14:creationId xmlns:p14="http://schemas.microsoft.com/office/powerpoint/2010/main" val="1125748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Blind Spots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098093" y="911225"/>
            <a:ext cx="6855739" cy="5035550"/>
          </a:xfrm>
        </p:spPr>
      </p:pic>
    </p:spTree>
    <p:extLst>
      <p:ext uri="{BB962C8B-B14F-4D97-AF65-F5344CB8AC3E}">
        <p14:creationId xmlns:p14="http://schemas.microsoft.com/office/powerpoint/2010/main" val="459567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Speed</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44488" y="1907921"/>
            <a:ext cx="8362950" cy="3042157"/>
          </a:xfrm>
        </p:spPr>
      </p:pic>
    </p:spTree>
    <p:extLst>
      <p:ext uri="{BB962C8B-B14F-4D97-AF65-F5344CB8AC3E}">
        <p14:creationId xmlns:p14="http://schemas.microsoft.com/office/powerpoint/2010/main" val="1564041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Slowing and Braking</a:t>
            </a:r>
          </a:p>
        </p:txBody>
      </p:sp>
      <p:sp>
        <p:nvSpPr>
          <p:cNvPr id="3" name="Content Placeholder 2"/>
          <p:cNvSpPr>
            <a:spLocks noGrp="1"/>
          </p:cNvSpPr>
          <p:nvPr>
            <p:ph idx="1"/>
          </p:nvPr>
        </p:nvSpPr>
        <p:spPr/>
        <p:txBody>
          <a:bodyPr>
            <a:normAutofit/>
          </a:bodyPr>
          <a:lstStyle/>
          <a:p>
            <a:pPr marL="285750" indent="-285750">
              <a:buClr>
                <a:schemeClr val="tx1"/>
              </a:buClr>
              <a:buFont typeface="Arial" charset="0"/>
              <a:buChar char="•"/>
            </a:pPr>
            <a:r>
              <a:rPr lang="en-US" sz="1800" dirty="0"/>
              <a:t>Use a combination of throttle, downshifting and brakes to slow</a:t>
            </a:r>
          </a:p>
          <a:p>
            <a:pPr marL="285750" indent="-285750">
              <a:buClr>
                <a:schemeClr val="tx1"/>
              </a:buClr>
              <a:buFont typeface="Arial" charset="0"/>
              <a:buChar char="•"/>
            </a:pPr>
            <a:r>
              <a:rPr lang="en-US" sz="1800" dirty="0"/>
              <a:t>Stopping distance is affected by</a:t>
            </a:r>
          </a:p>
          <a:p>
            <a:pPr marL="800100" lvl="1">
              <a:spcBef>
                <a:spcPts val="600"/>
              </a:spcBef>
              <a:buFont typeface="Arial" panose="020B0604020202020204" pitchFamily="34" charset="0"/>
              <a:buChar char="−"/>
              <a:defRPr/>
            </a:pPr>
            <a:r>
              <a:rPr lang="en-US" sz="1800" dirty="0">
                <a:latin typeface="Arial" charset="0"/>
              </a:rPr>
              <a:t>Driver reaction time </a:t>
            </a:r>
          </a:p>
          <a:p>
            <a:pPr marL="1314450" lvl="2">
              <a:spcBef>
                <a:spcPts val="600"/>
              </a:spcBef>
              <a:buFont typeface="Courier New" charset="0"/>
              <a:buChar char="o"/>
              <a:defRPr/>
            </a:pPr>
            <a:r>
              <a:rPr lang="en-US" sz="1800" dirty="0">
                <a:latin typeface="Arial" charset="0"/>
              </a:rPr>
              <a:t>The time it takes from </a:t>
            </a:r>
            <a:r>
              <a:rPr lang="en-US" sz="1800" dirty="0" err="1">
                <a:latin typeface="Arial" charset="0"/>
              </a:rPr>
              <a:t>recognising</a:t>
            </a:r>
            <a:r>
              <a:rPr lang="en-US" sz="1800" dirty="0">
                <a:latin typeface="Arial" charset="0"/>
              </a:rPr>
              <a:t> a hazard to applying the brake</a:t>
            </a:r>
          </a:p>
          <a:p>
            <a:pPr marL="1314450" lvl="2">
              <a:spcBef>
                <a:spcPts val="600"/>
              </a:spcBef>
              <a:buFont typeface="Courier New" charset="0"/>
              <a:buChar char="o"/>
              <a:defRPr/>
            </a:pPr>
            <a:r>
              <a:rPr lang="en-US" sz="1800" dirty="0">
                <a:latin typeface="Arial" charset="0"/>
              </a:rPr>
              <a:t>Usually about ¾ of a second</a:t>
            </a:r>
          </a:p>
          <a:p>
            <a:pPr marL="800100" lvl="1">
              <a:spcBef>
                <a:spcPts val="600"/>
              </a:spcBef>
              <a:buFont typeface="Arial" panose="020B0604020202020204" pitchFamily="34" charset="0"/>
              <a:buChar char="−"/>
              <a:defRPr/>
            </a:pPr>
            <a:r>
              <a:rPr lang="en-US" sz="1800" dirty="0">
                <a:latin typeface="Arial" charset="0"/>
              </a:rPr>
              <a:t>Braking distance</a:t>
            </a:r>
          </a:p>
          <a:p>
            <a:pPr marL="1314450" lvl="2">
              <a:spcBef>
                <a:spcPts val="600"/>
              </a:spcBef>
              <a:buFont typeface="Courier New" charset="0"/>
              <a:buChar char="o"/>
              <a:defRPr/>
            </a:pPr>
            <a:r>
              <a:rPr lang="en-US" sz="1800" dirty="0">
                <a:latin typeface="Arial" charset="0"/>
              </a:rPr>
              <a:t>The distance the vehicle travels after the brake is applied</a:t>
            </a:r>
          </a:p>
          <a:p>
            <a:pPr marL="1314450" lvl="2">
              <a:spcBef>
                <a:spcPts val="600"/>
              </a:spcBef>
              <a:buFont typeface="Courier New" charset="0"/>
              <a:buChar char="o"/>
              <a:defRPr/>
            </a:pPr>
            <a:r>
              <a:rPr lang="en-US" sz="1800" dirty="0">
                <a:latin typeface="Arial" charset="0"/>
              </a:rPr>
              <a:t>Depends on brake construction and condition, weight of vehicle (loaded/unloaded)</a:t>
            </a:r>
          </a:p>
          <a:p>
            <a:pPr marL="1314450" lvl="2">
              <a:spcBef>
                <a:spcPts val="600"/>
              </a:spcBef>
              <a:buFont typeface="Courier New" charset="0"/>
              <a:buChar char="o"/>
              <a:defRPr/>
            </a:pPr>
            <a:r>
              <a:rPr lang="en-US" sz="1800" dirty="0">
                <a:latin typeface="Arial" charset="0"/>
              </a:rPr>
              <a:t>Speed.</a:t>
            </a:r>
          </a:p>
        </p:txBody>
      </p:sp>
      <p:pic>
        <p:nvPicPr>
          <p:cNvPr id="6" name="Content Placeholder 5"/>
          <p:cNvPicPr>
            <a:picLocks noGrp="1" noChangeAspect="1"/>
          </p:cNvPicPr>
          <p:nvPr>
            <p:ph sz="quarter" idx="4294967295"/>
          </p:nvPr>
        </p:nvPicPr>
        <p:blipFill>
          <a:blip r:embed="rId3">
            <a:extLst>
              <a:ext uri="{28A0092B-C50C-407E-A947-70E740481C1C}">
                <a14:useLocalDpi xmlns:a14="http://schemas.microsoft.com/office/drawing/2010/main"/>
              </a:ext>
            </a:extLst>
          </a:blip>
          <a:stretch>
            <a:fillRect/>
          </a:stretch>
        </p:blipFill>
        <p:spPr>
          <a:xfrm>
            <a:off x="4572000" y="3786188"/>
            <a:ext cx="4133850" cy="2854325"/>
          </a:xfrm>
        </p:spPr>
      </p:pic>
    </p:spTree>
    <p:extLst>
      <p:ext uri="{BB962C8B-B14F-4D97-AF65-F5344CB8AC3E}">
        <p14:creationId xmlns:p14="http://schemas.microsoft.com/office/powerpoint/2010/main" val="1913610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U-Turns</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994673" y="745091"/>
            <a:ext cx="2705100" cy="3543300"/>
          </a:xfrm>
        </p:spPr>
      </p:pic>
      <p:sp>
        <p:nvSpPr>
          <p:cNvPr id="6" name="Content Placeholder 5"/>
          <p:cNvSpPr>
            <a:spLocks noGrp="1"/>
          </p:cNvSpPr>
          <p:nvPr>
            <p:ph sz="quarter" idx="4294967295"/>
          </p:nvPr>
        </p:nvSpPr>
        <p:spPr>
          <a:xfrm>
            <a:off x="327594" y="1046666"/>
            <a:ext cx="5337226" cy="4965700"/>
          </a:xfrm>
        </p:spPr>
        <p:txBody>
          <a:bodyPr>
            <a:normAutofit/>
          </a:bodyPr>
          <a:lstStyle/>
          <a:p>
            <a:pPr marL="342900" indent="-342900">
              <a:buClr>
                <a:schemeClr val="tx1"/>
              </a:buClr>
              <a:buFont typeface="Arial" charset="0"/>
              <a:buChar char="•"/>
            </a:pPr>
            <a:r>
              <a:rPr lang="en-US" sz="1800" dirty="0"/>
              <a:t>Check if U-turns are permitted</a:t>
            </a:r>
          </a:p>
          <a:p>
            <a:pPr marL="342900" indent="-342900">
              <a:buClr>
                <a:schemeClr val="tx1"/>
              </a:buClr>
              <a:buFont typeface="Arial" charset="0"/>
              <a:buChar char="•"/>
            </a:pPr>
            <a:r>
              <a:rPr lang="en-US" sz="1800" dirty="0"/>
              <a:t>Ensure there is no traffic for at least 200m</a:t>
            </a:r>
          </a:p>
          <a:p>
            <a:pPr marL="342900" indent="-342900">
              <a:buClr>
                <a:schemeClr val="tx1"/>
              </a:buClr>
              <a:buFont typeface="Arial" charset="0"/>
              <a:buChar char="•"/>
            </a:pPr>
            <a:r>
              <a:rPr lang="en-US" sz="1800" dirty="0"/>
              <a:t>Do not enter a U-turn at speed and under power</a:t>
            </a:r>
          </a:p>
          <a:p>
            <a:pPr marL="342900" indent="-342900">
              <a:buClr>
                <a:schemeClr val="tx1"/>
              </a:buClr>
              <a:buFont typeface="Arial" charset="0"/>
              <a:buChar char="•"/>
            </a:pPr>
            <a:r>
              <a:rPr lang="en-US" sz="1800" dirty="0"/>
              <a:t>No U-turns at traffic lights unless signed</a:t>
            </a:r>
          </a:p>
        </p:txBody>
      </p:sp>
    </p:spTree>
    <p:extLst>
      <p:ext uri="{BB962C8B-B14F-4D97-AF65-F5344CB8AC3E}">
        <p14:creationId xmlns:p14="http://schemas.microsoft.com/office/powerpoint/2010/main" val="838355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Cornering</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081346" y="3142811"/>
            <a:ext cx="4796148" cy="2912998"/>
          </a:xfrm>
        </p:spPr>
      </p:pic>
      <p:sp>
        <p:nvSpPr>
          <p:cNvPr id="6" name="Content Placeholder 5"/>
          <p:cNvSpPr>
            <a:spLocks noGrp="1"/>
          </p:cNvSpPr>
          <p:nvPr>
            <p:ph sz="quarter" idx="4294967295"/>
          </p:nvPr>
        </p:nvSpPr>
        <p:spPr>
          <a:xfrm>
            <a:off x="360363" y="1358900"/>
            <a:ext cx="8783637" cy="4965700"/>
          </a:xfrm>
        </p:spPr>
        <p:txBody>
          <a:bodyPr>
            <a:normAutofit/>
          </a:bodyPr>
          <a:lstStyle/>
          <a:p>
            <a:pPr marL="342900" indent="-342900">
              <a:buClr>
                <a:schemeClr val="tx1"/>
              </a:buClr>
              <a:buFont typeface="Arial" charset="0"/>
              <a:buChar char="•"/>
            </a:pPr>
            <a:r>
              <a:rPr lang="en-US" sz="1800" dirty="0"/>
              <a:t>Slow down</a:t>
            </a:r>
          </a:p>
          <a:p>
            <a:pPr marL="342900" indent="-342900">
              <a:buClr>
                <a:schemeClr val="tx1"/>
              </a:buClr>
              <a:buFont typeface="Arial" charset="0"/>
              <a:buChar char="•"/>
            </a:pPr>
            <a:r>
              <a:rPr lang="en-US" sz="1800" dirty="0"/>
              <a:t>Decelerate into the corner and accelerate out</a:t>
            </a:r>
          </a:p>
          <a:p>
            <a:pPr marL="342900" indent="-342900">
              <a:buClr>
                <a:schemeClr val="tx1"/>
              </a:buClr>
              <a:buFont typeface="Arial" charset="0"/>
              <a:buChar char="•"/>
            </a:pPr>
            <a:r>
              <a:rPr lang="en-US" sz="1800" dirty="0"/>
              <a:t>Position the vehicle as far to the outside of the lane before turning to </a:t>
            </a:r>
            <a:r>
              <a:rPr lang="en-US" sz="1800" dirty="0" err="1"/>
              <a:t>maximise</a:t>
            </a:r>
            <a:r>
              <a:rPr lang="en-US" sz="1800" dirty="0"/>
              <a:t> vision</a:t>
            </a:r>
          </a:p>
          <a:p>
            <a:pPr marL="342900" indent="-342900">
              <a:buClr>
                <a:schemeClr val="tx1"/>
              </a:buClr>
              <a:buFont typeface="Arial" charset="0"/>
              <a:buChar char="•"/>
            </a:pPr>
            <a:r>
              <a:rPr lang="en-US" sz="1800" dirty="0"/>
              <a:t>Maintain constant radius around the corner</a:t>
            </a:r>
          </a:p>
          <a:p>
            <a:pPr marL="342900" indent="-342900">
              <a:buClr>
                <a:schemeClr val="tx1"/>
              </a:buClr>
              <a:buFont typeface="Arial" charset="0"/>
              <a:buChar char="•"/>
            </a:pPr>
            <a:r>
              <a:rPr lang="en-US" sz="1800" dirty="0"/>
              <a:t>Return steering to straight </a:t>
            </a:r>
            <a:br>
              <a:rPr lang="en-US" sz="1800" dirty="0"/>
            </a:br>
            <a:r>
              <a:rPr lang="en-US" sz="1800" dirty="0"/>
              <a:t>position on exit</a:t>
            </a:r>
          </a:p>
        </p:txBody>
      </p:sp>
    </p:spTree>
    <p:extLst>
      <p:ext uri="{BB962C8B-B14F-4D97-AF65-F5344CB8AC3E}">
        <p14:creationId xmlns:p14="http://schemas.microsoft.com/office/powerpoint/2010/main" val="303623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Introduction</a:t>
            </a:r>
          </a:p>
        </p:txBody>
      </p:sp>
      <p:sp>
        <p:nvSpPr>
          <p:cNvPr id="5" name="Content Placeholder 4"/>
          <p:cNvSpPr>
            <a:spLocks noGrp="1"/>
          </p:cNvSpPr>
          <p:nvPr>
            <p:ph idx="1"/>
          </p:nvPr>
        </p:nvSpPr>
        <p:spPr>
          <a:xfrm>
            <a:off x="344634" y="911919"/>
            <a:ext cx="4227366" cy="5034162"/>
          </a:xfrm>
        </p:spPr>
        <p:txBody>
          <a:bodyPr>
            <a:normAutofit/>
          </a:bodyPr>
          <a:lstStyle/>
          <a:p>
            <a:pPr marL="0" lvl="1" indent="0">
              <a:spcBef>
                <a:spcPts val="1750"/>
              </a:spcBef>
              <a:buClr>
                <a:schemeClr val="tx1"/>
              </a:buClr>
              <a:buNone/>
              <a:defRPr/>
            </a:pPr>
            <a:r>
              <a:rPr lang="en-AU" sz="1800" dirty="0">
                <a:latin typeface="Arial" charset="0"/>
                <a:ea typeface="ＭＳ Ｐゴシック" pitchFamily="82" charset="-128"/>
              </a:rPr>
              <a:t>Driving is something we do every day</a:t>
            </a:r>
          </a:p>
          <a:p>
            <a:pPr marL="0" lvl="1" indent="0">
              <a:spcBef>
                <a:spcPts val="1750"/>
              </a:spcBef>
              <a:buClr>
                <a:schemeClr val="tx1"/>
              </a:buClr>
              <a:buNone/>
              <a:defRPr/>
            </a:pPr>
            <a:r>
              <a:rPr lang="en-AU" sz="1800" dirty="0">
                <a:latin typeface="Arial" charset="0"/>
                <a:ea typeface="ＭＳ Ｐゴシック" pitchFamily="82" charset="-128"/>
              </a:rPr>
              <a:t>It can be the most dangerous thing we do</a:t>
            </a:r>
          </a:p>
          <a:p>
            <a:pPr marL="0" lvl="1" indent="0">
              <a:spcBef>
                <a:spcPts val="1750"/>
              </a:spcBef>
              <a:buClr>
                <a:schemeClr val="tx1"/>
              </a:buClr>
              <a:buNone/>
              <a:defRPr/>
            </a:pPr>
            <a:r>
              <a:rPr lang="en-AU" sz="1800" dirty="0">
                <a:latin typeface="Arial" charset="0"/>
                <a:ea typeface="ＭＳ Ｐゴシック" pitchFamily="82" charset="-128"/>
              </a:rPr>
              <a:t>The consequences of vehicle accidents can include injury and death</a:t>
            </a:r>
          </a:p>
          <a:p>
            <a:pPr marL="0" lvl="1" indent="0">
              <a:spcBef>
                <a:spcPts val="1750"/>
              </a:spcBef>
              <a:buClr>
                <a:schemeClr val="tx1"/>
              </a:buClr>
              <a:buNone/>
              <a:defRPr/>
            </a:pPr>
            <a:r>
              <a:rPr lang="en-AU" sz="1800" dirty="0">
                <a:latin typeface="Arial" charset="0"/>
                <a:ea typeface="ＭＳ Ｐゴシック" pitchFamily="82" charset="-128"/>
              </a:rPr>
              <a:t>Low risk driving behaviours help to prevent vehicle accidents</a:t>
            </a:r>
          </a:p>
          <a:p>
            <a:pPr marL="342900" lvl="1" indent="-342900">
              <a:spcBef>
                <a:spcPts val="1000"/>
              </a:spcBef>
              <a:buFont typeface="Arial" panose="020B0604020202020204" pitchFamily="34" charset="0"/>
              <a:buChar char="•"/>
              <a:defRPr/>
            </a:pPr>
            <a:r>
              <a:rPr lang="en-AU" sz="1800" dirty="0">
                <a:latin typeface="Arial" charset="0"/>
                <a:ea typeface="ＭＳ Ｐゴシック" pitchFamily="82" charset="-128"/>
              </a:rPr>
              <a:t>Plan the trip</a:t>
            </a:r>
          </a:p>
          <a:p>
            <a:pPr marL="342900" lvl="1" indent="-342900">
              <a:spcBef>
                <a:spcPts val="1000"/>
              </a:spcBef>
              <a:buFont typeface="Arial" panose="020B0604020202020204" pitchFamily="34" charset="0"/>
              <a:buChar char="•"/>
              <a:defRPr/>
            </a:pPr>
            <a:r>
              <a:rPr lang="en-AU" sz="1800" dirty="0">
                <a:latin typeface="Arial" charset="0"/>
                <a:ea typeface="ＭＳ Ｐゴシック" pitchFamily="82" charset="-128"/>
              </a:rPr>
              <a:t>Be fit and competent</a:t>
            </a:r>
          </a:p>
          <a:p>
            <a:pPr marL="342900" lvl="1" indent="-342900">
              <a:spcBef>
                <a:spcPts val="1000"/>
              </a:spcBef>
              <a:buFont typeface="Arial" panose="020B0604020202020204" pitchFamily="34" charset="0"/>
              <a:buChar char="•"/>
              <a:defRPr/>
            </a:pPr>
            <a:r>
              <a:rPr lang="en-AU" sz="1800" dirty="0">
                <a:latin typeface="Arial" charset="0"/>
                <a:ea typeface="ＭＳ Ｐゴシック" pitchFamily="82" charset="-128"/>
              </a:rPr>
              <a:t>Take rest breaks</a:t>
            </a:r>
          </a:p>
          <a:p>
            <a:pPr marL="342900" lvl="1" indent="-342900">
              <a:spcBef>
                <a:spcPts val="1000"/>
              </a:spcBef>
              <a:buFont typeface="Arial" panose="020B0604020202020204" pitchFamily="34" charset="0"/>
              <a:buChar char="•"/>
              <a:defRPr/>
            </a:pPr>
            <a:r>
              <a:rPr lang="en-AU" sz="1800" dirty="0">
                <a:latin typeface="Arial" charset="0"/>
                <a:ea typeface="ＭＳ Ｐゴシック" pitchFamily="82" charset="-128"/>
              </a:rPr>
              <a:t>Drive to conditions</a:t>
            </a:r>
          </a:p>
          <a:p>
            <a:pPr marL="342900" lvl="1" indent="-342900">
              <a:spcBef>
                <a:spcPts val="1000"/>
              </a:spcBef>
              <a:buFont typeface="Arial" panose="020B0604020202020204" pitchFamily="34" charset="0"/>
              <a:buChar char="•"/>
              <a:defRPr/>
            </a:pPr>
            <a:r>
              <a:rPr lang="en-AU" sz="1800" dirty="0">
                <a:latin typeface="Arial" charset="0"/>
                <a:ea typeface="ＭＳ Ｐゴシック" pitchFamily="82" charset="-128"/>
              </a:rPr>
              <a:t>Be respectful of others</a:t>
            </a:r>
          </a:p>
        </p:txBody>
      </p:sp>
      <p:pic>
        <p:nvPicPr>
          <p:cNvPr id="3" name="Content Placeholder 2"/>
          <p:cNvPicPr>
            <a:picLocks noGrp="1" noChangeAspect="1"/>
          </p:cNvPicPr>
          <p:nvPr>
            <p:ph sz="quarter" idx="4294967295"/>
          </p:nvPr>
        </p:nvPicPr>
        <p:blipFill>
          <a:blip r:embed="rId3">
            <a:extLst>
              <a:ext uri="{28A0092B-C50C-407E-A947-70E740481C1C}">
                <a14:useLocalDpi xmlns:a14="http://schemas.microsoft.com/office/drawing/2010/main"/>
              </a:ext>
            </a:extLst>
          </a:blip>
          <a:stretch>
            <a:fillRect/>
          </a:stretch>
        </p:blipFill>
        <p:spPr>
          <a:xfrm>
            <a:off x="4755581" y="745091"/>
            <a:ext cx="4060825" cy="4965700"/>
          </a:xfrm>
        </p:spPr>
      </p:pic>
    </p:spTree>
    <p:extLst>
      <p:ext uri="{BB962C8B-B14F-4D97-AF65-F5344CB8AC3E}">
        <p14:creationId xmlns:p14="http://schemas.microsoft.com/office/powerpoint/2010/main" val="309303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Overtaking / Passing</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6993511" y="745091"/>
            <a:ext cx="1287283" cy="5035550"/>
          </a:xfrm>
        </p:spPr>
      </p:pic>
      <p:sp>
        <p:nvSpPr>
          <p:cNvPr id="9" name="TextBox 8"/>
          <p:cNvSpPr txBox="1"/>
          <p:nvPr/>
        </p:nvSpPr>
        <p:spPr>
          <a:xfrm>
            <a:off x="327594" y="1473457"/>
            <a:ext cx="5871359" cy="954107"/>
          </a:xfrm>
          <a:prstGeom prst="rect">
            <a:avLst/>
          </a:prstGeom>
          <a:noFill/>
        </p:spPr>
        <p:txBody>
          <a:bodyPr wrap="square" rtlCol="0">
            <a:spAutoFit/>
          </a:bodyPr>
          <a:lstStyle/>
          <a:p>
            <a:pPr algn="ctr"/>
            <a:r>
              <a:rPr lang="en-US" sz="1800" dirty="0">
                <a:latin typeface="+mn-lt"/>
              </a:rPr>
              <a:t>Use the MLBMLC method when changing lanes:</a:t>
            </a:r>
          </a:p>
          <a:p>
            <a:pPr algn="ctr"/>
            <a:r>
              <a:rPr lang="en-US" sz="1800" dirty="0">
                <a:latin typeface="+mn-lt"/>
              </a:rPr>
              <a:t>Mirror  -  Look  -  Blinker  -  Mirror  -  Look  -  Change</a:t>
            </a:r>
          </a:p>
          <a:p>
            <a:pPr algn="ctr"/>
            <a:endParaRPr lang="en-US" sz="2000" dirty="0">
              <a:latin typeface="+mn-lt"/>
            </a:endParaRPr>
          </a:p>
        </p:txBody>
      </p:sp>
    </p:spTree>
    <p:extLst>
      <p:ext uri="{BB962C8B-B14F-4D97-AF65-F5344CB8AC3E}">
        <p14:creationId xmlns:p14="http://schemas.microsoft.com/office/powerpoint/2010/main" val="1898492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Reversing</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737217" y="2594981"/>
            <a:ext cx="4216400" cy="3162300"/>
          </a:xfrm>
        </p:spPr>
      </p:pic>
      <p:sp>
        <p:nvSpPr>
          <p:cNvPr id="6" name="Content Placeholder 5"/>
          <p:cNvSpPr>
            <a:spLocks noGrp="1"/>
          </p:cNvSpPr>
          <p:nvPr>
            <p:ph sz="quarter" idx="4294967295"/>
          </p:nvPr>
        </p:nvSpPr>
        <p:spPr>
          <a:xfrm>
            <a:off x="0" y="1358900"/>
            <a:ext cx="5643563" cy="4965700"/>
          </a:xfrm>
        </p:spPr>
        <p:txBody>
          <a:bodyPr>
            <a:normAutofit/>
          </a:bodyPr>
          <a:lstStyle/>
          <a:p>
            <a:pPr marL="342900" indent="-342900">
              <a:buClr>
                <a:schemeClr val="tx1"/>
              </a:buClr>
              <a:buFont typeface="Arial" charset="0"/>
              <a:buChar char="•"/>
            </a:pPr>
            <a:r>
              <a:rPr lang="en-US" sz="1800" dirty="0"/>
              <a:t>Use mirrors, camera and your eyes</a:t>
            </a:r>
          </a:p>
          <a:p>
            <a:pPr marL="342900" indent="-342900">
              <a:buClr>
                <a:schemeClr val="tx1"/>
              </a:buClr>
              <a:buFont typeface="Arial" charset="0"/>
              <a:buChar char="•"/>
            </a:pPr>
            <a:r>
              <a:rPr lang="en-US" sz="1800" dirty="0"/>
              <a:t>Some vehicles have audible proximity detectors</a:t>
            </a:r>
          </a:p>
          <a:p>
            <a:pPr marL="342900" indent="-342900">
              <a:buClr>
                <a:schemeClr val="tx1"/>
              </a:buClr>
              <a:buFont typeface="Arial" charset="0"/>
              <a:buChar char="•"/>
            </a:pPr>
            <a:r>
              <a:rPr lang="en-US" sz="1800" dirty="0"/>
              <a:t>Maintain clearance on the driver side</a:t>
            </a:r>
          </a:p>
          <a:p>
            <a:pPr marL="342900" indent="-342900">
              <a:buClr>
                <a:schemeClr val="tx1"/>
              </a:buClr>
              <a:buFont typeface="Arial" charset="0"/>
              <a:buChar char="•"/>
            </a:pPr>
            <a:r>
              <a:rPr lang="en-US" sz="1800" dirty="0"/>
              <a:t>Use a spotter</a:t>
            </a:r>
          </a:p>
        </p:txBody>
      </p:sp>
    </p:spTree>
    <p:extLst>
      <p:ext uri="{BB962C8B-B14F-4D97-AF65-F5344CB8AC3E}">
        <p14:creationId xmlns:p14="http://schemas.microsoft.com/office/powerpoint/2010/main" val="876872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10 Commandments of Driving</a:t>
            </a:r>
          </a:p>
        </p:txBody>
      </p:sp>
      <p:sp>
        <p:nvSpPr>
          <p:cNvPr id="3" name="Content Placeholder 2"/>
          <p:cNvSpPr>
            <a:spLocks noGrp="1"/>
          </p:cNvSpPr>
          <p:nvPr>
            <p:ph idx="1"/>
          </p:nvPr>
        </p:nvSpPr>
        <p:spPr/>
        <p:txBody>
          <a:bodyPr>
            <a:normAutofit lnSpcReduction="10000"/>
          </a:bodyPr>
          <a:lstStyle/>
          <a:p>
            <a:pPr marL="457200" indent="-457200">
              <a:lnSpc>
                <a:spcPct val="150000"/>
              </a:lnSpc>
              <a:buClr>
                <a:srgbClr val="F26D2D"/>
              </a:buClr>
              <a:buAutoNum type="arabicPeriod"/>
            </a:pPr>
            <a:r>
              <a:rPr lang="en-US" dirty="0"/>
              <a:t>Look up and read ahead</a:t>
            </a:r>
          </a:p>
          <a:p>
            <a:pPr marL="457200" indent="-457200">
              <a:lnSpc>
                <a:spcPct val="150000"/>
              </a:lnSpc>
              <a:buClr>
                <a:srgbClr val="F26D2D"/>
              </a:buClr>
              <a:buAutoNum type="arabicPeriod"/>
            </a:pPr>
            <a:r>
              <a:rPr lang="en-US" dirty="0"/>
              <a:t>Trust no one</a:t>
            </a:r>
          </a:p>
          <a:p>
            <a:pPr marL="457200" indent="-457200">
              <a:lnSpc>
                <a:spcPct val="150000"/>
              </a:lnSpc>
              <a:buClr>
                <a:srgbClr val="F26D2D"/>
              </a:buClr>
              <a:buAutoNum type="arabicPeriod"/>
            </a:pPr>
            <a:r>
              <a:rPr lang="en-US" dirty="0"/>
              <a:t>Leave a safety cushion when stationary</a:t>
            </a:r>
          </a:p>
          <a:p>
            <a:pPr marL="457200" indent="-457200">
              <a:lnSpc>
                <a:spcPct val="150000"/>
              </a:lnSpc>
              <a:buClr>
                <a:srgbClr val="F26D2D"/>
              </a:buClr>
              <a:buAutoNum type="arabicPeriod"/>
            </a:pPr>
            <a:r>
              <a:rPr lang="en-US" dirty="0"/>
              <a:t>Leave a safety cushion when moving off</a:t>
            </a:r>
          </a:p>
          <a:p>
            <a:pPr marL="457200" indent="-457200">
              <a:lnSpc>
                <a:spcPct val="150000"/>
              </a:lnSpc>
              <a:buClr>
                <a:srgbClr val="F26D2D"/>
              </a:buClr>
              <a:buAutoNum type="arabicPeriod"/>
            </a:pPr>
            <a:r>
              <a:rPr lang="en-US" dirty="0"/>
              <a:t>Leave a safety cushion when mobile</a:t>
            </a:r>
          </a:p>
          <a:p>
            <a:pPr marL="457200" indent="-457200">
              <a:lnSpc>
                <a:spcPct val="150000"/>
              </a:lnSpc>
              <a:buClr>
                <a:srgbClr val="F26D2D"/>
              </a:buClr>
              <a:buAutoNum type="arabicPeriod"/>
            </a:pPr>
            <a:r>
              <a:rPr lang="en-US" dirty="0"/>
              <a:t>Change lanes using the MLBMLC system</a:t>
            </a:r>
          </a:p>
          <a:p>
            <a:pPr marL="457200" indent="-457200">
              <a:lnSpc>
                <a:spcPct val="150000"/>
              </a:lnSpc>
              <a:buClr>
                <a:srgbClr val="F26D2D"/>
              </a:buClr>
              <a:buAutoNum type="arabicPeriod"/>
            </a:pPr>
            <a:r>
              <a:rPr lang="en-US" dirty="0"/>
              <a:t>Use your mirrors when driving</a:t>
            </a:r>
          </a:p>
          <a:p>
            <a:pPr marL="457200" indent="-457200">
              <a:lnSpc>
                <a:spcPct val="150000"/>
              </a:lnSpc>
              <a:buClr>
                <a:srgbClr val="F26D2D"/>
              </a:buClr>
              <a:buAutoNum type="arabicPeriod"/>
            </a:pPr>
            <a:r>
              <a:rPr lang="en-US" dirty="0"/>
              <a:t>Use your mirrors before braking</a:t>
            </a:r>
          </a:p>
          <a:p>
            <a:pPr marL="457200" indent="-457200">
              <a:lnSpc>
                <a:spcPct val="150000"/>
              </a:lnSpc>
              <a:buClr>
                <a:srgbClr val="F26D2D"/>
              </a:buClr>
              <a:buAutoNum type="arabicPeriod"/>
            </a:pPr>
            <a:r>
              <a:rPr lang="en-US" dirty="0"/>
              <a:t>Know your road rules</a:t>
            </a:r>
          </a:p>
          <a:p>
            <a:pPr marL="457200" indent="-457200">
              <a:lnSpc>
                <a:spcPct val="150000"/>
              </a:lnSpc>
              <a:buClr>
                <a:srgbClr val="F26D2D"/>
              </a:buClr>
              <a:buAutoNum type="arabicPeriod"/>
            </a:pPr>
            <a:r>
              <a:rPr lang="en-US" dirty="0"/>
              <a:t>Concentrate</a:t>
            </a:r>
          </a:p>
        </p:txBody>
      </p:sp>
    </p:spTree>
    <p:extLst>
      <p:ext uri="{BB962C8B-B14F-4D97-AF65-F5344CB8AC3E}">
        <p14:creationId xmlns:p14="http://schemas.microsoft.com/office/powerpoint/2010/main" val="1861622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p:txBody>
          <a:bodyPr/>
          <a:lstStyle/>
          <a:p>
            <a:r>
              <a:rPr lang="en-AU" dirty="0">
                <a:latin typeface="Arial Bold" charset="0"/>
                <a:ea typeface="ＭＳ Ｐゴシック" charset="0"/>
              </a:rPr>
              <a:t>Parking</a:t>
            </a:r>
            <a:endParaRPr lang="en-US" dirty="0">
              <a:latin typeface="Arial Bold" charset="0"/>
              <a:ea typeface="ＭＳ Ｐゴシック" charset="0"/>
            </a:endParaRPr>
          </a:p>
        </p:txBody>
      </p:sp>
      <p:sp>
        <p:nvSpPr>
          <p:cNvPr id="4098" name="Content Placeholder 2"/>
          <p:cNvSpPr>
            <a:spLocks noGrp="1"/>
          </p:cNvSpPr>
          <p:nvPr>
            <p:ph idx="1"/>
          </p:nvPr>
        </p:nvSpPr>
        <p:spPr/>
        <p:txBody>
          <a:bodyPr>
            <a:normAutofit/>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Park in designated area</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Make sure vehicle is fundamentally stable (w</a:t>
            </a:r>
            <a:r>
              <a:rPr lang="en-AU" dirty="0">
                <a:latin typeface="Arial" charset="0"/>
              </a:rPr>
              <a:t>ill not move when transmission is in neutral and park brake is not applied)</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When the vehicle is stable</a:t>
            </a:r>
          </a:p>
          <a:p>
            <a:pPr marL="800100" lvl="1" indent="-285750">
              <a:buFont typeface="Arial" panose="020B0604020202020204" pitchFamily="34" charset="0"/>
              <a:buChar char="−"/>
              <a:defRPr/>
            </a:pPr>
            <a:r>
              <a:rPr lang="en-AU" dirty="0">
                <a:latin typeface="Arial" charset="0"/>
              </a:rPr>
              <a:t>shift transmission into park</a:t>
            </a:r>
          </a:p>
          <a:p>
            <a:pPr marL="800100" lvl="1" indent="-285750">
              <a:buFont typeface="Arial" panose="020B0604020202020204" pitchFamily="34" charset="0"/>
              <a:buChar char="−"/>
              <a:defRPr/>
            </a:pPr>
            <a:r>
              <a:rPr lang="en-AU" dirty="0">
                <a:latin typeface="Arial" charset="0"/>
              </a:rPr>
              <a:t>apply park brake</a:t>
            </a:r>
          </a:p>
          <a:p>
            <a:pPr marL="800100" lvl="1" indent="-285750">
              <a:buFont typeface="Arial" panose="020B0604020202020204" pitchFamily="34" charset="0"/>
              <a:buChar char="−"/>
              <a:defRPr/>
            </a:pPr>
            <a:r>
              <a:rPr lang="en-AU" dirty="0">
                <a:latin typeface="Arial" charset="0"/>
              </a:rPr>
              <a:t>turn engine off</a:t>
            </a:r>
          </a:p>
          <a:p>
            <a:pPr marL="800100" lvl="1" indent="-285750">
              <a:buFont typeface="Arial" panose="020B0604020202020204" pitchFamily="34" charset="0"/>
              <a:buChar char="−"/>
              <a:defRPr/>
            </a:pPr>
            <a:r>
              <a:rPr lang="en-AU" dirty="0">
                <a:latin typeface="Arial" charset="0"/>
              </a:rPr>
              <a:t>secure vehicle</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Other parking guidelines</a:t>
            </a:r>
          </a:p>
          <a:p>
            <a:pPr marL="800100" lvl="1" indent="-285750">
              <a:buFont typeface="Arial" panose="020B0604020202020204" pitchFamily="34" charset="0"/>
              <a:buChar char="−"/>
              <a:defRPr/>
            </a:pPr>
            <a:r>
              <a:rPr lang="en-AU" dirty="0">
                <a:latin typeface="Arial" charset="0"/>
              </a:rPr>
              <a:t>Park up vehicle according to manufacturer’s guidelines</a:t>
            </a:r>
          </a:p>
          <a:p>
            <a:pPr marL="800100" lvl="1" indent="-285750">
              <a:buFont typeface="Arial" panose="020B0604020202020204" pitchFamily="34" charset="0"/>
              <a:buChar char="−"/>
              <a:defRPr/>
            </a:pPr>
            <a:r>
              <a:rPr lang="en-AU" dirty="0">
                <a:latin typeface="Arial" charset="0"/>
              </a:rPr>
              <a:t>park on level ground, clear of other traffic</a:t>
            </a:r>
          </a:p>
          <a:p>
            <a:pPr marL="800100" lvl="1" indent="-285750">
              <a:buFont typeface="Arial" panose="020B0604020202020204" pitchFamily="34" charset="0"/>
              <a:buChar char="−"/>
              <a:defRPr/>
            </a:pPr>
            <a:r>
              <a:rPr lang="en-AU" dirty="0">
                <a:latin typeface="Arial" charset="0"/>
              </a:rPr>
              <a:t>Park in a v-</a:t>
            </a:r>
            <a:r>
              <a:rPr lang="en-AU" dirty="0" err="1">
                <a:latin typeface="Arial" charset="0"/>
              </a:rPr>
              <a:t>dran</a:t>
            </a:r>
            <a:r>
              <a:rPr lang="en-AU" dirty="0">
                <a:latin typeface="Arial" charset="0"/>
              </a:rPr>
              <a:t> or over a hump or chock wheels</a:t>
            </a:r>
          </a:p>
          <a:p>
            <a:pPr marL="800100" lvl="1" indent="-285750">
              <a:buFont typeface="Arial" panose="020B0604020202020204" pitchFamily="34" charset="0"/>
              <a:buChar char="−"/>
              <a:defRPr/>
            </a:pPr>
            <a:r>
              <a:rPr lang="en-AU" dirty="0">
                <a:latin typeface="Arial" charset="0"/>
              </a:rPr>
              <a:t>Park so you can drive forward when leaving unless otherwise signed</a:t>
            </a:r>
          </a:p>
          <a:p>
            <a:pPr marL="800100" lvl="1" indent="-285750">
              <a:buFont typeface="Arial" panose="020B0604020202020204" pitchFamily="34" charset="0"/>
              <a:buChar char="−"/>
              <a:defRPr/>
            </a:pPr>
            <a:r>
              <a:rPr lang="en-AU" dirty="0">
                <a:latin typeface="Arial" charset="0"/>
              </a:rPr>
              <a:t>Do not leave vehicle</a:t>
            </a:r>
          </a:p>
          <a:p>
            <a:pPr marL="1581150" lvl="2" indent="-285750">
              <a:buFont typeface="Courier New" charset="0"/>
              <a:buChar char="o"/>
              <a:defRPr/>
            </a:pPr>
            <a:r>
              <a:rPr lang="en-AU" sz="1800" dirty="0">
                <a:latin typeface="Arial" charset="0"/>
              </a:rPr>
              <a:t>if there are passengers in it</a:t>
            </a:r>
          </a:p>
          <a:p>
            <a:pPr marL="1581150" lvl="2" indent="-285750">
              <a:buFont typeface="Courier New" charset="0"/>
              <a:buChar char="o"/>
              <a:defRPr/>
            </a:pPr>
            <a:r>
              <a:rPr lang="en-AU" sz="1800" dirty="0">
                <a:latin typeface="Arial" charset="0"/>
              </a:rPr>
              <a:t>If the engine is running</a:t>
            </a:r>
          </a:p>
        </p:txBody>
      </p:sp>
    </p:spTree>
    <p:extLst>
      <p:ext uri="{BB962C8B-B14F-4D97-AF65-F5344CB8AC3E}">
        <p14:creationId xmlns:p14="http://schemas.microsoft.com/office/powerpoint/2010/main" val="3970337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Parking in Operational Areas</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638222" y="911225"/>
            <a:ext cx="7775481" cy="5035550"/>
          </a:xfrm>
        </p:spPr>
      </p:pic>
      <p:sp>
        <p:nvSpPr>
          <p:cNvPr id="6" name="Content Placeholder 5"/>
          <p:cNvSpPr>
            <a:spLocks noGrp="1"/>
          </p:cNvSpPr>
          <p:nvPr>
            <p:ph sz="quarter" idx="4294967295"/>
          </p:nvPr>
        </p:nvSpPr>
        <p:spPr>
          <a:xfrm>
            <a:off x="0" y="1358900"/>
            <a:ext cx="7173913" cy="4965700"/>
          </a:xfrm>
        </p:spPr>
        <p:txBody>
          <a:bodyPr>
            <a:normAutofit/>
          </a:bodyPr>
          <a:lstStyle/>
          <a:p>
            <a:pPr marL="342900" indent="-342900">
              <a:buClr>
                <a:schemeClr val="tx1"/>
              </a:buClr>
              <a:buFont typeface="Arial" charset="0"/>
              <a:buChar char="•"/>
            </a:pPr>
            <a:r>
              <a:rPr lang="en-US" sz="1800" dirty="0"/>
              <a:t>Do not park within 50m of operating equipment</a:t>
            </a:r>
          </a:p>
          <a:p>
            <a:pPr marL="342900" indent="-342900">
              <a:buClr>
                <a:schemeClr val="tx1"/>
              </a:buClr>
              <a:buFont typeface="Arial" charset="0"/>
              <a:buChar char="•"/>
            </a:pPr>
            <a:r>
              <a:rPr lang="en-US" sz="1800" dirty="0"/>
              <a:t>Make positive contact with equipment operators</a:t>
            </a:r>
          </a:p>
          <a:p>
            <a:pPr marL="342900" indent="-342900">
              <a:buClr>
                <a:schemeClr val="tx1"/>
              </a:buClr>
              <a:buFont typeface="Arial" charset="0"/>
              <a:buChar char="•"/>
            </a:pPr>
            <a:r>
              <a:rPr lang="en-US" sz="1800" dirty="0"/>
              <a:t>Park on safe, level ground</a:t>
            </a:r>
          </a:p>
          <a:p>
            <a:pPr marL="342900" indent="-342900">
              <a:buClr>
                <a:schemeClr val="tx1"/>
              </a:buClr>
              <a:buFont typeface="Arial" charset="0"/>
              <a:buChar char="•"/>
            </a:pPr>
            <a:r>
              <a:rPr lang="en-US" sz="1800" dirty="0"/>
              <a:t>Stay visible:</a:t>
            </a:r>
          </a:p>
          <a:p>
            <a:pPr marL="800100" lvl="1" indent="-285750">
              <a:lnSpc>
                <a:spcPct val="90000"/>
              </a:lnSpc>
              <a:buFont typeface="Arial" panose="020B0604020202020204" pitchFamily="34" charset="0"/>
              <a:buChar char="−"/>
              <a:defRPr/>
            </a:pPr>
            <a:r>
              <a:rPr lang="en-US" sz="1800" dirty="0">
                <a:latin typeface="Arial" charset="0"/>
              </a:rPr>
              <a:t>Keep rotating beacon on</a:t>
            </a:r>
          </a:p>
          <a:p>
            <a:pPr marL="800100" lvl="1" indent="-285750">
              <a:lnSpc>
                <a:spcPct val="90000"/>
              </a:lnSpc>
              <a:buFont typeface="Arial" panose="020B0604020202020204" pitchFamily="34" charset="0"/>
              <a:buChar char="−"/>
              <a:defRPr/>
            </a:pPr>
            <a:r>
              <a:rPr lang="en-US" sz="1800" dirty="0">
                <a:latin typeface="Arial" charset="0"/>
              </a:rPr>
              <a:t>Do not park:</a:t>
            </a:r>
          </a:p>
          <a:p>
            <a:pPr marL="1211263" lvl="2" indent="-333375">
              <a:lnSpc>
                <a:spcPct val="90000"/>
              </a:lnSpc>
              <a:buFont typeface="Courier New" charset="0"/>
              <a:buChar char="o"/>
              <a:defRPr/>
            </a:pPr>
            <a:r>
              <a:rPr lang="en-US" sz="1800" dirty="0">
                <a:latin typeface="Arial" charset="0"/>
              </a:rPr>
              <a:t>Where you will create a </a:t>
            </a:r>
            <a:br>
              <a:rPr lang="en-US" sz="1800" dirty="0">
                <a:latin typeface="Arial" charset="0"/>
              </a:rPr>
            </a:br>
            <a:r>
              <a:rPr lang="en-US" sz="1800" dirty="0">
                <a:latin typeface="Arial" charset="0"/>
              </a:rPr>
              <a:t>hazard for other traffic</a:t>
            </a:r>
          </a:p>
          <a:p>
            <a:pPr marL="1211263" lvl="2" indent="-333375">
              <a:lnSpc>
                <a:spcPct val="90000"/>
              </a:lnSpc>
              <a:buFont typeface="Courier New" charset="0"/>
              <a:buChar char="o"/>
              <a:defRPr/>
            </a:pPr>
            <a:r>
              <a:rPr lang="en-US" sz="1800" dirty="0">
                <a:latin typeface="Arial" charset="0"/>
              </a:rPr>
              <a:t>behind other equipment </a:t>
            </a:r>
          </a:p>
          <a:p>
            <a:pPr marL="1211263" lvl="2" indent="-333375">
              <a:lnSpc>
                <a:spcPct val="90000"/>
              </a:lnSpc>
              <a:buFont typeface="Courier New" charset="0"/>
              <a:buChar char="o"/>
              <a:defRPr/>
            </a:pPr>
            <a:r>
              <a:rPr lang="en-US" sz="1800" dirty="0">
                <a:latin typeface="Arial" charset="0"/>
              </a:rPr>
              <a:t>near a corner</a:t>
            </a:r>
          </a:p>
        </p:txBody>
      </p:sp>
    </p:spTree>
    <p:extLst>
      <p:ext uri="{BB962C8B-B14F-4D97-AF65-F5344CB8AC3E}">
        <p14:creationId xmlns:p14="http://schemas.microsoft.com/office/powerpoint/2010/main" val="326649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Park-up for </a:t>
            </a:r>
            <a:r>
              <a:rPr lang="en-US" dirty="0" err="1"/>
              <a:t>Refuelling</a:t>
            </a:r>
            <a:endParaRPr lang="en-US" dirty="0"/>
          </a:p>
        </p:txBody>
      </p:sp>
      <p:sp>
        <p:nvSpPr>
          <p:cNvPr id="6" name="Content Placeholder 5"/>
          <p:cNvSpPr>
            <a:spLocks noGrp="1"/>
          </p:cNvSpPr>
          <p:nvPr>
            <p:ph idx="1"/>
          </p:nvPr>
        </p:nvSpPr>
        <p:spPr/>
        <p:txBody>
          <a:bodyPr>
            <a:normAutofit/>
          </a:bodyPr>
          <a:lstStyle/>
          <a:p>
            <a:r>
              <a:rPr lang="en-US" sz="1800" dirty="0"/>
              <a:t>No smoking, naked flames or mobile phone use in </a:t>
            </a:r>
            <a:r>
              <a:rPr lang="en-US" sz="1800" dirty="0" err="1"/>
              <a:t>refuelling</a:t>
            </a:r>
            <a:r>
              <a:rPr lang="en-US" sz="1800" dirty="0"/>
              <a:t> area</a:t>
            </a:r>
          </a:p>
          <a:p>
            <a:pPr marL="342900" indent="-342900">
              <a:buClr>
                <a:schemeClr val="tx1"/>
              </a:buClr>
              <a:buFont typeface="Arial" charset="0"/>
              <a:buChar char="•"/>
            </a:pPr>
            <a:r>
              <a:rPr lang="en-US" sz="1800" dirty="0"/>
              <a:t>Coordinate with personnel in the work/</a:t>
            </a:r>
            <a:r>
              <a:rPr lang="en-US" sz="1800" dirty="0" err="1"/>
              <a:t>refuelling</a:t>
            </a:r>
            <a:r>
              <a:rPr lang="en-US" sz="1800" dirty="0"/>
              <a:t> area</a:t>
            </a:r>
          </a:p>
          <a:p>
            <a:pPr marL="342900" indent="-342900">
              <a:buClr>
                <a:schemeClr val="tx1"/>
              </a:buClr>
              <a:buFont typeface="Arial" charset="0"/>
              <a:buChar char="•"/>
            </a:pPr>
            <a:r>
              <a:rPr lang="en-US" sz="1800" dirty="0"/>
              <a:t>Refuel at a designated fuel bay</a:t>
            </a:r>
          </a:p>
          <a:p>
            <a:pPr marL="342900" indent="-342900">
              <a:buClr>
                <a:schemeClr val="tx1"/>
              </a:buClr>
              <a:buFont typeface="Arial" charset="0"/>
              <a:buChar char="•"/>
            </a:pPr>
            <a:r>
              <a:rPr lang="en-US" sz="1800" dirty="0"/>
              <a:t>Approach at low speed </a:t>
            </a:r>
          </a:p>
          <a:p>
            <a:pPr marL="342900" indent="-342900">
              <a:buClr>
                <a:schemeClr val="tx1"/>
              </a:buClr>
              <a:buFont typeface="Arial" charset="0"/>
              <a:buChar char="•"/>
            </a:pPr>
            <a:r>
              <a:rPr lang="en-US" sz="1800" dirty="0"/>
              <a:t>When in position:</a:t>
            </a:r>
          </a:p>
          <a:p>
            <a:pPr marL="800100" lvl="1" indent="-285750">
              <a:lnSpc>
                <a:spcPct val="90000"/>
              </a:lnSpc>
              <a:buFont typeface="Arial" panose="020B0604020202020204" pitchFamily="34" charset="0"/>
              <a:buChar char="−"/>
              <a:defRPr/>
            </a:pPr>
            <a:r>
              <a:rPr lang="en-US" sz="1800" dirty="0"/>
              <a:t>transmission in park </a:t>
            </a:r>
          </a:p>
          <a:p>
            <a:pPr marL="800100" lvl="1" indent="-285750">
              <a:lnSpc>
                <a:spcPct val="90000"/>
              </a:lnSpc>
              <a:buFont typeface="Arial" panose="020B0604020202020204" pitchFamily="34" charset="0"/>
              <a:buChar char="−"/>
              <a:defRPr/>
            </a:pPr>
            <a:r>
              <a:rPr lang="en-US" sz="1800" dirty="0"/>
              <a:t>apply brake</a:t>
            </a:r>
          </a:p>
          <a:p>
            <a:pPr marL="800100" lvl="1" indent="-285750">
              <a:lnSpc>
                <a:spcPct val="90000"/>
              </a:lnSpc>
              <a:buFont typeface="Arial" panose="020B0604020202020204" pitchFamily="34" charset="0"/>
              <a:buChar char="−"/>
              <a:defRPr/>
            </a:pPr>
            <a:r>
              <a:rPr lang="en-US" sz="1800" dirty="0"/>
              <a:t>shut down engine</a:t>
            </a:r>
          </a:p>
          <a:p>
            <a:pPr marL="800100" lvl="1" indent="-285750">
              <a:lnSpc>
                <a:spcPct val="90000"/>
              </a:lnSpc>
              <a:buFont typeface="Arial" panose="020B0604020202020204" pitchFamily="34" charset="0"/>
              <a:buChar char="−"/>
              <a:defRPr/>
            </a:pPr>
            <a:r>
              <a:rPr lang="en-US" sz="1800" dirty="0"/>
              <a:t>exit vehicle</a:t>
            </a:r>
          </a:p>
          <a:p>
            <a:pPr marL="800100" lvl="1" indent="-285750">
              <a:lnSpc>
                <a:spcPct val="90000"/>
              </a:lnSpc>
              <a:buFont typeface="Arial" panose="020B0604020202020204" pitchFamily="34" charset="0"/>
              <a:buChar char="−"/>
              <a:defRPr/>
            </a:pPr>
            <a:r>
              <a:rPr lang="en-US" sz="1800" dirty="0"/>
              <a:t>stay within </a:t>
            </a:r>
            <a:r>
              <a:rPr lang="en-US" sz="1800" dirty="0" err="1"/>
              <a:t>refueller’s</a:t>
            </a:r>
            <a:r>
              <a:rPr lang="en-US" sz="1800" dirty="0"/>
              <a:t> line of sight</a:t>
            </a:r>
          </a:p>
          <a:p>
            <a:pPr marL="800100" lvl="1" indent="-285750">
              <a:lnSpc>
                <a:spcPct val="90000"/>
              </a:lnSpc>
              <a:buFont typeface="Arial" panose="020B0604020202020204" pitchFamily="34" charset="0"/>
              <a:buChar char="−"/>
              <a:defRPr/>
            </a:pPr>
            <a:r>
              <a:rPr lang="en-US" sz="1800" dirty="0"/>
              <a:t>Passengers must also exit the vehicle before </a:t>
            </a:r>
            <a:r>
              <a:rPr lang="en-US" sz="1800" dirty="0" err="1"/>
              <a:t>refuelling</a:t>
            </a:r>
            <a:endParaRPr lang="en-US" sz="1800" dirty="0"/>
          </a:p>
        </p:txBody>
      </p:sp>
      <p:pic>
        <p:nvPicPr>
          <p:cNvPr id="5" name="Content Placeholder 4"/>
          <p:cNvPicPr>
            <a:picLocks noGrp="1" noChangeAspect="1"/>
          </p:cNvPicPr>
          <p:nvPr>
            <p:ph sz="quarter" idx="4294967295"/>
          </p:nvPr>
        </p:nvPicPr>
        <p:blipFill>
          <a:blip r:embed="rId3">
            <a:extLst>
              <a:ext uri="{28A0092B-C50C-407E-A947-70E740481C1C}">
                <a14:useLocalDpi xmlns:a14="http://schemas.microsoft.com/office/drawing/2010/main"/>
              </a:ext>
            </a:extLst>
          </a:blip>
          <a:stretch>
            <a:fillRect/>
          </a:stretch>
        </p:blipFill>
        <p:spPr>
          <a:xfrm>
            <a:off x="4906537" y="4119021"/>
            <a:ext cx="4014439" cy="2738979"/>
          </a:xfrm>
        </p:spPr>
      </p:pic>
    </p:spTree>
    <p:extLst>
      <p:ext uri="{BB962C8B-B14F-4D97-AF65-F5344CB8AC3E}">
        <p14:creationId xmlns:p14="http://schemas.microsoft.com/office/powerpoint/2010/main" val="706999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Dismounting</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887503" y="745091"/>
            <a:ext cx="4049642" cy="5035550"/>
          </a:xfrm>
        </p:spPr>
      </p:pic>
      <p:sp>
        <p:nvSpPr>
          <p:cNvPr id="3" name="Content Placeholder 2"/>
          <p:cNvSpPr>
            <a:spLocks noGrp="1"/>
          </p:cNvSpPr>
          <p:nvPr>
            <p:ph sz="quarter" idx="4294967295"/>
          </p:nvPr>
        </p:nvSpPr>
        <p:spPr>
          <a:xfrm>
            <a:off x="0" y="1358900"/>
            <a:ext cx="4133850" cy="4965700"/>
          </a:xfrm>
        </p:spPr>
        <p:txBody>
          <a:bodyPr>
            <a:normAutofit/>
          </a:bodyPr>
          <a:lstStyle/>
          <a:p>
            <a:pPr marL="342900" indent="-342900">
              <a:buClr>
                <a:schemeClr val="tx1"/>
              </a:buClr>
              <a:buFont typeface="Arial" charset="0"/>
              <a:buChar char="•"/>
            </a:pPr>
            <a:r>
              <a:rPr lang="en-US" sz="1800" dirty="0"/>
              <a:t>Use ladders, non-slip steps and hand holds</a:t>
            </a:r>
          </a:p>
          <a:p>
            <a:pPr marL="342900" indent="-342900">
              <a:buClr>
                <a:schemeClr val="tx1"/>
              </a:buClr>
              <a:buFont typeface="Arial" charset="0"/>
              <a:buChar char="•"/>
            </a:pPr>
            <a:r>
              <a:rPr lang="en-US" sz="1800" dirty="0"/>
              <a:t>Ensure steps and hand holds are clean and undamaged</a:t>
            </a:r>
          </a:p>
          <a:p>
            <a:pPr marL="342900" indent="-342900">
              <a:buClr>
                <a:schemeClr val="tx1"/>
              </a:buClr>
              <a:buFont typeface="Arial" charset="0"/>
              <a:buChar char="•"/>
            </a:pPr>
            <a:r>
              <a:rPr lang="en-US" sz="1800" dirty="0"/>
              <a:t>Face towards the machine when using steps</a:t>
            </a:r>
          </a:p>
          <a:p>
            <a:pPr marL="342900" indent="-342900">
              <a:buClr>
                <a:schemeClr val="tx1"/>
              </a:buClr>
              <a:buFont typeface="Arial" charset="0"/>
              <a:buChar char="•"/>
            </a:pPr>
            <a:r>
              <a:rPr lang="en-US" sz="1800" dirty="0"/>
              <a:t>3 points of contact</a:t>
            </a:r>
          </a:p>
          <a:p>
            <a:pPr marL="342900" indent="-342900">
              <a:buClr>
                <a:schemeClr val="tx1"/>
              </a:buClr>
              <a:buFont typeface="Arial" charset="0"/>
              <a:buChar char="•"/>
            </a:pPr>
            <a:r>
              <a:rPr lang="en-US" sz="1800" dirty="0"/>
              <a:t>Never dismount when machine is moving</a:t>
            </a:r>
          </a:p>
          <a:p>
            <a:pPr marL="342900" indent="-342900">
              <a:buClr>
                <a:schemeClr val="tx1"/>
              </a:buClr>
              <a:buFont typeface="Arial" charset="0"/>
              <a:buChar char="•"/>
            </a:pPr>
            <a:r>
              <a:rPr lang="en-US" sz="1800" dirty="0"/>
              <a:t>Do not use controls as hand holds</a:t>
            </a:r>
          </a:p>
          <a:p>
            <a:pPr marL="342900" indent="-342900">
              <a:buClr>
                <a:schemeClr val="tx1"/>
              </a:buClr>
              <a:buFont typeface="Arial" charset="0"/>
              <a:buChar char="•"/>
            </a:pPr>
            <a:r>
              <a:rPr lang="en-US" sz="1800" dirty="0"/>
              <a:t>Keep body and clothes away from pinch points</a:t>
            </a:r>
          </a:p>
          <a:p>
            <a:pPr marL="342900" indent="-342900">
              <a:buClr>
                <a:schemeClr val="tx1"/>
              </a:buClr>
              <a:buFont typeface="Arial" charset="0"/>
              <a:buChar char="•"/>
            </a:pPr>
            <a:r>
              <a:rPr lang="en-US" sz="1800" dirty="0"/>
              <a:t>Before stepping off, check ground</a:t>
            </a:r>
          </a:p>
        </p:txBody>
      </p:sp>
    </p:spTree>
    <p:extLst>
      <p:ext uri="{BB962C8B-B14F-4D97-AF65-F5344CB8AC3E}">
        <p14:creationId xmlns:p14="http://schemas.microsoft.com/office/powerpoint/2010/main" val="840048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Loads</a:t>
            </a:r>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a:ext>
            </a:extLst>
          </a:blip>
          <a:stretch/>
        </p:blipFill>
        <p:spPr>
          <a:xfrm>
            <a:off x="4206139" y="3429000"/>
            <a:ext cx="4824452" cy="2977376"/>
          </a:xfrm>
        </p:spPr>
      </p:pic>
      <p:sp>
        <p:nvSpPr>
          <p:cNvPr id="3" name="Content Placeholder 2"/>
          <p:cNvSpPr>
            <a:spLocks noGrp="1"/>
          </p:cNvSpPr>
          <p:nvPr>
            <p:ph sz="quarter" idx="4294967295"/>
          </p:nvPr>
        </p:nvSpPr>
        <p:spPr>
          <a:xfrm>
            <a:off x="361048" y="1038541"/>
            <a:ext cx="6088876" cy="5499100"/>
          </a:xfrm>
        </p:spPr>
        <p:txBody>
          <a:bodyPr>
            <a:noAutofit/>
          </a:bodyPr>
          <a:lstStyle/>
          <a:p>
            <a:pPr marL="342900" indent="-342900">
              <a:buClr>
                <a:schemeClr val="tx1"/>
              </a:buClr>
              <a:buFont typeface="Arial" charset="0"/>
              <a:buChar char="•"/>
            </a:pPr>
            <a:r>
              <a:rPr lang="en-US" sz="1600" dirty="0"/>
              <a:t>You are legally responsible for your load </a:t>
            </a:r>
          </a:p>
          <a:p>
            <a:pPr marL="342900" indent="-342900">
              <a:buClr>
                <a:schemeClr val="tx1"/>
              </a:buClr>
              <a:buFont typeface="Arial" charset="0"/>
              <a:buChar char="•"/>
            </a:pPr>
            <a:r>
              <a:rPr lang="en-US" sz="1600" dirty="0"/>
              <a:t>Separate cargo and driver / operator</a:t>
            </a:r>
          </a:p>
          <a:p>
            <a:pPr marL="342900" indent="-342900">
              <a:buClr>
                <a:schemeClr val="tx1"/>
              </a:buClr>
              <a:buFont typeface="Arial" charset="0"/>
              <a:buChar char="•"/>
            </a:pPr>
            <a:r>
              <a:rPr lang="en-US" sz="1600" dirty="0"/>
              <a:t>Stay within legal and vehicle limits</a:t>
            </a:r>
          </a:p>
          <a:p>
            <a:pPr marL="342900" indent="-342900">
              <a:buClr>
                <a:schemeClr val="tx1"/>
              </a:buClr>
              <a:buFont typeface="Arial" charset="0"/>
              <a:buChar char="•"/>
            </a:pPr>
            <a:r>
              <a:rPr lang="en-US" sz="1600" dirty="0"/>
              <a:t>Spread load across axles</a:t>
            </a:r>
          </a:p>
          <a:p>
            <a:pPr marL="342900" indent="-342900">
              <a:buClr>
                <a:schemeClr val="tx1"/>
              </a:buClr>
              <a:buFont typeface="Arial" charset="0"/>
              <a:buChar char="•"/>
            </a:pPr>
            <a:r>
              <a:rPr lang="en-US" sz="1600" dirty="0"/>
              <a:t>Keep </a:t>
            </a:r>
            <a:r>
              <a:rPr lang="en-US" sz="1600" dirty="0" err="1"/>
              <a:t>centre</a:t>
            </a:r>
            <a:r>
              <a:rPr lang="en-US" sz="1600" dirty="0"/>
              <a:t> of gravity low</a:t>
            </a:r>
          </a:p>
          <a:p>
            <a:pPr marL="342900" indent="-342900">
              <a:buClr>
                <a:schemeClr val="tx1"/>
              </a:buClr>
              <a:buFont typeface="Arial" charset="0"/>
              <a:buChar char="•"/>
            </a:pPr>
            <a:r>
              <a:rPr lang="en-US" sz="1600" dirty="0"/>
              <a:t>Check dimensions do not exceed clearances along the route</a:t>
            </a:r>
          </a:p>
          <a:p>
            <a:pPr marL="342900" indent="-342900">
              <a:buClr>
                <a:schemeClr val="tx1"/>
              </a:buClr>
              <a:buFont typeface="Arial" charset="0"/>
              <a:buChar char="•"/>
            </a:pPr>
            <a:r>
              <a:rPr lang="en-US" sz="1600" dirty="0"/>
              <a:t>Make overhangs conspicuous</a:t>
            </a:r>
          </a:p>
          <a:p>
            <a:pPr marL="342900" indent="-342900">
              <a:buClr>
                <a:schemeClr val="tx1"/>
              </a:buClr>
              <a:buFont typeface="Arial" charset="0"/>
              <a:buChar char="•"/>
            </a:pPr>
            <a:r>
              <a:rPr lang="en-US" sz="1600" dirty="0"/>
              <a:t>Be trained in, inspect and use suitable load restraint method:</a:t>
            </a:r>
          </a:p>
          <a:p>
            <a:pPr marL="800100" lvl="1" indent="-285750">
              <a:lnSpc>
                <a:spcPct val="90000"/>
              </a:lnSpc>
              <a:spcBef>
                <a:spcPct val="20000"/>
              </a:spcBef>
              <a:buFont typeface="Arial" panose="020B0604020202020204" pitchFamily="34" charset="0"/>
              <a:buChar char="−"/>
              <a:defRPr/>
            </a:pPr>
            <a:r>
              <a:rPr lang="en-US" sz="1600" dirty="0"/>
              <a:t>Tie down</a:t>
            </a:r>
          </a:p>
          <a:p>
            <a:pPr marL="800100" lvl="1" indent="-285750">
              <a:lnSpc>
                <a:spcPct val="90000"/>
              </a:lnSpc>
              <a:spcBef>
                <a:spcPct val="20000"/>
              </a:spcBef>
              <a:buFont typeface="Arial" panose="020B0604020202020204" pitchFamily="34" charset="0"/>
              <a:buChar char="−"/>
              <a:defRPr/>
            </a:pPr>
            <a:r>
              <a:rPr lang="en-US" sz="1600" dirty="0"/>
              <a:t>Direct restraint</a:t>
            </a:r>
          </a:p>
          <a:p>
            <a:pPr marL="342900" indent="-342900">
              <a:buClr>
                <a:schemeClr val="tx1"/>
              </a:buClr>
              <a:buFont typeface="Arial" charset="0"/>
              <a:buChar char="•"/>
            </a:pPr>
            <a:r>
              <a:rPr lang="en-US" sz="1600" dirty="0"/>
              <a:t>Check restraints</a:t>
            </a:r>
          </a:p>
          <a:p>
            <a:pPr marL="342900" indent="-342900">
              <a:buClr>
                <a:schemeClr val="tx1"/>
              </a:buClr>
              <a:buFont typeface="Arial" charset="0"/>
              <a:buChar char="•"/>
            </a:pPr>
            <a:r>
              <a:rPr lang="en-US" sz="1600" dirty="0"/>
              <a:t>When unloading passengers or cargo, </a:t>
            </a:r>
            <a:br>
              <a:rPr lang="en-US" sz="1600" dirty="0"/>
            </a:br>
            <a:r>
              <a:rPr lang="en-US" sz="1600" dirty="0"/>
              <a:t>consider:</a:t>
            </a:r>
          </a:p>
          <a:p>
            <a:pPr marL="800100" lvl="1" indent="-285750">
              <a:lnSpc>
                <a:spcPct val="90000"/>
              </a:lnSpc>
              <a:spcBef>
                <a:spcPct val="20000"/>
              </a:spcBef>
              <a:buFont typeface="Arial" panose="020B0604020202020204" pitchFamily="34" charset="0"/>
              <a:buChar char="−"/>
              <a:defRPr/>
            </a:pPr>
            <a:r>
              <a:rPr lang="en-US" sz="1600" dirty="0"/>
              <a:t>Other traffic in the area</a:t>
            </a:r>
          </a:p>
          <a:p>
            <a:pPr marL="800100" lvl="1" indent="-285750">
              <a:lnSpc>
                <a:spcPct val="90000"/>
              </a:lnSpc>
              <a:spcBef>
                <a:spcPct val="20000"/>
              </a:spcBef>
              <a:buFont typeface="Arial" panose="020B0604020202020204" pitchFamily="34" charset="0"/>
              <a:buChar char="−"/>
              <a:defRPr/>
            </a:pPr>
            <a:r>
              <a:rPr lang="en-US" sz="1600" dirty="0"/>
              <a:t>Ground conditions</a:t>
            </a:r>
          </a:p>
          <a:p>
            <a:pPr marL="800100" lvl="1" indent="-285750">
              <a:lnSpc>
                <a:spcPct val="90000"/>
              </a:lnSpc>
              <a:spcBef>
                <a:spcPct val="20000"/>
              </a:spcBef>
              <a:buFont typeface="Arial" panose="020B0604020202020204" pitchFamily="34" charset="0"/>
              <a:buChar char="−"/>
              <a:defRPr/>
            </a:pPr>
            <a:r>
              <a:rPr lang="en-US" sz="1600" dirty="0"/>
              <a:t>Other work happening in the area</a:t>
            </a:r>
          </a:p>
        </p:txBody>
      </p:sp>
    </p:spTree>
    <p:extLst>
      <p:ext uri="{BB962C8B-B14F-4D97-AF65-F5344CB8AC3E}">
        <p14:creationId xmlns:p14="http://schemas.microsoft.com/office/powerpoint/2010/main" val="1469710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Incidents Involving Vehicles</a:t>
            </a:r>
          </a:p>
        </p:txBody>
      </p:sp>
      <p:sp>
        <p:nvSpPr>
          <p:cNvPr id="3" name="Content Placeholder 2"/>
          <p:cNvSpPr>
            <a:spLocks noGrp="1"/>
          </p:cNvSpPr>
          <p:nvPr>
            <p:ph idx="1"/>
          </p:nvPr>
        </p:nvSpPr>
        <p:spPr/>
        <p:txBody>
          <a:bodyPr/>
          <a:lstStyle/>
          <a:p>
            <a:r>
              <a:rPr lang="en-US" dirty="0"/>
              <a:t>Any action you take in responding to an incident must not make the situation worse. You must: </a:t>
            </a:r>
          </a:p>
          <a:p>
            <a:pPr marL="285750" indent="-285750">
              <a:buClr>
                <a:schemeClr val="tx1"/>
              </a:buClr>
              <a:buFont typeface="Arial" charset="0"/>
              <a:buChar char="•"/>
            </a:pPr>
            <a:r>
              <a:rPr lang="en-US" dirty="0"/>
              <a:t>NOT place yourself in unnecessary danger </a:t>
            </a:r>
          </a:p>
          <a:p>
            <a:pPr marL="285750" indent="-285750">
              <a:buClr>
                <a:schemeClr val="tx1"/>
              </a:buClr>
              <a:buFont typeface="Arial" charset="0"/>
              <a:buChar char="•"/>
            </a:pPr>
            <a:r>
              <a:rPr lang="en-US" dirty="0"/>
              <a:t>NOT inflict further injuries when moving an already injured person </a:t>
            </a:r>
          </a:p>
          <a:p>
            <a:pPr marL="285750" indent="-285750">
              <a:buClr>
                <a:schemeClr val="tx1"/>
              </a:buClr>
              <a:buFont typeface="Arial" charset="0"/>
              <a:buChar char="•"/>
            </a:pPr>
            <a:r>
              <a:rPr lang="en-US" dirty="0"/>
              <a:t>Understand, </a:t>
            </a:r>
            <a:r>
              <a:rPr lang="en-US" dirty="0" err="1"/>
              <a:t>memorise</a:t>
            </a:r>
            <a:r>
              <a:rPr lang="en-US" dirty="0"/>
              <a:t> and use the correct emergency procedures </a:t>
            </a:r>
          </a:p>
          <a:p>
            <a:pPr marL="285750" indent="-285750">
              <a:buClr>
                <a:schemeClr val="tx1"/>
              </a:buClr>
              <a:buFont typeface="Arial" charset="0"/>
              <a:buChar char="•"/>
            </a:pPr>
            <a:r>
              <a:rPr lang="en-US" dirty="0"/>
              <a:t>Contact your supervisor </a:t>
            </a:r>
          </a:p>
          <a:p>
            <a:pPr marL="285750" indent="-285750">
              <a:buClr>
                <a:schemeClr val="tx1"/>
              </a:buClr>
              <a:buFont typeface="Arial" charset="0"/>
              <a:buChar char="•"/>
            </a:pPr>
            <a:r>
              <a:rPr lang="en-US" dirty="0"/>
              <a:t>Place hazard signs to warn others of an immediate hazard. </a:t>
            </a:r>
          </a:p>
          <a:p>
            <a:pPr marL="285750" indent="-285750">
              <a:buClr>
                <a:schemeClr val="tx1"/>
              </a:buClr>
              <a:buFont typeface="Arial" charset="0"/>
              <a:buChar char="•"/>
            </a:pPr>
            <a:endParaRPr lang="en-US" dirty="0"/>
          </a:p>
        </p:txBody>
      </p:sp>
    </p:spTree>
    <p:extLst>
      <p:ext uri="{BB962C8B-B14F-4D97-AF65-F5344CB8AC3E}">
        <p14:creationId xmlns:p14="http://schemas.microsoft.com/office/powerpoint/2010/main" val="1203559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Witnessing a Vehicle Incident</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770235" y="3898012"/>
            <a:ext cx="5373765" cy="2737738"/>
          </a:xfrm>
        </p:spPr>
      </p:pic>
      <p:sp>
        <p:nvSpPr>
          <p:cNvPr id="3" name="Content Placeholder 2"/>
          <p:cNvSpPr>
            <a:spLocks noGrp="1"/>
          </p:cNvSpPr>
          <p:nvPr>
            <p:ph sz="quarter" idx="4294967295"/>
          </p:nvPr>
        </p:nvSpPr>
        <p:spPr>
          <a:xfrm>
            <a:off x="546100" y="1358900"/>
            <a:ext cx="8597900" cy="5276850"/>
          </a:xfrm>
        </p:spPr>
        <p:txBody>
          <a:bodyPr>
            <a:noAutofit/>
          </a:bodyPr>
          <a:lstStyle/>
          <a:p>
            <a:pPr marL="342900" indent="-342900">
              <a:buClr>
                <a:schemeClr val="tx1"/>
              </a:buClr>
              <a:buFont typeface="Arial" charset="0"/>
              <a:buChar char="•"/>
            </a:pPr>
            <a:r>
              <a:rPr lang="en-US" sz="1800" dirty="0"/>
              <a:t>Do not disturb the scene except to save a life or prevent further injury</a:t>
            </a:r>
          </a:p>
          <a:p>
            <a:pPr marL="342900" indent="-342900">
              <a:buClr>
                <a:schemeClr val="tx1"/>
              </a:buClr>
              <a:buFont typeface="Arial" charset="0"/>
              <a:buChar char="•"/>
            </a:pPr>
            <a:r>
              <a:rPr lang="en-US" sz="1800" dirty="0"/>
              <a:t>Activate hazard lights, place safety cones to warn other vehicles</a:t>
            </a:r>
          </a:p>
          <a:p>
            <a:pPr marL="342900" indent="-342900">
              <a:buClr>
                <a:schemeClr val="tx1"/>
              </a:buClr>
              <a:buFont typeface="Arial" charset="0"/>
              <a:buChar char="•"/>
            </a:pPr>
            <a:r>
              <a:rPr lang="en-US" sz="1800" dirty="0"/>
              <a:t>Administer first aid</a:t>
            </a:r>
          </a:p>
          <a:p>
            <a:pPr marL="342900" indent="-342900">
              <a:buClr>
                <a:schemeClr val="tx1"/>
              </a:buClr>
              <a:buFont typeface="Arial" charset="0"/>
              <a:buChar char="•"/>
            </a:pPr>
            <a:r>
              <a:rPr lang="en-US" sz="1800" dirty="0"/>
              <a:t>Report the incident and provide directions to the site</a:t>
            </a:r>
          </a:p>
          <a:p>
            <a:pPr marL="342900" indent="-342900">
              <a:buClr>
                <a:schemeClr val="tx1"/>
              </a:buClr>
              <a:buFont typeface="Arial" charset="0"/>
              <a:buChar char="•"/>
            </a:pPr>
            <a:r>
              <a:rPr lang="en-US" sz="1800" dirty="0"/>
              <a:t>If the incident happens off site, make a full and detailed record, including:</a:t>
            </a:r>
          </a:p>
          <a:p>
            <a:pPr marL="800100" lvl="1" indent="-285750">
              <a:lnSpc>
                <a:spcPct val="90000"/>
              </a:lnSpc>
              <a:spcBef>
                <a:spcPct val="20000"/>
              </a:spcBef>
              <a:buFont typeface="Arial" panose="020B0604020202020204" pitchFamily="34" charset="0"/>
              <a:buChar char="−"/>
              <a:defRPr/>
            </a:pPr>
            <a:r>
              <a:rPr lang="en-US" sz="1800" dirty="0"/>
              <a:t>time and place</a:t>
            </a:r>
          </a:p>
          <a:p>
            <a:pPr marL="800100" lvl="1" indent="-285750">
              <a:lnSpc>
                <a:spcPct val="90000"/>
              </a:lnSpc>
              <a:spcBef>
                <a:spcPct val="20000"/>
              </a:spcBef>
              <a:buFont typeface="Arial" panose="020B0604020202020204" pitchFamily="34" charset="0"/>
              <a:buChar char="−"/>
              <a:defRPr/>
            </a:pPr>
            <a:r>
              <a:rPr lang="en-US" sz="1800" dirty="0"/>
              <a:t>drivers name and address</a:t>
            </a:r>
          </a:p>
          <a:p>
            <a:pPr marL="800100" lvl="1" indent="-285750">
              <a:lnSpc>
                <a:spcPct val="90000"/>
              </a:lnSpc>
              <a:spcBef>
                <a:spcPct val="20000"/>
              </a:spcBef>
              <a:buFont typeface="Arial" panose="020B0604020202020204" pitchFamily="34" charset="0"/>
              <a:buChar char="−"/>
              <a:defRPr/>
            </a:pPr>
            <a:r>
              <a:rPr lang="en-US" sz="1800" dirty="0" err="1"/>
              <a:t>licence</a:t>
            </a:r>
            <a:r>
              <a:rPr lang="en-US" sz="1800" dirty="0"/>
              <a:t> number/s</a:t>
            </a:r>
          </a:p>
          <a:p>
            <a:pPr marL="800100" lvl="1" indent="-285750">
              <a:lnSpc>
                <a:spcPct val="90000"/>
              </a:lnSpc>
              <a:spcBef>
                <a:spcPct val="20000"/>
              </a:spcBef>
              <a:buFont typeface="Arial" panose="020B0604020202020204" pitchFamily="34" charset="0"/>
              <a:buChar char="−"/>
              <a:defRPr/>
            </a:pPr>
            <a:r>
              <a:rPr lang="en-US" sz="1800" dirty="0"/>
              <a:t>registration and insurance details</a:t>
            </a:r>
          </a:p>
          <a:p>
            <a:pPr marL="342900" indent="-342900">
              <a:buClr>
                <a:schemeClr val="tx1"/>
              </a:buClr>
              <a:buFont typeface="Arial" charset="0"/>
              <a:buChar char="•"/>
            </a:pPr>
            <a:r>
              <a:rPr lang="en-US" sz="1800" dirty="0"/>
              <a:t>If the incident happens on site, </a:t>
            </a:r>
            <a:br>
              <a:rPr lang="en-US" sz="1800" dirty="0"/>
            </a:br>
            <a:r>
              <a:rPr lang="en-US" sz="1800" dirty="0"/>
              <a:t>follow the incident reporting </a:t>
            </a:r>
            <a:br>
              <a:rPr lang="en-US" sz="1800" dirty="0"/>
            </a:br>
            <a:r>
              <a:rPr lang="en-US" sz="1800" dirty="0"/>
              <a:t>process</a:t>
            </a:r>
          </a:p>
        </p:txBody>
      </p:sp>
    </p:spTree>
    <p:extLst>
      <p:ext uri="{BB962C8B-B14F-4D97-AF65-F5344CB8AC3E}">
        <p14:creationId xmlns:p14="http://schemas.microsoft.com/office/powerpoint/2010/main" val="1044256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Driving Hazards</a:t>
            </a:r>
          </a:p>
        </p:txBody>
      </p:sp>
      <p:sp>
        <p:nvSpPr>
          <p:cNvPr id="5" name="Content Placeholder 4"/>
          <p:cNvSpPr>
            <a:spLocks noGrp="1"/>
          </p:cNvSpPr>
          <p:nvPr>
            <p:ph idx="1"/>
          </p:nvPr>
        </p:nvSpPr>
        <p:spPr>
          <a:xfrm>
            <a:off x="2966224" y="911919"/>
            <a:ext cx="5740454" cy="5034162"/>
          </a:xfrm>
        </p:spPr>
        <p:txBody>
          <a:bodyPr>
            <a:normAutofit/>
          </a:bodyPr>
          <a:lstStyle/>
          <a:p>
            <a:pPr marL="342900" lvl="1" indent="-342900">
              <a:spcBef>
                <a:spcPts val="1750"/>
              </a:spcBef>
              <a:buFont typeface="Arial" panose="020B0604020202020204" pitchFamily="34" charset="0"/>
              <a:buChar char="•"/>
              <a:defRPr/>
            </a:pPr>
            <a:r>
              <a:rPr lang="en-US" sz="1800" dirty="0">
                <a:latin typeface="Arial" charset="0"/>
                <a:ea typeface="ＭＳ Ｐゴシック" pitchFamily="82" charset="-128"/>
              </a:rPr>
              <a:t>Environment</a:t>
            </a:r>
          </a:p>
          <a:p>
            <a:pPr marL="342900" lvl="1" indent="-342900">
              <a:spcBef>
                <a:spcPts val="1750"/>
              </a:spcBef>
              <a:buFont typeface="Arial" panose="020B0604020202020204" pitchFamily="34" charset="0"/>
              <a:buChar char="•"/>
              <a:defRPr/>
            </a:pPr>
            <a:r>
              <a:rPr lang="en-US" sz="1800" dirty="0">
                <a:latin typeface="Arial" charset="0"/>
                <a:ea typeface="ＭＳ Ｐゴシック" pitchFamily="82" charset="-128"/>
              </a:rPr>
              <a:t>Vehicle</a:t>
            </a:r>
          </a:p>
          <a:p>
            <a:pPr marL="342900" lvl="1" indent="-342900">
              <a:spcBef>
                <a:spcPts val="1750"/>
              </a:spcBef>
              <a:buFont typeface="Arial" panose="020B0604020202020204" pitchFamily="34" charset="0"/>
              <a:buChar char="•"/>
              <a:defRPr/>
            </a:pPr>
            <a:r>
              <a:rPr lang="en-US" sz="1800" dirty="0">
                <a:latin typeface="Arial" charset="0"/>
                <a:ea typeface="ＭＳ Ｐゴシック" pitchFamily="82" charset="-128"/>
              </a:rPr>
              <a:t>People</a:t>
            </a:r>
          </a:p>
        </p:txBody>
      </p:sp>
      <p:pic>
        <p:nvPicPr>
          <p:cNvPr id="10" name="Picture 4" descr="Katrina pics Oct 18-20 041"/>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t="-1"/>
          <a:stretch/>
        </p:blipFill>
        <p:spPr bwMode="auto">
          <a:xfrm>
            <a:off x="544216" y="993476"/>
            <a:ext cx="2122783" cy="188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544216" y="2920519"/>
            <a:ext cx="2122783" cy="188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road rage man yell ca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544216" y="4847563"/>
            <a:ext cx="2122783" cy="18961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822713" y="3429000"/>
            <a:ext cx="6135550" cy="2391970"/>
          </a:xfrm>
          <a:prstGeom prst="rect">
            <a:avLst/>
          </a:prstGeom>
        </p:spPr>
      </p:pic>
    </p:spTree>
    <p:extLst>
      <p:ext uri="{BB962C8B-B14F-4D97-AF65-F5344CB8AC3E}">
        <p14:creationId xmlns:p14="http://schemas.microsoft.com/office/powerpoint/2010/main" val="14439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 Runaway</a:t>
            </a:r>
          </a:p>
        </p:txBody>
      </p:sp>
      <p:sp>
        <p:nvSpPr>
          <p:cNvPr id="3" name="Content Placeholder 2"/>
          <p:cNvSpPr>
            <a:spLocks noGrp="1"/>
          </p:cNvSpPr>
          <p:nvPr>
            <p:ph idx="1"/>
          </p:nvPr>
        </p:nvSpPr>
        <p:spPr/>
        <p:txBody>
          <a:bodyPr>
            <a:noAutofit/>
          </a:bodyPr>
          <a:lstStyle/>
          <a:p>
            <a:pPr marL="152400" lvl="1" indent="0">
              <a:buNone/>
            </a:pPr>
            <a:r>
              <a:rPr lang="en-US" dirty="0"/>
              <a:t>If you lose control of a vehicle while driving:</a:t>
            </a:r>
          </a:p>
          <a:p>
            <a:pPr lvl="1"/>
            <a:r>
              <a:rPr lang="en-US" dirty="0"/>
              <a:t>Apply the brakes</a:t>
            </a:r>
          </a:p>
          <a:p>
            <a:pPr lvl="1"/>
            <a:r>
              <a:rPr lang="en-US" dirty="0">
                <a:latin typeface="Arial" charset="0"/>
              </a:rPr>
              <a:t>Change down gears</a:t>
            </a:r>
          </a:p>
          <a:p>
            <a:pPr lvl="1"/>
            <a:r>
              <a:rPr lang="en-US" dirty="0">
                <a:latin typeface="Arial" charset="0"/>
              </a:rPr>
              <a:t>Ease vehicle into a safety barricade</a:t>
            </a:r>
          </a:p>
          <a:p>
            <a:pPr marL="152400" lvl="1" indent="0">
              <a:buNone/>
            </a:pPr>
            <a:r>
              <a:rPr lang="en-US" dirty="0"/>
              <a:t>Do NOT:</a:t>
            </a:r>
          </a:p>
          <a:p>
            <a:pPr lvl="1"/>
            <a:r>
              <a:rPr lang="en-US" dirty="0"/>
              <a:t>Attempt to jump into or out of a moving vehicle</a:t>
            </a:r>
          </a:p>
          <a:p>
            <a:pPr lvl="1"/>
            <a:r>
              <a:rPr lang="en-US" dirty="0">
                <a:latin typeface="Arial" charset="0"/>
              </a:rPr>
              <a:t>Put the transmission in the opposite direction to the vehicle movement</a:t>
            </a:r>
          </a:p>
          <a:p>
            <a:pPr marL="800100" lvl="1" indent="-285750">
              <a:buFont typeface="Arial" panose="020B0604020202020204" pitchFamily="34" charset="0"/>
              <a:buChar char="−"/>
              <a:defRPr/>
            </a:pPr>
            <a:endParaRPr lang="en-US" sz="2000" dirty="0">
              <a:latin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4716869" y="3408913"/>
            <a:ext cx="4427131" cy="2703996"/>
          </a:xfrm>
          <a:prstGeom prst="rect">
            <a:avLst/>
          </a:prstGeom>
        </p:spPr>
      </p:pic>
    </p:spTree>
    <p:extLst>
      <p:ext uri="{BB962C8B-B14F-4D97-AF65-F5344CB8AC3E}">
        <p14:creationId xmlns:p14="http://schemas.microsoft.com/office/powerpoint/2010/main" val="1434841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to do if a Wheel Comes Off</a:t>
            </a:r>
            <a:endParaRPr lang="en-US" dirty="0"/>
          </a:p>
        </p:txBody>
      </p:sp>
      <p:sp>
        <p:nvSpPr>
          <p:cNvPr id="3" name="Content Placeholder 2"/>
          <p:cNvSpPr>
            <a:spLocks noGrp="1"/>
          </p:cNvSpPr>
          <p:nvPr>
            <p:ph idx="1"/>
          </p:nvPr>
        </p:nvSpPr>
        <p:spPr>
          <a:xfrm>
            <a:off x="344634" y="911919"/>
            <a:ext cx="5431698" cy="5034162"/>
          </a:xfrm>
        </p:spPr>
        <p:txBody>
          <a:bodyPr>
            <a:noAutofit/>
          </a:bodyPr>
          <a:lstStyle/>
          <a:p>
            <a:pPr marL="152400" lvl="1" indent="0">
              <a:buNone/>
            </a:pPr>
            <a:r>
              <a:rPr lang="en-US" dirty="0"/>
              <a:t>If a wheel comes off while you are driving:</a:t>
            </a:r>
          </a:p>
          <a:p>
            <a:pPr marL="971550" lvl="1" indent="-457200">
              <a:buFont typeface="+mj-lt"/>
              <a:buAutoNum type="arabicPeriod"/>
              <a:defRPr/>
            </a:pPr>
            <a:r>
              <a:rPr lang="en-US" dirty="0">
                <a:latin typeface="Arial" charset="0"/>
              </a:rPr>
              <a:t>Don't panic! stay calm</a:t>
            </a:r>
          </a:p>
          <a:p>
            <a:pPr marL="971550" lvl="1" indent="-457200">
              <a:buFont typeface="+mj-lt"/>
              <a:buAutoNum type="arabicPeriod"/>
              <a:defRPr/>
            </a:pPr>
            <a:r>
              <a:rPr lang="en-US" dirty="0">
                <a:latin typeface="Arial" charset="0"/>
              </a:rPr>
              <a:t>Keep your hands on the wheel</a:t>
            </a:r>
          </a:p>
          <a:p>
            <a:pPr marL="971550" lvl="1" indent="-457200">
              <a:buFont typeface="+mj-lt"/>
              <a:buAutoNum type="arabicPeriod"/>
              <a:defRPr/>
            </a:pPr>
            <a:r>
              <a:rPr lang="en-US" dirty="0">
                <a:latin typeface="Arial" charset="0"/>
              </a:rPr>
              <a:t>Keep your eyes open</a:t>
            </a:r>
          </a:p>
          <a:p>
            <a:pPr marL="971550" lvl="1" indent="-457200">
              <a:buFont typeface="+mj-lt"/>
              <a:buAutoNum type="arabicPeriod"/>
              <a:defRPr/>
            </a:pPr>
            <a:r>
              <a:rPr lang="en-US" dirty="0">
                <a:latin typeface="Arial" charset="0"/>
              </a:rPr>
              <a:t>Shift into Neutral, to stop power to the wheels.</a:t>
            </a:r>
          </a:p>
          <a:p>
            <a:pPr marL="971550" lvl="1" indent="-457200">
              <a:buFont typeface="+mj-lt"/>
              <a:buAutoNum type="arabicPeriod"/>
              <a:defRPr/>
            </a:pPr>
            <a:r>
              <a:rPr lang="en-US" dirty="0">
                <a:latin typeface="Arial" charset="0"/>
              </a:rPr>
              <a:t>Steer into the skid</a:t>
            </a:r>
          </a:p>
          <a:p>
            <a:pPr marL="971550" lvl="1" indent="-457200">
              <a:buFont typeface="+mj-lt"/>
              <a:buAutoNum type="arabicPeriod"/>
              <a:defRPr/>
            </a:pPr>
            <a:r>
              <a:rPr lang="en-US" dirty="0">
                <a:latin typeface="Arial" charset="0"/>
              </a:rPr>
              <a:t>Don't slam on the brake</a:t>
            </a:r>
          </a:p>
          <a:p>
            <a:pPr marL="971550" lvl="1" indent="-457200">
              <a:buFont typeface="+mj-lt"/>
              <a:buAutoNum type="arabicPeriod"/>
              <a:defRPr/>
            </a:pPr>
            <a:r>
              <a:rPr lang="en-US" dirty="0">
                <a:latin typeface="Arial" charset="0"/>
              </a:rPr>
              <a:t>Drive out of danger before stopping </a:t>
            </a:r>
            <a:br>
              <a:rPr lang="en-US" dirty="0">
                <a:latin typeface="Arial" charset="0"/>
              </a:rPr>
            </a:br>
            <a:r>
              <a:rPr lang="en-US" dirty="0">
                <a:latin typeface="Arial" charset="0"/>
              </a:rPr>
              <a:t>the vehicle and getting out</a:t>
            </a:r>
          </a:p>
          <a:p>
            <a:pPr marL="971550" lvl="1" indent="-457200">
              <a:buFont typeface="+mj-lt"/>
              <a:buAutoNum type="arabicPeriod"/>
              <a:defRPr/>
            </a:pPr>
            <a:r>
              <a:rPr lang="en-US" dirty="0">
                <a:latin typeface="Arial" charset="0"/>
              </a:rPr>
              <a:t>Contact supervisor or maintenance</a:t>
            </a:r>
          </a:p>
          <a:p>
            <a:pPr marL="971550" lvl="1" indent="-457200">
              <a:buFont typeface="+mj-lt"/>
              <a:buAutoNum type="arabicPeriod"/>
              <a:defRPr/>
            </a:pPr>
            <a:r>
              <a:rPr lang="en-US" dirty="0">
                <a:latin typeface="Arial" charset="0"/>
              </a:rPr>
              <a:t>Report the incident</a:t>
            </a:r>
          </a:p>
          <a:p>
            <a:pPr marL="971550" lvl="1" indent="-457200">
              <a:buFont typeface="+mj-lt"/>
              <a:buAutoNum type="arabicPeriod"/>
              <a:defRPr/>
            </a:pPr>
            <a:r>
              <a:rPr lang="en-US" dirty="0">
                <a:latin typeface="Arial" charset="0"/>
              </a:rPr>
              <a:t>Ensure the vehicle goes to the workshop to have </a:t>
            </a:r>
            <a:r>
              <a:rPr lang="en-US" dirty="0" err="1">
                <a:latin typeface="Arial" charset="0"/>
              </a:rPr>
              <a:t>tyre</a:t>
            </a:r>
            <a:r>
              <a:rPr lang="en-US" dirty="0">
                <a:latin typeface="Arial" charset="0"/>
              </a:rPr>
              <a:t>, rim, nuts </a:t>
            </a:r>
            <a:r>
              <a:rPr lang="en-US" dirty="0" err="1">
                <a:latin typeface="Arial" charset="0"/>
              </a:rPr>
              <a:t>etc</a:t>
            </a:r>
            <a:r>
              <a:rPr lang="en-US" dirty="0">
                <a:latin typeface="Arial" charset="0"/>
              </a:rPr>
              <a:t> checked</a:t>
            </a:r>
          </a:p>
          <a:p>
            <a:pPr marL="971550" lvl="1" indent="-457200">
              <a:buFont typeface="+mj-lt"/>
              <a:buAutoNum type="arabicPeriod"/>
              <a:defRPr/>
            </a:pPr>
            <a:endParaRPr lang="en-US" sz="2000" dirty="0">
              <a:latin typeface="Arial" charset="0"/>
            </a:endParaRPr>
          </a:p>
          <a:p>
            <a:r>
              <a:rPr lang="en-US" dirty="0"/>
              <a:t> </a:t>
            </a:r>
          </a:p>
          <a:p>
            <a:pPr marL="971550" lvl="1" indent="-457200">
              <a:buFont typeface="+mj-lt"/>
              <a:buAutoNum type="arabicPeriod"/>
              <a:defRPr/>
            </a:pPr>
            <a:endParaRPr lang="en-US" sz="2000" dirty="0">
              <a:latin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03605" y="1633318"/>
            <a:ext cx="2697520" cy="4221072"/>
          </a:xfrm>
          <a:prstGeom prst="rect">
            <a:avLst/>
          </a:prstGeom>
        </p:spPr>
      </p:pic>
    </p:spTree>
    <p:extLst>
      <p:ext uri="{BB962C8B-B14F-4D97-AF65-F5344CB8AC3E}">
        <p14:creationId xmlns:p14="http://schemas.microsoft.com/office/powerpoint/2010/main" val="157770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a:t>
            </a:r>
          </a:p>
        </p:txBody>
      </p:sp>
      <p:sp>
        <p:nvSpPr>
          <p:cNvPr id="3" name="Content Placeholder 2"/>
          <p:cNvSpPr>
            <a:spLocks noGrp="1"/>
          </p:cNvSpPr>
          <p:nvPr>
            <p:ph idx="1"/>
          </p:nvPr>
        </p:nvSpPr>
        <p:spPr>
          <a:xfrm>
            <a:off x="344634" y="911919"/>
            <a:ext cx="4695717" cy="5034162"/>
          </a:xfrm>
        </p:spPr>
        <p:txBody>
          <a:bodyPr>
            <a:noAutofit/>
          </a:bodyPr>
          <a:lstStyle/>
          <a:p>
            <a:pPr marL="546100" lvl="1" indent="-508000">
              <a:buFont typeface="+mj-lt"/>
              <a:buAutoNum type="arabicPeriod"/>
              <a:defRPr/>
            </a:pPr>
            <a:r>
              <a:rPr lang="en-US" dirty="0">
                <a:latin typeface="Arial" charset="0"/>
              </a:rPr>
              <a:t>Stop safely</a:t>
            </a:r>
          </a:p>
          <a:p>
            <a:pPr marL="546100" lvl="1" indent="-508000">
              <a:buFont typeface="+mj-lt"/>
              <a:buAutoNum type="arabicPeriod"/>
              <a:defRPr/>
            </a:pPr>
            <a:r>
              <a:rPr lang="en-US" dirty="0">
                <a:latin typeface="Arial" charset="0"/>
              </a:rPr>
              <a:t>Lower load/attachments (if applicable)</a:t>
            </a:r>
          </a:p>
          <a:p>
            <a:pPr marL="546100" lvl="1" indent="-508000">
              <a:buFont typeface="+mj-lt"/>
              <a:buAutoNum type="arabicPeriod"/>
              <a:defRPr/>
            </a:pPr>
            <a:r>
              <a:rPr lang="en-US" dirty="0">
                <a:latin typeface="Arial" charset="0"/>
              </a:rPr>
              <a:t>Put vehicle in neutral and apply brake</a:t>
            </a:r>
          </a:p>
          <a:p>
            <a:pPr marL="546100" lvl="1" indent="-508000">
              <a:buFont typeface="+mj-lt"/>
              <a:buAutoNum type="arabicPeriod"/>
              <a:defRPr/>
            </a:pPr>
            <a:r>
              <a:rPr lang="en-US" dirty="0">
                <a:latin typeface="Arial" charset="0"/>
              </a:rPr>
              <a:t>Shut down engine</a:t>
            </a:r>
          </a:p>
          <a:p>
            <a:pPr marL="546100" lvl="1" indent="-508000">
              <a:buFont typeface="+mj-lt"/>
              <a:buAutoNum type="arabicPeriod"/>
              <a:defRPr/>
            </a:pPr>
            <a:r>
              <a:rPr lang="en-US" dirty="0">
                <a:latin typeface="Arial" charset="0"/>
              </a:rPr>
              <a:t>Activate fire suppression (if needed)</a:t>
            </a:r>
          </a:p>
          <a:p>
            <a:pPr marL="546100" lvl="1" indent="-508000">
              <a:buFont typeface="+mj-lt"/>
              <a:buAutoNum type="arabicPeriod"/>
              <a:defRPr/>
            </a:pPr>
            <a:r>
              <a:rPr lang="en-US" dirty="0">
                <a:latin typeface="Arial" charset="0"/>
              </a:rPr>
              <a:t>Use the radio to call an emergency</a:t>
            </a:r>
          </a:p>
          <a:p>
            <a:pPr marL="546100" lvl="1" indent="-508000">
              <a:buFont typeface="+mj-lt"/>
              <a:buAutoNum type="arabicPeriod"/>
              <a:defRPr/>
            </a:pPr>
            <a:r>
              <a:rPr lang="en-US" dirty="0">
                <a:latin typeface="Arial" charset="0"/>
              </a:rPr>
              <a:t>Evacuate the cabin</a:t>
            </a:r>
          </a:p>
          <a:p>
            <a:pPr marL="546100" lvl="1" indent="-508000">
              <a:buFont typeface="+mj-lt"/>
              <a:buAutoNum type="arabicPeriod"/>
              <a:defRPr/>
            </a:pPr>
            <a:r>
              <a:rPr lang="en-US" dirty="0">
                <a:latin typeface="Arial" charset="0"/>
              </a:rPr>
              <a:t>Take and use the fire extinguisher </a:t>
            </a:r>
            <a:r>
              <a:rPr lang="en-AU" dirty="0">
                <a:latin typeface="Arial" charset="0"/>
              </a:rPr>
              <a:t>(if safe)</a:t>
            </a:r>
          </a:p>
          <a:p>
            <a:pPr marL="546100" lvl="1" indent="-508000">
              <a:buFont typeface="+mj-lt"/>
              <a:buAutoNum type="arabicPeriod"/>
              <a:defRPr/>
            </a:pPr>
            <a:r>
              <a:rPr lang="en-AU" dirty="0">
                <a:latin typeface="Arial" charset="0"/>
              </a:rPr>
              <a:t>Withdraw to a safe distance</a:t>
            </a:r>
          </a:p>
          <a:p>
            <a:pPr marL="546100" lvl="1" indent="-508000">
              <a:buFont typeface="+mj-lt"/>
              <a:buAutoNum type="arabicPeriod"/>
              <a:defRPr/>
            </a:pPr>
            <a:r>
              <a:rPr lang="en-AU" dirty="0">
                <a:latin typeface="Arial" charset="0"/>
              </a:rPr>
              <a:t>Set up an exclusion zone and wait for emergency personnel</a:t>
            </a:r>
          </a:p>
          <a:p>
            <a:pPr marL="546100" lvl="1" indent="-508000">
              <a:buFont typeface="+mj-lt"/>
              <a:buAutoNum type="arabicPeriod"/>
              <a:defRPr/>
            </a:pPr>
            <a:endParaRPr lang="en-AU" dirty="0">
              <a:latin typeface="Arial" charset="0"/>
            </a:endParaRPr>
          </a:p>
          <a:p>
            <a:pPr marL="38100" lvl="1" indent="0" algn="ctr">
              <a:buNone/>
              <a:defRPr/>
            </a:pPr>
            <a:r>
              <a:rPr lang="en-AU" b="1" dirty="0">
                <a:solidFill>
                  <a:srgbClr val="FF0000"/>
                </a:solidFill>
                <a:latin typeface="Arial" charset="0"/>
              </a:rPr>
              <a:t>Do not put yourself in danger!</a:t>
            </a:r>
            <a:endParaRPr lang="en-US" b="1" dirty="0">
              <a:solidFill>
                <a:srgbClr val="FF0000"/>
              </a:solidFill>
              <a:latin typeface="Arial" charset="0"/>
            </a:endParaRPr>
          </a:p>
          <a:p>
            <a:pPr marL="546100" lvl="1" indent="-508000">
              <a:buFont typeface="+mj-lt"/>
              <a:buAutoNum type="arabicPeriod"/>
              <a:defRPr/>
            </a:pPr>
            <a:endParaRPr lang="en-US" dirty="0">
              <a:latin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76960" y="745091"/>
            <a:ext cx="3229718" cy="3776521"/>
          </a:xfrm>
          <a:prstGeom prst="rect">
            <a:avLst/>
          </a:prstGeom>
        </p:spPr>
      </p:pic>
    </p:spTree>
    <p:extLst>
      <p:ext uri="{BB962C8B-B14F-4D97-AF65-F5344CB8AC3E}">
        <p14:creationId xmlns:p14="http://schemas.microsoft.com/office/powerpoint/2010/main" val="1882867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Emergency Response Personnel</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322637" y="911225"/>
            <a:ext cx="4510299" cy="5035550"/>
          </a:xfrm>
        </p:spPr>
      </p:pic>
      <p:sp>
        <p:nvSpPr>
          <p:cNvPr id="6" name="Content Placeholder 5"/>
          <p:cNvSpPr>
            <a:spLocks noGrp="1"/>
          </p:cNvSpPr>
          <p:nvPr>
            <p:ph sz="quarter" idx="4294967295"/>
          </p:nvPr>
        </p:nvSpPr>
        <p:spPr>
          <a:xfrm>
            <a:off x="438150" y="981075"/>
            <a:ext cx="4133850" cy="4965700"/>
          </a:xfrm>
        </p:spPr>
        <p:txBody>
          <a:bodyPr>
            <a:normAutofit/>
          </a:bodyPr>
          <a:lstStyle/>
          <a:p>
            <a:pPr marL="285750" lvl="1" indent="-285750">
              <a:lnSpc>
                <a:spcPct val="90000"/>
              </a:lnSpc>
              <a:buFont typeface="Arial" pitchFamily="34" charset="0"/>
              <a:buChar char="•"/>
              <a:tabLst>
                <a:tab pos="457200" algn="l"/>
              </a:tabLst>
              <a:defRPr/>
            </a:pPr>
            <a:r>
              <a:rPr lang="en-US" sz="1800" dirty="0">
                <a:solidFill>
                  <a:prstClr val="black"/>
                </a:solidFill>
                <a:latin typeface="Arial" pitchFamily="34" charset="0"/>
                <a:ea typeface="ヒラギノ角ゴ Pro W3" pitchFamily="-84" charset="-128"/>
                <a:cs typeface="Arial" pitchFamily="34" charset="0"/>
              </a:rPr>
              <a:t>Trained and </a:t>
            </a:r>
            <a:r>
              <a:rPr lang="en-US" sz="1800" dirty="0" err="1">
                <a:solidFill>
                  <a:prstClr val="black"/>
                </a:solidFill>
                <a:latin typeface="Arial" pitchFamily="34" charset="0"/>
                <a:ea typeface="ヒラギノ角ゴ Pro W3" pitchFamily="-84" charset="-128"/>
                <a:cs typeface="Arial" pitchFamily="34" charset="0"/>
              </a:rPr>
              <a:t>authorised</a:t>
            </a:r>
            <a:r>
              <a:rPr lang="en-US" sz="1800" dirty="0">
                <a:solidFill>
                  <a:prstClr val="black"/>
                </a:solidFill>
                <a:latin typeface="Arial" pitchFamily="34" charset="0"/>
                <a:ea typeface="ヒラギノ角ゴ Pro W3" pitchFamily="-84" charset="-128"/>
                <a:cs typeface="Arial" pitchFamily="34" charset="0"/>
              </a:rPr>
              <a:t> </a:t>
            </a:r>
          </a:p>
          <a:p>
            <a:pPr marL="285750" lvl="1" indent="-285750">
              <a:lnSpc>
                <a:spcPct val="90000"/>
              </a:lnSpc>
              <a:buFont typeface="Arial" pitchFamily="34" charset="0"/>
              <a:buChar char="•"/>
              <a:tabLst>
                <a:tab pos="457200" algn="l"/>
              </a:tabLst>
              <a:defRPr/>
            </a:pPr>
            <a:r>
              <a:rPr lang="en-US" sz="1800" dirty="0">
                <a:solidFill>
                  <a:prstClr val="black"/>
                </a:solidFill>
                <a:latin typeface="Arial" pitchFamily="34" charset="0"/>
                <a:ea typeface="ヒラギノ角ゴ Pro W3" pitchFamily="-84" charset="-128"/>
                <a:cs typeface="Arial" pitchFamily="34" charset="0"/>
              </a:rPr>
              <a:t>Respond in line with OTML Emergency Response Plan</a:t>
            </a:r>
          </a:p>
          <a:p>
            <a:pPr marL="285750" lvl="1" indent="-285750">
              <a:lnSpc>
                <a:spcPct val="90000"/>
              </a:lnSpc>
              <a:buFont typeface="Arial" pitchFamily="34" charset="0"/>
              <a:buChar char="•"/>
              <a:tabLst>
                <a:tab pos="457200" algn="l"/>
              </a:tabLst>
              <a:defRPr/>
            </a:pPr>
            <a:r>
              <a:rPr lang="en-US" sz="1800" dirty="0">
                <a:solidFill>
                  <a:prstClr val="black"/>
                </a:solidFill>
                <a:latin typeface="Arial" pitchFamily="34" charset="0"/>
                <a:ea typeface="ヒラギノ角ゴ Pro W3" pitchFamily="-84" charset="-128"/>
                <a:cs typeface="Arial" pitchFamily="34" charset="0"/>
              </a:rPr>
              <a:t>Use emergency equipment</a:t>
            </a:r>
          </a:p>
        </p:txBody>
      </p:sp>
    </p:spTree>
    <p:extLst>
      <p:ext uri="{BB962C8B-B14F-4D97-AF65-F5344CB8AC3E}">
        <p14:creationId xmlns:p14="http://schemas.microsoft.com/office/powerpoint/2010/main" val="543918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3"/>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p>
            <a:r>
              <a:rPr lang="en-AU">
                <a:latin typeface="Arial" charset="0"/>
              </a:rPr>
              <a:t>Summary</a:t>
            </a:r>
          </a:p>
        </p:txBody>
      </p:sp>
      <p:sp>
        <p:nvSpPr>
          <p:cNvPr id="123906" name="Content Placeholder 4"/>
          <p:cNvSpPr>
            <a:spLocks noGrp="1"/>
          </p:cNvSpPr>
          <p:nvPr>
            <p:ph idx="1"/>
          </p:nvPr>
        </p:nvSpPr>
        <p:spPr bwMode="auto">
          <a:xfrm>
            <a:off x="344634" y="911919"/>
            <a:ext cx="5030254" cy="50341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p>
            <a:pPr marL="0" lvl="1" indent="0" defTabSz="457200" eaLnBrk="0" hangingPunct="0">
              <a:spcBef>
                <a:spcPts val="600"/>
              </a:spcBef>
              <a:buNone/>
              <a:defRPr/>
            </a:pPr>
            <a:r>
              <a:rPr lang="en-AU" sz="1800" kern="1200" dirty="0">
                <a:solidFill>
                  <a:prstClr val="black"/>
                </a:solidFill>
                <a:latin typeface="Arial" pitchFamily="34" charset="0"/>
                <a:ea typeface="ヒラギノ角ゴ Pro W3" pitchFamily="-84" charset="-128"/>
                <a:cs typeface="Arial" pitchFamily="34" charset="0"/>
              </a:rPr>
              <a:t>Personnel, contractors and visitors are responsible for operating vehicles safely and efficiently by:</a:t>
            </a:r>
          </a:p>
          <a:p>
            <a:pPr marL="285750" lvl="1" indent="-285750">
              <a:lnSpc>
                <a:spcPct val="90000"/>
              </a:lnSpc>
              <a:buFont typeface="Arial" pitchFamily="34" charset="0"/>
              <a:buChar char="•"/>
              <a:tabLst>
                <a:tab pos="457200" algn="l"/>
              </a:tabLst>
              <a:defRPr/>
            </a:pPr>
            <a:r>
              <a:rPr lang="en-GB" dirty="0">
                <a:solidFill>
                  <a:prstClr val="black"/>
                </a:solidFill>
                <a:latin typeface="Arial" pitchFamily="34" charset="0"/>
                <a:ea typeface="ヒラギノ角ゴ Pro W3" pitchFamily="-84" charset="-128"/>
                <a:cs typeface="Arial" pitchFamily="34" charset="0"/>
              </a:rPr>
              <a:t>Obeying road rules</a:t>
            </a:r>
          </a:p>
          <a:p>
            <a:pPr marL="285750" lvl="1" indent="-285750">
              <a:lnSpc>
                <a:spcPct val="90000"/>
              </a:lnSpc>
              <a:buFont typeface="Arial" pitchFamily="34" charset="0"/>
              <a:buChar char="•"/>
              <a:tabLst>
                <a:tab pos="457200" algn="l"/>
              </a:tabLst>
              <a:defRPr/>
            </a:pPr>
            <a:r>
              <a:rPr lang="en-GB" dirty="0">
                <a:solidFill>
                  <a:prstClr val="black"/>
                </a:solidFill>
                <a:latin typeface="Arial" pitchFamily="34" charset="0"/>
                <a:ea typeface="ヒラギノ角ゴ Pro W3" pitchFamily="-84" charset="-128"/>
                <a:cs typeface="Arial" pitchFamily="34" charset="0"/>
              </a:rPr>
              <a:t>No drugs or alcohol when operating a vehicle</a:t>
            </a:r>
          </a:p>
          <a:p>
            <a:pPr marL="285750" lvl="1" indent="-285750">
              <a:lnSpc>
                <a:spcPct val="90000"/>
              </a:lnSpc>
              <a:buFont typeface="Arial" pitchFamily="34" charset="0"/>
              <a:buChar char="•"/>
              <a:tabLst>
                <a:tab pos="457200" algn="l"/>
              </a:tabLst>
              <a:defRPr/>
            </a:pPr>
            <a:r>
              <a:rPr lang="en-GB" dirty="0">
                <a:solidFill>
                  <a:prstClr val="black"/>
                </a:solidFill>
                <a:latin typeface="Arial" pitchFamily="34" charset="0"/>
                <a:ea typeface="ヒラギノ角ゴ Pro W3" pitchFamily="-84" charset="-128"/>
                <a:cs typeface="Arial" pitchFamily="34" charset="0"/>
              </a:rPr>
              <a:t>Driving vehicles that are inspected regularly and roadworthy</a:t>
            </a:r>
          </a:p>
          <a:p>
            <a:pPr marL="285750" lvl="1" indent="-285750">
              <a:lnSpc>
                <a:spcPct val="90000"/>
              </a:lnSpc>
              <a:buFont typeface="Arial" pitchFamily="34" charset="0"/>
              <a:buChar char="•"/>
              <a:tabLst>
                <a:tab pos="457200" algn="l"/>
              </a:tabLst>
              <a:defRPr/>
            </a:pPr>
            <a:r>
              <a:rPr lang="en-GB" dirty="0">
                <a:solidFill>
                  <a:prstClr val="black"/>
                </a:solidFill>
                <a:latin typeface="Arial" pitchFamily="34" charset="0"/>
                <a:ea typeface="ヒラギノ角ゴ Pro W3" pitchFamily="-84" charset="-128"/>
                <a:cs typeface="Arial" pitchFamily="34" charset="0"/>
              </a:rPr>
              <a:t>Being considerate of other road users</a:t>
            </a:r>
          </a:p>
          <a:p>
            <a:pPr marL="285750" lvl="1" indent="-285750">
              <a:lnSpc>
                <a:spcPct val="90000"/>
              </a:lnSpc>
              <a:buFont typeface="Arial" pitchFamily="34" charset="0"/>
              <a:buChar char="•"/>
              <a:tabLst>
                <a:tab pos="457200" algn="l"/>
              </a:tabLst>
              <a:defRPr/>
            </a:pPr>
            <a:r>
              <a:rPr lang="en-GB" dirty="0">
                <a:solidFill>
                  <a:prstClr val="black"/>
                </a:solidFill>
                <a:latin typeface="Arial" pitchFamily="34" charset="0"/>
                <a:ea typeface="ヒラギノ角ゴ Pro W3" pitchFamily="-84" charset="-128"/>
                <a:cs typeface="Arial" pitchFamily="34" charset="0"/>
              </a:rPr>
              <a:t>Driving to conditions</a:t>
            </a:r>
          </a:p>
          <a:p>
            <a:pPr marL="285750" lvl="1" indent="-285750">
              <a:lnSpc>
                <a:spcPct val="90000"/>
              </a:lnSpc>
              <a:buFont typeface="Arial" pitchFamily="34" charset="0"/>
              <a:buChar char="•"/>
              <a:tabLst>
                <a:tab pos="457200" algn="l"/>
              </a:tabLst>
              <a:defRPr/>
            </a:pPr>
            <a:r>
              <a:rPr lang="en-GB" dirty="0">
                <a:solidFill>
                  <a:prstClr val="black"/>
                </a:solidFill>
                <a:latin typeface="Arial" pitchFamily="34" charset="0"/>
                <a:ea typeface="ヒラギノ角ゴ Pro W3" pitchFamily="-84" charset="-128"/>
                <a:cs typeface="Arial" pitchFamily="34" charset="0"/>
              </a:rPr>
              <a:t>Parking in designated parking areas</a:t>
            </a:r>
          </a:p>
          <a:p>
            <a:pPr marL="285750" lvl="1" indent="-285750">
              <a:lnSpc>
                <a:spcPct val="90000"/>
              </a:lnSpc>
              <a:buFont typeface="Arial" pitchFamily="34" charset="0"/>
              <a:buChar char="•"/>
              <a:tabLst>
                <a:tab pos="457200" algn="l"/>
              </a:tabLst>
              <a:defRPr/>
            </a:pPr>
            <a:r>
              <a:rPr lang="en-GB" dirty="0">
                <a:solidFill>
                  <a:prstClr val="black"/>
                </a:solidFill>
                <a:latin typeface="Arial" pitchFamily="34" charset="0"/>
                <a:ea typeface="ヒラギノ角ゴ Pro W3" pitchFamily="-84" charset="-128"/>
                <a:cs typeface="Arial" pitchFamily="34" charset="0"/>
              </a:rPr>
              <a:t>Making sure that the vehicle is fundamentally stable</a:t>
            </a:r>
          </a:p>
          <a:p>
            <a:pPr marL="285750" lvl="1" indent="-285750">
              <a:lnSpc>
                <a:spcPct val="90000"/>
              </a:lnSpc>
              <a:buFont typeface="Arial" pitchFamily="34" charset="0"/>
              <a:buChar char="•"/>
              <a:tabLst>
                <a:tab pos="457200" algn="l"/>
              </a:tabLst>
              <a:defRPr/>
            </a:pPr>
            <a:r>
              <a:rPr lang="en-GB" dirty="0">
                <a:solidFill>
                  <a:prstClr val="black"/>
                </a:solidFill>
                <a:latin typeface="Arial" pitchFamily="34" charset="0"/>
                <a:ea typeface="ヒラギノ角ゴ Pro W3" pitchFamily="-84" charset="-128"/>
                <a:cs typeface="Arial" pitchFamily="34" charset="0"/>
              </a:rPr>
              <a:t>Reporting all incidents.</a:t>
            </a:r>
          </a:p>
          <a:p>
            <a:pPr marL="285750" lvl="1" indent="-285750">
              <a:lnSpc>
                <a:spcPct val="90000"/>
              </a:lnSpc>
              <a:buFont typeface="Arial" pitchFamily="34" charset="0"/>
              <a:buChar char="•"/>
              <a:tabLst>
                <a:tab pos="457200" algn="l"/>
              </a:tabLst>
              <a:defRPr/>
            </a:pPr>
            <a:endParaRPr lang="en-GB" dirty="0">
              <a:solidFill>
                <a:prstClr val="black"/>
              </a:solidFill>
              <a:latin typeface="Arial" pitchFamily="34" charset="0"/>
              <a:ea typeface="ヒラギノ角ゴ Pro W3" pitchFamily="-84" charset="-128"/>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58332" y="643862"/>
            <a:ext cx="3485307" cy="5188226"/>
          </a:xfrm>
          <a:prstGeom prst="rect">
            <a:avLst/>
          </a:prstGeom>
        </p:spPr>
      </p:pic>
    </p:spTree>
    <p:extLst>
      <p:ext uri="{BB962C8B-B14F-4D97-AF65-F5344CB8AC3E}">
        <p14:creationId xmlns:p14="http://schemas.microsoft.com/office/powerpoint/2010/main" val="17889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p:txBody>
          <a:bodyPr/>
          <a:lstStyle/>
          <a:p>
            <a:r>
              <a:rPr lang="en-AU" dirty="0">
                <a:latin typeface="Arial Bold" charset="0"/>
                <a:ea typeface="ＭＳ Ｐゴシック" charset="0"/>
              </a:rPr>
              <a:t>Road Design and Maintenance Hazards</a:t>
            </a:r>
            <a:endParaRPr lang="en-US" dirty="0">
              <a:latin typeface="Arial Bold" charset="0"/>
              <a:ea typeface="ＭＳ Ｐゴシック" charset="0"/>
            </a:endParaRP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44488" y="1270071"/>
            <a:ext cx="6803444" cy="3512673"/>
          </a:xfrm>
        </p:spPr>
      </p:pic>
      <p:pic>
        <p:nvPicPr>
          <p:cNvPr id="4" name="Content Placeholder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37933" y="1332706"/>
            <a:ext cx="1806067" cy="5018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p:txBody>
          <a:bodyPr/>
          <a:lstStyle/>
          <a:p>
            <a:r>
              <a:rPr lang="en-AU" dirty="0">
                <a:latin typeface="Arial Bold" charset="0"/>
                <a:ea typeface="ＭＳ Ｐゴシック" charset="0"/>
              </a:rPr>
              <a:t>Traffic Management Hazards</a:t>
            </a:r>
            <a:endParaRPr lang="en-US" dirty="0">
              <a:latin typeface="Arial Bold" charset="0"/>
              <a:ea typeface="ＭＳ Ｐゴシック" charset="0"/>
            </a:endParaRP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464419" y="1010076"/>
            <a:ext cx="6454892" cy="3406998"/>
          </a:xfrm>
        </p:spPr>
      </p:pic>
      <p:pic>
        <p:nvPicPr>
          <p:cNvPr id="4" name="Content Placeholder 2"/>
          <p:cNvPicPr>
            <a:picLocks noChangeAspect="1"/>
          </p:cNvPicPr>
          <p:nvPr/>
        </p:nvPicPr>
        <p:blipFill rotWithShape="1">
          <a:blip r:embed="rId4">
            <a:extLst>
              <a:ext uri="{28A0092B-C50C-407E-A947-70E740481C1C}">
                <a14:useLocalDpi xmlns:a14="http://schemas.microsoft.com/office/drawing/2010/main"/>
              </a:ext>
            </a:extLst>
          </a:blip>
          <a:srcRect l="20754" t="17879" r="20912" b="16733"/>
          <a:stretch/>
        </p:blipFill>
        <p:spPr>
          <a:xfrm>
            <a:off x="-60858" y="2081859"/>
            <a:ext cx="2759293" cy="4373217"/>
          </a:xfrm>
          <a:prstGeom prst="rect">
            <a:avLst/>
          </a:prstGeom>
        </p:spPr>
      </p:pic>
    </p:spTree>
    <p:extLst>
      <p:ext uri="{BB962C8B-B14F-4D97-AF65-F5344CB8AC3E}">
        <p14:creationId xmlns:p14="http://schemas.microsoft.com/office/powerpoint/2010/main" val="11098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Controls</a:t>
            </a:r>
          </a:p>
        </p:txBody>
      </p:sp>
      <p:sp>
        <p:nvSpPr>
          <p:cNvPr id="3" name="Content Placeholder 2"/>
          <p:cNvSpPr>
            <a:spLocks noGrp="1"/>
          </p:cNvSpPr>
          <p:nvPr>
            <p:ph idx="1"/>
          </p:nvPr>
        </p:nvSpPr>
        <p:spPr/>
        <p:txBody>
          <a:bodyPr/>
          <a:lstStyle/>
          <a:p>
            <a:pPr marL="342900" lvl="1" indent="-342900">
              <a:spcBef>
                <a:spcPts val="1750"/>
              </a:spcBef>
              <a:buFont typeface="Arial" panose="020B0604020202020204" pitchFamily="34" charset="0"/>
              <a:buChar char="•"/>
              <a:tabLst>
                <a:tab pos="355600" algn="l"/>
              </a:tabLst>
              <a:defRPr/>
            </a:pPr>
            <a:r>
              <a:rPr lang="en-AU" dirty="0">
                <a:latin typeface="Arial" charset="0"/>
                <a:ea typeface="ＭＳ Ｐゴシック" pitchFamily="82" charset="-128"/>
              </a:rPr>
              <a:t>Use and apply the hierarchy of controls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56550" y="1972372"/>
            <a:ext cx="6415807" cy="3130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70278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the Vehicle</a:t>
            </a:r>
          </a:p>
        </p:txBody>
      </p:sp>
      <p:sp>
        <p:nvSpPr>
          <p:cNvPr id="3" name="Content Placeholder 2"/>
          <p:cNvSpPr>
            <a:spLocks noGrp="1"/>
          </p:cNvSpPr>
          <p:nvPr>
            <p:ph idx="1"/>
          </p:nvPr>
        </p:nvSpPr>
        <p:spPr>
          <a:xfrm>
            <a:off x="344633" y="911919"/>
            <a:ext cx="8442527" cy="4273398"/>
          </a:xfrm>
        </p:spPr>
        <p:txBody>
          <a:bodyPr/>
          <a:lstStyle/>
          <a:p>
            <a:r>
              <a:rPr lang="en-US" dirty="0"/>
              <a:t>Vehicles on site must be:</a:t>
            </a:r>
          </a:p>
          <a:p>
            <a:pPr marL="285750" indent="-285750">
              <a:buClr>
                <a:schemeClr val="tx1"/>
              </a:buClr>
              <a:buFont typeface="Arial" charset="0"/>
              <a:buChar char="•"/>
            </a:pPr>
            <a:r>
              <a:rPr lang="en-US" dirty="0"/>
              <a:t>Registered</a:t>
            </a:r>
          </a:p>
          <a:p>
            <a:pPr marL="285750" indent="-285750">
              <a:buClr>
                <a:schemeClr val="tx1"/>
              </a:buClr>
              <a:buFont typeface="Arial" charset="0"/>
              <a:buChar char="•"/>
            </a:pPr>
            <a:r>
              <a:rPr lang="en-US" dirty="0"/>
              <a:t>Insured</a:t>
            </a:r>
          </a:p>
          <a:p>
            <a:pPr marL="285750" indent="-285750">
              <a:buClr>
                <a:schemeClr val="tx1"/>
              </a:buClr>
              <a:buFont typeface="Arial" charset="0"/>
              <a:buChar char="•"/>
            </a:pPr>
            <a:r>
              <a:rPr lang="en-US" dirty="0"/>
              <a:t>Serviced regularly</a:t>
            </a:r>
          </a:p>
          <a:p>
            <a:pPr marL="285750" indent="-285750">
              <a:buClr>
                <a:schemeClr val="tx1"/>
              </a:buClr>
              <a:buFont typeface="Arial" charset="0"/>
              <a:buChar char="•"/>
            </a:pPr>
            <a:r>
              <a:rPr lang="en-US" dirty="0"/>
              <a:t>Used for purpose within the equipment’s limits and capability as per manufacturer’s manual</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9357" y="3637722"/>
            <a:ext cx="5784643" cy="3271078"/>
          </a:xfrm>
          <a:prstGeom prst="rect">
            <a:avLst/>
          </a:prstGeom>
        </p:spPr>
      </p:pic>
    </p:spTree>
    <p:extLst>
      <p:ext uri="{BB962C8B-B14F-4D97-AF65-F5344CB8AC3E}">
        <p14:creationId xmlns:p14="http://schemas.microsoft.com/office/powerpoint/2010/main" val="768845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Always Start with a Pre-Start</a:t>
            </a:r>
          </a:p>
        </p:txBody>
      </p:sp>
      <p:sp>
        <p:nvSpPr>
          <p:cNvPr id="5" name="Content Placeholder 4"/>
          <p:cNvSpPr>
            <a:spLocks noGrp="1"/>
          </p:cNvSpPr>
          <p:nvPr>
            <p:ph idx="1"/>
          </p:nvPr>
        </p:nvSpPr>
        <p:spPr/>
        <p:txBody>
          <a:bodyPr>
            <a:noAutofit/>
          </a:bodyPr>
          <a:lstStyle/>
          <a:p>
            <a:pPr marL="342900" lvl="1" indent="-342900">
              <a:spcBef>
                <a:spcPts val="1750"/>
              </a:spcBef>
              <a:defRPr/>
            </a:pPr>
            <a:r>
              <a:rPr lang="en-AU" dirty="0">
                <a:latin typeface="Arial" charset="0"/>
                <a:ea typeface="ＭＳ Ｐゴシック" pitchFamily="82" charset="-128"/>
              </a:rPr>
              <a:t>Start at the drivers door and walk completely around the vehicle.</a:t>
            </a:r>
          </a:p>
          <a:p>
            <a:pPr marL="342900" lvl="1" indent="-342900">
              <a:spcBef>
                <a:spcPts val="1750"/>
              </a:spcBef>
              <a:defRPr/>
            </a:pPr>
            <a:r>
              <a:rPr lang="en-AU" dirty="0">
                <a:latin typeface="Arial" charset="0"/>
                <a:ea typeface="ＭＳ Ｐゴシック" pitchFamily="82" charset="-128"/>
              </a:rPr>
              <a:t>Complete the checklist as you go:</a:t>
            </a:r>
          </a:p>
          <a:p>
            <a:pPr marL="800100" lvl="1" indent="-285750">
              <a:buFont typeface="Arial" panose="020B0604020202020204" pitchFamily="34" charset="0"/>
              <a:buChar char="−"/>
              <a:defRPr/>
            </a:pPr>
            <a:r>
              <a:rPr lang="en-AU" dirty="0">
                <a:latin typeface="Arial" charset="0"/>
              </a:rPr>
              <a:t>No damage to body, clean tray</a:t>
            </a:r>
          </a:p>
          <a:p>
            <a:pPr marL="800100" lvl="1" indent="-285750">
              <a:buFont typeface="Arial" panose="020B0604020202020204" pitchFamily="34" charset="0"/>
              <a:buChar char="−"/>
              <a:defRPr/>
            </a:pPr>
            <a:r>
              <a:rPr lang="en-AU" dirty="0">
                <a:latin typeface="Arial" charset="0"/>
              </a:rPr>
              <a:t>Lights / signals clean and undamaged</a:t>
            </a:r>
          </a:p>
          <a:p>
            <a:pPr marL="800100" lvl="1" indent="-285750">
              <a:buFont typeface="Arial" panose="020B0604020202020204" pitchFamily="34" charset="0"/>
              <a:buChar char="−"/>
              <a:defRPr/>
            </a:pPr>
            <a:r>
              <a:rPr lang="en-AU" dirty="0">
                <a:latin typeface="Arial" charset="0"/>
              </a:rPr>
              <a:t>Tyres (including spare) properly </a:t>
            </a:r>
            <a:br>
              <a:rPr lang="en-AU" dirty="0">
                <a:latin typeface="Arial" charset="0"/>
              </a:rPr>
            </a:br>
            <a:r>
              <a:rPr lang="en-AU" dirty="0">
                <a:latin typeface="Arial" charset="0"/>
              </a:rPr>
              <a:t>inflated / good tread / no cracks or deformation</a:t>
            </a:r>
          </a:p>
          <a:p>
            <a:pPr marL="800100" lvl="1" indent="-285750">
              <a:buFont typeface="Arial" panose="020B0604020202020204" pitchFamily="34" charset="0"/>
              <a:buChar char="−"/>
              <a:defRPr/>
            </a:pPr>
            <a:r>
              <a:rPr lang="en-AU" dirty="0">
                <a:latin typeface="Arial" charset="0"/>
              </a:rPr>
              <a:t>Wheel nuts, wheel studs and mounts are</a:t>
            </a:r>
            <a:br>
              <a:rPr lang="en-AU" dirty="0">
                <a:latin typeface="Arial" charset="0"/>
              </a:rPr>
            </a:br>
            <a:r>
              <a:rPr lang="en-AU" dirty="0">
                <a:latin typeface="Arial" charset="0"/>
              </a:rPr>
              <a:t>secure / none missing or damaged</a:t>
            </a:r>
          </a:p>
          <a:p>
            <a:pPr marL="800100" lvl="1" indent="-285750">
              <a:buFont typeface="Arial" panose="020B0604020202020204" pitchFamily="34" charset="0"/>
              <a:buChar char="−"/>
              <a:defRPr/>
            </a:pPr>
            <a:r>
              <a:rPr lang="en-AU" dirty="0">
                <a:latin typeface="Arial" charset="0"/>
              </a:rPr>
              <a:t>No fluid leaks under /around vehicle</a:t>
            </a:r>
          </a:p>
          <a:p>
            <a:pPr marL="800100" lvl="1" indent="-285750">
              <a:buFont typeface="Arial" panose="020B0604020202020204" pitchFamily="34" charset="0"/>
              <a:buChar char="−"/>
              <a:defRPr/>
            </a:pPr>
            <a:r>
              <a:rPr lang="en-AU" dirty="0">
                <a:latin typeface="Arial" charset="0"/>
              </a:rPr>
              <a:t>No obvious damage to chassis, suspension</a:t>
            </a:r>
          </a:p>
          <a:p>
            <a:pPr marL="800100" lvl="1" indent="-285750">
              <a:buFont typeface="Arial" panose="020B0604020202020204" pitchFamily="34" charset="0"/>
              <a:buChar char="−"/>
              <a:defRPr/>
            </a:pPr>
            <a:r>
              <a:rPr lang="en-AU" dirty="0">
                <a:latin typeface="Arial" charset="0"/>
              </a:rPr>
              <a:t>Windows clean / no cracks</a:t>
            </a:r>
          </a:p>
          <a:p>
            <a:pPr marL="800100" lvl="1" indent="-285750">
              <a:buFont typeface="Arial" panose="020B0604020202020204" pitchFamily="34" charset="0"/>
              <a:buChar char="−"/>
              <a:defRPr/>
            </a:pPr>
            <a:r>
              <a:rPr lang="en-AU" dirty="0">
                <a:latin typeface="Arial" charset="0"/>
              </a:rPr>
              <a:t>Security of </a:t>
            </a:r>
            <a:r>
              <a:rPr lang="en-AU" dirty="0" err="1">
                <a:latin typeface="Arial" charset="0"/>
              </a:rPr>
              <a:t>bullbar</a:t>
            </a:r>
            <a:r>
              <a:rPr lang="en-AU" dirty="0">
                <a:latin typeface="Arial" charset="0"/>
              </a:rPr>
              <a:t>, winch, whip, snorkel,</a:t>
            </a:r>
            <a:br>
              <a:rPr lang="en-AU" dirty="0">
                <a:latin typeface="Arial" charset="0"/>
              </a:rPr>
            </a:br>
            <a:r>
              <a:rPr lang="en-AU" dirty="0">
                <a:latin typeface="Arial" charset="0"/>
              </a:rPr>
              <a:t>spotter lights, flashing beacon, </a:t>
            </a:r>
            <a:r>
              <a:rPr lang="en-AU" dirty="0" err="1">
                <a:latin typeface="Arial" charset="0"/>
              </a:rPr>
              <a:t>etc</a:t>
            </a:r>
            <a:endParaRPr lang="en-AU" dirty="0">
              <a:latin typeface="Arial" charset="0"/>
            </a:endParaRPr>
          </a:p>
          <a:p>
            <a:pPr marL="800100" lvl="1" indent="-285750">
              <a:buFont typeface="Arial" panose="020B0604020202020204" pitchFamily="34" charset="0"/>
              <a:buChar char="−"/>
              <a:defRPr/>
            </a:pPr>
            <a:r>
              <a:rPr lang="en-AU" dirty="0">
                <a:latin typeface="Arial" charset="0"/>
              </a:rPr>
              <a:t>Check fluid levels as per manual</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10448" y="1243192"/>
            <a:ext cx="2388918" cy="4869717"/>
          </a:xfrm>
          <a:prstGeom prst="rect">
            <a:avLst/>
          </a:prstGeom>
        </p:spPr>
      </p:pic>
    </p:spTree>
    <p:extLst>
      <p:ext uri="{BB962C8B-B14F-4D97-AF65-F5344CB8AC3E}">
        <p14:creationId xmlns:p14="http://schemas.microsoft.com/office/powerpoint/2010/main" val="105955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Light Vehicle</a:t>
            </a:r>
          </a:p>
        </p:txBody>
      </p:sp>
      <p:pic>
        <p:nvPicPr>
          <p:cNvPr id="11" name="Content Placeholder 10"/>
          <p:cNvPicPr>
            <a:picLocks noGrp="1" noChangeAspect="1"/>
          </p:cNvPicPr>
          <p:nvPr>
            <p:ph idx="1"/>
          </p:nvPr>
        </p:nvPicPr>
        <p:blipFill>
          <a:blip r:embed="rId3" cstate="hqprint">
            <a:extLst>
              <a:ext uri="{28A0092B-C50C-407E-A947-70E740481C1C}">
                <a14:useLocalDpi xmlns:a14="http://schemas.microsoft.com/office/drawing/2010/main"/>
              </a:ext>
            </a:extLst>
          </a:blip>
          <a:stretch>
            <a:fillRect/>
          </a:stretch>
        </p:blipFill>
        <p:spPr>
          <a:xfrm>
            <a:off x="249552" y="1154699"/>
            <a:ext cx="5779010" cy="2537525"/>
          </a:xfrm>
        </p:spPr>
      </p:pic>
      <p:pic>
        <p:nvPicPr>
          <p:cNvPr id="12" name="Picture 11"/>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251418" y="1131530"/>
            <a:ext cx="2665218" cy="2560694"/>
          </a:xfrm>
          <a:prstGeom prst="rect">
            <a:avLst/>
          </a:prstGeom>
        </p:spPr>
      </p:pic>
      <p:pic>
        <p:nvPicPr>
          <p:cNvPr id="13" name="Picture 12"/>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52569" y="3767732"/>
            <a:ext cx="5775994" cy="2537525"/>
          </a:xfrm>
          <a:prstGeom prst="rect">
            <a:avLst/>
          </a:prstGeom>
        </p:spPr>
      </p:pic>
      <p:pic>
        <p:nvPicPr>
          <p:cNvPr id="14" name="Picture 13"/>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6251418" y="3767733"/>
            <a:ext cx="2569116" cy="2500905"/>
          </a:xfrm>
          <a:prstGeom prst="rect">
            <a:avLst/>
          </a:prstGeom>
        </p:spPr>
      </p:pic>
    </p:spTree>
    <p:extLst>
      <p:ext uri="{BB962C8B-B14F-4D97-AF65-F5344CB8AC3E}">
        <p14:creationId xmlns:p14="http://schemas.microsoft.com/office/powerpoint/2010/main" val="4956747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1"/>
</p:tagLst>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99C84002B06B439DA773BCD5D7BD89" ma:contentTypeVersion="0" ma:contentTypeDescription="Create a new document." ma:contentTypeScope="" ma:versionID="93cce71f2c3fb9a7609fae389cb10a5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FFE869-1C01-4941-93BD-09688E400BBC}"/>
</file>

<file path=customXml/itemProps2.xml><?xml version="1.0" encoding="utf-8"?>
<ds:datastoreItem xmlns:ds="http://schemas.openxmlformats.org/officeDocument/2006/customXml" ds:itemID="{65B4C7A8-34EF-4FC6-A2C1-4445F54FDDC2}"/>
</file>

<file path=customXml/itemProps3.xml><?xml version="1.0" encoding="utf-8"?>
<ds:datastoreItem xmlns:ds="http://schemas.openxmlformats.org/officeDocument/2006/customXml" ds:itemID="{4D8834ED-10E0-4EF7-B833-ABED483179EB}"/>
</file>

<file path=docProps/app.xml><?xml version="1.0" encoding="utf-8"?>
<Properties xmlns="http://schemas.openxmlformats.org/officeDocument/2006/extended-properties" xmlns:vt="http://schemas.openxmlformats.org/officeDocument/2006/docPropsVTypes">
  <Template>MMJV PPT Template.potx</Template>
  <TotalTime>9014</TotalTime>
  <Words>2627</Words>
  <Application>Microsoft Office PowerPoint</Application>
  <PresentationFormat>On-screen Show (4:3)</PresentationFormat>
  <Paragraphs>349</Paragraphs>
  <Slides>34</Slides>
  <Notes>34</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.AppleSystemUIFont</vt:lpstr>
      <vt:lpstr>Arial</vt:lpstr>
      <vt:lpstr>Arial Bold</vt:lpstr>
      <vt:lpstr>Calibri</vt:lpstr>
      <vt:lpstr>Calibri Light</vt:lpstr>
      <vt:lpstr>Courier New</vt:lpstr>
      <vt:lpstr>DecimaProA-Bold ☞</vt:lpstr>
      <vt:lpstr>Gill Sans</vt:lpstr>
      <vt:lpstr>Times</vt:lpstr>
      <vt:lpstr>2_Custom Design</vt:lpstr>
      <vt:lpstr>PowerPoint Presentation</vt:lpstr>
      <vt:lpstr>Introduction</vt:lpstr>
      <vt:lpstr>Driving Hazards</vt:lpstr>
      <vt:lpstr>Road Design and Maintenance Hazards</vt:lpstr>
      <vt:lpstr>Traffic Management Hazards</vt:lpstr>
      <vt:lpstr>Controls</vt:lpstr>
      <vt:lpstr>Check the Vehicle</vt:lpstr>
      <vt:lpstr>Always Start with a Pre-Start</vt:lpstr>
      <vt:lpstr>Typical Light Vehicle</vt:lpstr>
      <vt:lpstr>Pre-start Inspections</vt:lpstr>
      <vt:lpstr>Use all Your Senses at Startup and During Operations</vt:lpstr>
      <vt:lpstr>What to do with Damaged or Faulty Vehicle</vt:lpstr>
      <vt:lpstr>Other Operator Controls</vt:lpstr>
      <vt:lpstr>Driving Techniques</vt:lpstr>
      <vt:lpstr>Blind Spots</vt:lpstr>
      <vt:lpstr>Speed</vt:lpstr>
      <vt:lpstr>Slowing and Braking</vt:lpstr>
      <vt:lpstr>U-Turns</vt:lpstr>
      <vt:lpstr>Cornering</vt:lpstr>
      <vt:lpstr>Overtaking / Passing</vt:lpstr>
      <vt:lpstr>Reversing</vt:lpstr>
      <vt:lpstr>10 Commandments of Driving</vt:lpstr>
      <vt:lpstr>Parking</vt:lpstr>
      <vt:lpstr>Parking in Operational Areas</vt:lpstr>
      <vt:lpstr>Park-up for Refuelling</vt:lpstr>
      <vt:lpstr>Dismounting</vt:lpstr>
      <vt:lpstr>Loads</vt:lpstr>
      <vt:lpstr>Incidents Involving Vehicles</vt:lpstr>
      <vt:lpstr>Witnessing a Vehicle Incident</vt:lpstr>
      <vt:lpstr>Equipment Runaway</vt:lpstr>
      <vt:lpstr>What to do if a Wheel Comes Off</vt:lpstr>
      <vt:lpstr>Fire</vt:lpstr>
      <vt:lpstr>Emergency Response Personnel</vt:lpstr>
      <vt:lpstr>Summary</vt:lpstr>
    </vt:vector>
  </TitlesOfParts>
  <Company>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 Coventon</dc:creator>
  <cp:lastModifiedBy>Glen Coventon</cp:lastModifiedBy>
  <cp:revision>988</cp:revision>
  <cp:lastPrinted>2012-03-06T00:01:13Z</cp:lastPrinted>
  <dcterms:created xsi:type="dcterms:W3CDTF">2009-06-11T07:05:59Z</dcterms:created>
  <dcterms:modified xsi:type="dcterms:W3CDTF">2023-04-27T23:04:27Z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C826CAB3-B4FD-493D-98A7-C048D51082DA</vt:lpwstr>
  </property>
  <property fmtid="{D5CDD505-2E9C-101B-9397-08002B2CF9AE}" pid="3" name="ArticulatePath">
    <vt:lpwstr>Hot Work - Presentation</vt:lpwstr>
  </property>
  <property fmtid="{D5CDD505-2E9C-101B-9397-08002B2CF9AE}" pid="4" name="ContentTypeId">
    <vt:lpwstr>0x010100D999C84002B06B439DA773BCD5D7BD89</vt:lpwstr>
  </property>
</Properties>
</file>