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11"/>
  </p:notesMasterIdLst>
  <p:handoutMasterIdLst>
    <p:handoutMasterId r:id="rId12"/>
  </p:handoutMasterIdLst>
  <p:sldIdLst>
    <p:sldId id="547" r:id="rId2"/>
    <p:sldId id="452" r:id="rId3"/>
    <p:sldId id="524" r:id="rId4"/>
    <p:sldId id="552" r:id="rId5"/>
    <p:sldId id="553" r:id="rId6"/>
    <p:sldId id="526" r:id="rId7"/>
    <p:sldId id="554" r:id="rId8"/>
    <p:sldId id="548" r:id="rId9"/>
    <p:sldId id="55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D2D"/>
    <a:srgbClr val="183263"/>
    <a:srgbClr val="579A34"/>
    <a:srgbClr val="1D306F"/>
    <a:srgbClr val="4C72B6"/>
    <a:srgbClr val="9D9D9E"/>
    <a:srgbClr val="F6BB1C"/>
    <a:srgbClr val="579B34"/>
    <a:srgbClr val="183062"/>
    <a:srgbClr val="59A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0"/>
    <p:restoredTop sz="75594" autoAdjust="0"/>
  </p:normalViewPr>
  <p:slideViewPr>
    <p:cSldViewPr snapToGrid="0">
      <p:cViewPr varScale="1">
        <p:scale>
          <a:sx n="80" d="100"/>
          <a:sy n="80" d="100"/>
        </p:scale>
        <p:origin x="1000" y="5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>
                <a:latin typeface="Arial" charset="0"/>
                <a:cs typeface="Gill Sans" charset="0"/>
              </a:rPr>
              <a:t>Operator Responsibilities</a:t>
            </a:r>
            <a:endParaRPr lang="en-US" sz="1000" dirty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9C568-3F35-47DF-B07A-AEF481B54F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53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Briefly outline the conditions that increase the risk of using vehicles at </a:t>
            </a:r>
            <a:r>
              <a:rPr lang="en-US" sz="1000" kern="1200" dirty="0" err="1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OTML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Arial"/>
                <a:ea typeface="ＭＳ Ｐゴシック" pitchFamily="82" charset="-128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driving hazards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03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road design and maintenance hazards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40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/>
              <a:t>Discuss traffic management hazards</a:t>
            </a:r>
            <a:r>
              <a:rPr lang="en-US" altLang="en-US" baseline="0" dirty="0"/>
              <a:t> and the special arrangements that may be in place when traffic flow is restricted.</a:t>
            </a:r>
            <a:endParaRPr lang="en-US" altLang="en-US" dirty="0"/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09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road design controls that are in place.</a:t>
            </a:r>
          </a:p>
        </p:txBody>
      </p:sp>
    </p:spTree>
    <p:extLst>
      <p:ext uri="{BB962C8B-B14F-4D97-AF65-F5344CB8AC3E}">
        <p14:creationId xmlns:p14="http://schemas.microsoft.com/office/powerpoint/2010/main" val="158317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information that should be in a site road design, inspection and maintenance plan.</a:t>
            </a:r>
          </a:p>
        </p:txBody>
      </p:sp>
    </p:spTree>
    <p:extLst>
      <p:ext uri="{BB962C8B-B14F-4D97-AF65-F5344CB8AC3E}">
        <p14:creationId xmlns:p14="http://schemas.microsoft.com/office/powerpoint/2010/main" val="92263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safe driving techniques that should be employed in each of these adverse conditions.</a:t>
            </a:r>
          </a:p>
        </p:txBody>
      </p:sp>
    </p:spTree>
    <p:extLst>
      <p:ext uri="{BB962C8B-B14F-4D97-AF65-F5344CB8AC3E}">
        <p14:creationId xmlns:p14="http://schemas.microsoft.com/office/powerpoint/2010/main" val="1551648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Discuss the separation requirements on site.</a:t>
            </a:r>
          </a:p>
        </p:txBody>
      </p:sp>
    </p:spTree>
    <p:extLst>
      <p:ext uri="{BB962C8B-B14F-4D97-AF65-F5344CB8AC3E}">
        <p14:creationId xmlns:p14="http://schemas.microsoft.com/office/powerpoint/2010/main" val="85498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1EE3-F006-422B-81DA-BD11DD4B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4" y="320359"/>
            <a:ext cx="8170757" cy="4247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lang="en-NZ" sz="2400" b="1">
                <a:solidFill>
                  <a:srgbClr val="DE6834"/>
                </a:solidFill>
                <a:latin typeface="DecimaProA-Bold ☞"/>
                <a:ea typeface="DecimaProA-Bold ☞" charset="0"/>
                <a:cs typeface="DecimaProA-Bold ☞" charset="0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327-D837-4B0C-8CDB-84CA6AE1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34" y="911919"/>
            <a:ext cx="8362044" cy="5034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EBBC5-30E4-40CE-8AC9-03D13841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8A67-0A43-43E9-AA20-2608CE1BD6B3}" type="datetimeFigureOut">
              <a:rPr lang="en-NZ" smtClean="0"/>
              <a:t>28/04/2023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D6F6-490E-44CC-88B8-9E6588A9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5F8DF-D4BB-49EE-B8B6-0FE157C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740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95719-0A39-4E4C-BE33-F779DDDCF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09" y="365799"/>
            <a:ext cx="7886784" cy="1324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95D81-994A-4D6F-A9DF-45C5A47D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09" y="1826112"/>
            <a:ext cx="7886784" cy="435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F861-3BD6-4CF8-8BD4-1BCB5AEE3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08" y="6356828"/>
            <a:ext cx="205689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28A67-0A43-43E9-AA20-2608CE1BD6B3}" type="datetimeFigureOut">
              <a:rPr lang="en-NZ" smtClean="0"/>
              <a:t>28/04/2023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DA00-0A21-42CE-953F-A06518F06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93" y="6356828"/>
            <a:ext cx="3086015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700C5-8B6A-427B-8560-6D54621B3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8502" y="6356828"/>
            <a:ext cx="2056890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669D5-6165-49A2-A0B2-97A64BBD714B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552DD44-9E8D-4B43-B541-995BBAA36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926FC-B51D-4E0A-97BC-C29312DF8A8B}"/>
              </a:ext>
            </a:extLst>
          </p:cNvPr>
          <p:cNvSpPr/>
          <p:nvPr userDrawn="1"/>
        </p:nvSpPr>
        <p:spPr>
          <a:xfrm>
            <a:off x="162962" y="5613150"/>
            <a:ext cx="1751846" cy="110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</p:spTree>
    <p:extLst>
      <p:ext uri="{BB962C8B-B14F-4D97-AF65-F5344CB8AC3E}">
        <p14:creationId xmlns:p14="http://schemas.microsoft.com/office/powerpoint/2010/main" val="390501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7" r:id="rId2"/>
  </p:sldLayoutIdLst>
  <p:txStyles>
    <p:titleStyle>
      <a:lvl1pPr algn="l" defTabSz="622158" rtl="0" eaLnBrk="1" latinLnBrk="0" hangingPunct="1">
        <a:lnSpc>
          <a:spcPct val="90000"/>
        </a:lnSpc>
        <a:spcBef>
          <a:spcPct val="0"/>
        </a:spcBef>
        <a:buNone/>
        <a:defRPr sz="29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540" indent="-155540" algn="l" defTabSz="622158" rtl="0" eaLnBrk="1" latinLnBrk="0" hangingPunct="1">
        <a:lnSpc>
          <a:spcPct val="90000"/>
        </a:lnSpc>
        <a:spcBef>
          <a:spcPts val="680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66619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77698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399855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710934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2022013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333092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644171" indent="-155540" algn="l" defTabSz="622158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079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158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237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315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394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473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552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8631" algn="l" defTabSz="622158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08BE1B-EF02-482C-ABD5-997AF66B4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/>
          <a:stretch/>
        </p:blipFill>
        <p:spPr>
          <a:xfrm>
            <a:off x="0" y="0"/>
            <a:ext cx="9144000" cy="6864624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EEACEC7-E2D0-42DD-A687-21F42E70F4A5}"/>
              </a:ext>
            </a:extLst>
          </p:cNvPr>
          <p:cNvSpPr/>
          <p:nvPr/>
        </p:nvSpPr>
        <p:spPr>
          <a:xfrm>
            <a:off x="4838409" y="5336739"/>
            <a:ext cx="4305591" cy="1481505"/>
          </a:xfrm>
          <a:prstGeom prst="triangle">
            <a:avLst>
              <a:gd name="adj" fmla="val 100000"/>
            </a:avLst>
          </a:prstGeom>
          <a:solidFill>
            <a:srgbClr val="DD6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6CAD90-11C5-48D9-851B-CC5AF952B785}"/>
              </a:ext>
            </a:extLst>
          </p:cNvPr>
          <p:cNvSpPr/>
          <p:nvPr/>
        </p:nvSpPr>
        <p:spPr>
          <a:xfrm>
            <a:off x="6026186" y="5222436"/>
            <a:ext cx="3116981" cy="1481505"/>
          </a:xfrm>
          <a:prstGeom prst="triangle">
            <a:avLst>
              <a:gd name="adj" fmla="val 100000"/>
            </a:avLst>
          </a:prstGeom>
          <a:solidFill>
            <a:srgbClr val="DB5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D03C7F-1781-44CF-8943-314A75A2DC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67" y="6017588"/>
            <a:ext cx="1419338" cy="603626"/>
          </a:xfrm>
          <a:prstGeom prst="rect">
            <a:avLst/>
          </a:prstGeom>
          <a:solidFill>
            <a:srgbClr val="DB5A30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EE7DDD-5D2C-4412-8775-B70D9E032BD6}"/>
              </a:ext>
            </a:extLst>
          </p:cNvPr>
          <p:cNvSpPr/>
          <p:nvPr/>
        </p:nvSpPr>
        <p:spPr>
          <a:xfrm>
            <a:off x="0" y="300786"/>
            <a:ext cx="213130" cy="858404"/>
          </a:xfrm>
          <a:prstGeom prst="rect">
            <a:avLst/>
          </a:prstGeom>
          <a:solidFill>
            <a:srgbClr val="DD68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3130" y="351276"/>
            <a:ext cx="8722053" cy="8079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outerShdw blurRad="50800" dist="38100" dir="5400000" sx="49000" sy="49000" algn="t" rotWithShape="0">
              <a:schemeClr val="bg1"/>
            </a:outerShdw>
          </a:effectLst>
        </p:spPr>
        <p:txBody>
          <a:bodyPr wrap="square" lIns="68580" tIns="34290" rIns="68580" bIns="3429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622158"/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Mine Safety Week (NMSW) 2023</a:t>
            </a:r>
          </a:p>
          <a:p>
            <a:pPr defTabSz="622158"/>
            <a:r>
              <a:rPr lang="en-A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Roads and Conditions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DecimaProA-Bold ☞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1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Risky environmental conditions:</a:t>
            </a:r>
            <a:endParaRPr lang="en-US" dirty="0"/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Overhanging trees 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Fog 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Wet weather  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Wind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Floods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Landslides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Risky road conditions:</a:t>
            </a:r>
            <a:endParaRPr lang="en-US" sz="1800" dirty="0"/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Changing mining routes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Heavy loads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High wear and tear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gravel/unsealed roads</a:t>
            </a:r>
          </a:p>
          <a:p>
            <a:pPr marL="704850" lvl="1" indent="-342900">
              <a:buFont typeface=".AppleSystemUIFont" charset="-120"/>
              <a:buChar char="-"/>
            </a:pPr>
            <a:r>
              <a:rPr lang="en-US" sz="1800" dirty="0"/>
              <a:t>road design</a:t>
            </a:r>
          </a:p>
          <a:p>
            <a:pPr marL="342900" lvl="1" indent="-342900">
              <a:spcBef>
                <a:spcPts val="1750"/>
              </a:spcBef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pitchFamily="8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400" y="0"/>
            <a:ext cx="32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Driving Hazards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1607308"/>
            <a:ext cx="8362950" cy="3643384"/>
          </a:xfrm>
        </p:spPr>
      </p:pic>
    </p:spTree>
    <p:extLst>
      <p:ext uri="{BB962C8B-B14F-4D97-AF65-F5344CB8AC3E}">
        <p14:creationId xmlns:p14="http://schemas.microsoft.com/office/powerpoint/2010/main" val="59485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Road Design and Maintenance Hazards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1232974"/>
            <a:ext cx="8362950" cy="4392052"/>
          </a:xfrm>
        </p:spPr>
      </p:pic>
    </p:spTree>
    <p:extLst>
      <p:ext uri="{BB962C8B-B14F-4D97-AF65-F5344CB8AC3E}">
        <p14:creationId xmlns:p14="http://schemas.microsoft.com/office/powerpoint/2010/main" val="169275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Traffic Management Hazards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989806"/>
            <a:ext cx="8362950" cy="4878387"/>
          </a:xfrm>
        </p:spPr>
      </p:pic>
    </p:spTree>
    <p:extLst>
      <p:ext uri="{BB962C8B-B14F-4D97-AF65-F5344CB8AC3E}">
        <p14:creationId xmlns:p14="http://schemas.microsoft.com/office/powerpoint/2010/main" val="204003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</a:t>
            </a:r>
            <a:r>
              <a:rPr lang="mr-IN" dirty="0"/>
              <a:t>–</a:t>
            </a:r>
            <a:r>
              <a:rPr lang="en-US" dirty="0"/>
              <a:t> Road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Competent and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authorised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Site Road Design and Maintenance Plans 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Road designs, signage consistent with site traffic management requirements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Road design considers site risk assessment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Road designs and changes approved by responsible General 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2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</a:t>
            </a:r>
            <a:r>
              <a:rPr lang="mr-IN" dirty="0"/>
              <a:t>–</a:t>
            </a:r>
            <a:r>
              <a:rPr lang="en-US" dirty="0"/>
              <a:t> Site Plan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Road width, cross fall, crown, camber, curvature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Clearance to infrastructure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Line of sight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Drainage 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Road grade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Berms / windrows and guarding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Structural response to applied loads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Wearing course and materials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Maintenance requirements according to wearing course selection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Dust generation 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Minimisation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 of road surface and associated structures deformation</a:t>
            </a:r>
          </a:p>
        </p:txBody>
      </p:sp>
    </p:spTree>
    <p:extLst>
      <p:ext uri="{BB962C8B-B14F-4D97-AF65-F5344CB8AC3E}">
        <p14:creationId xmlns:p14="http://schemas.microsoft.com/office/powerpoint/2010/main" val="197657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</a:t>
            </a:r>
            <a:r>
              <a:rPr lang="mr-IN" dirty="0"/>
              <a:t>–</a:t>
            </a:r>
            <a:r>
              <a:rPr lang="en-US" dirty="0"/>
              <a:t> Drive to Conditions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Unsealed/Gravel roads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Dust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Inclines/declines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Restricted vision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Wet weather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Driving at night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386" y="1358900"/>
            <a:ext cx="5022645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0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Controls </a:t>
            </a:r>
            <a:r>
              <a:rPr lang="mr-IN" dirty="0"/>
              <a:t>–</a:t>
            </a:r>
            <a:r>
              <a:rPr lang="en-US" dirty="0"/>
              <a:t> Separation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Adhere to designated 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areas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These should be sign </a:t>
            </a:r>
            <a:b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posted</a:t>
            </a:r>
          </a:p>
          <a:p>
            <a:pPr marL="342900" lvl="1" indent="-342900">
              <a:spcBef>
                <a:spcPts val="175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Observe exclusion zones</a:t>
            </a:r>
          </a:p>
          <a:p>
            <a:pPr marL="342900" lvl="1" indent="-342900">
              <a:spcBef>
                <a:spcPts val="1750"/>
              </a:spcBef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888" y="1358900"/>
            <a:ext cx="5022645" cy="335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512" y="5263667"/>
            <a:ext cx="5522179" cy="14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2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9092C-A7D3-4F1F-8A76-83FA92FA6685}"/>
</file>

<file path=customXml/itemProps2.xml><?xml version="1.0" encoding="utf-8"?>
<ds:datastoreItem xmlns:ds="http://schemas.openxmlformats.org/officeDocument/2006/customXml" ds:itemID="{2EF05F2A-A24B-4F25-824A-B847EB8121E4}"/>
</file>

<file path=customXml/itemProps3.xml><?xml version="1.0" encoding="utf-8"?>
<ds:datastoreItem xmlns:ds="http://schemas.openxmlformats.org/officeDocument/2006/customXml" ds:itemID="{94174DA9-FAE5-4C01-843C-4A434E85907C}"/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9361</TotalTime>
  <Words>279</Words>
  <Application>Microsoft Office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.AppleSystemUIFont</vt:lpstr>
      <vt:lpstr>Arial</vt:lpstr>
      <vt:lpstr>Calibri</vt:lpstr>
      <vt:lpstr>Calibri Light</vt:lpstr>
      <vt:lpstr>DecimaProA-Bold ☞</vt:lpstr>
      <vt:lpstr>Times</vt:lpstr>
      <vt:lpstr>1_Custom Design</vt:lpstr>
      <vt:lpstr>PowerPoint Presentation</vt:lpstr>
      <vt:lpstr>Introduction</vt:lpstr>
      <vt:lpstr>Driving Hazards</vt:lpstr>
      <vt:lpstr>Road Design and Maintenance Hazards</vt:lpstr>
      <vt:lpstr>Traffic Management Hazards</vt:lpstr>
      <vt:lpstr>Controls – Road Design</vt:lpstr>
      <vt:lpstr>Controls – Site Plan</vt:lpstr>
      <vt:lpstr>Controls – Drive to Conditions</vt:lpstr>
      <vt:lpstr>Controls – Separation</vt:lpstr>
    </vt:vector>
  </TitlesOfParts>
  <Company>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1016</cp:revision>
  <cp:lastPrinted>2012-03-06T00:01:13Z</cp:lastPrinted>
  <dcterms:created xsi:type="dcterms:W3CDTF">2009-06-11T07:05:59Z</dcterms:created>
  <dcterms:modified xsi:type="dcterms:W3CDTF">2023-04-27T22:56:08Z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C826CAB3-B4FD-493D-98A7-C048D51082DA</vt:lpwstr>
  </property>
  <property fmtid="{D5CDD505-2E9C-101B-9397-08002B2CF9AE}" pid="3" name="ArticulatePath">
    <vt:lpwstr>Hot Work - Presentation</vt:lpwstr>
  </property>
  <property fmtid="{D5CDD505-2E9C-101B-9397-08002B2CF9AE}" pid="4" name="ContentTypeId">
    <vt:lpwstr>0x010100D999C84002B06B439DA773BCD5D7BD89</vt:lpwstr>
  </property>
</Properties>
</file>