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Lst>
  <p:sldIdLst>
    <p:sldId id="256" r:id="rId3"/>
    <p:sldId id="264" r:id="rId4"/>
    <p:sldId id="257" r:id="rId5"/>
    <p:sldId id="266" r:id="rId6"/>
    <p:sldId id="267" r:id="rId7"/>
    <p:sldId id="268" r:id="rId8"/>
    <p:sldId id="269" r:id="rId9"/>
    <p:sldId id="271" r:id="rId10"/>
    <p:sldId id="263" r:id="rId11"/>
  </p:sldIdLst>
  <p:sldSz cx="10691813" cy="7559675"/>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8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99"/>
    <p:restoredTop sz="94674"/>
  </p:normalViewPr>
  <p:slideViewPr>
    <p:cSldViewPr snapToGrid="0" snapToObjects="1">
      <p:cViewPr varScale="1">
        <p:scale>
          <a:sx n="88" d="100"/>
          <a:sy n="88" d="100"/>
        </p:scale>
        <p:origin x="548" y="6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0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746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0691813" cy="75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1006475"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sz="4800">
          <a:solidFill>
            <a:schemeClr val="tx1"/>
          </a:solidFill>
          <a:latin typeface="Calibri Light" charset="0"/>
        </a:defRPr>
      </a:lvl2pPr>
      <a:lvl3pPr algn="l" defTabSz="1006475" rtl="0" eaLnBrk="0" fontAlgn="base" hangingPunct="0">
        <a:lnSpc>
          <a:spcPct val="90000"/>
        </a:lnSpc>
        <a:spcBef>
          <a:spcPct val="0"/>
        </a:spcBef>
        <a:spcAft>
          <a:spcPct val="0"/>
        </a:spcAft>
        <a:defRPr sz="4800">
          <a:solidFill>
            <a:schemeClr val="tx1"/>
          </a:solidFill>
          <a:latin typeface="Calibri Light" charset="0"/>
        </a:defRPr>
      </a:lvl3pPr>
      <a:lvl4pPr algn="l" defTabSz="1006475" rtl="0" eaLnBrk="0" fontAlgn="base" hangingPunct="0">
        <a:lnSpc>
          <a:spcPct val="90000"/>
        </a:lnSpc>
        <a:spcBef>
          <a:spcPct val="0"/>
        </a:spcBef>
        <a:spcAft>
          <a:spcPct val="0"/>
        </a:spcAft>
        <a:defRPr sz="4800">
          <a:solidFill>
            <a:schemeClr val="tx1"/>
          </a:solidFill>
          <a:latin typeface="Calibri Light" charset="0"/>
        </a:defRPr>
      </a:lvl4pPr>
      <a:lvl5pPr algn="l" defTabSz="1006475" rtl="0" eaLnBrk="0" fontAlgn="base" hangingPunct="0">
        <a:lnSpc>
          <a:spcPct val="90000"/>
        </a:lnSpc>
        <a:spcBef>
          <a:spcPct val="0"/>
        </a:spcBef>
        <a:spcAft>
          <a:spcPct val="0"/>
        </a:spcAft>
        <a:defRPr sz="4800">
          <a:solidFill>
            <a:schemeClr val="tx1"/>
          </a:solidFill>
          <a:latin typeface="Calibri Light" charset="0"/>
        </a:defRPr>
      </a:lvl5pPr>
      <a:lvl6pPr marL="457200" algn="l" defTabSz="1006475" rtl="0" fontAlgn="base">
        <a:lnSpc>
          <a:spcPct val="90000"/>
        </a:lnSpc>
        <a:spcBef>
          <a:spcPct val="0"/>
        </a:spcBef>
        <a:spcAft>
          <a:spcPct val="0"/>
        </a:spcAft>
        <a:defRPr sz="4800">
          <a:solidFill>
            <a:schemeClr val="tx1"/>
          </a:solidFill>
          <a:latin typeface="Calibri Light" charset="0"/>
        </a:defRPr>
      </a:lvl6pPr>
      <a:lvl7pPr marL="914400" algn="l" defTabSz="1006475" rtl="0" fontAlgn="base">
        <a:lnSpc>
          <a:spcPct val="90000"/>
        </a:lnSpc>
        <a:spcBef>
          <a:spcPct val="0"/>
        </a:spcBef>
        <a:spcAft>
          <a:spcPct val="0"/>
        </a:spcAft>
        <a:defRPr sz="4800">
          <a:solidFill>
            <a:schemeClr val="tx1"/>
          </a:solidFill>
          <a:latin typeface="Calibri Light" charset="0"/>
        </a:defRPr>
      </a:lvl7pPr>
      <a:lvl8pPr marL="1371600" algn="l" defTabSz="1006475" rtl="0" fontAlgn="base">
        <a:lnSpc>
          <a:spcPct val="90000"/>
        </a:lnSpc>
        <a:spcBef>
          <a:spcPct val="0"/>
        </a:spcBef>
        <a:spcAft>
          <a:spcPct val="0"/>
        </a:spcAft>
        <a:defRPr sz="4800">
          <a:solidFill>
            <a:schemeClr val="tx1"/>
          </a:solidFill>
          <a:latin typeface="Calibri Light" charset="0"/>
        </a:defRPr>
      </a:lvl8pPr>
      <a:lvl9pPr marL="1828800" algn="l" defTabSz="1006475" rtl="0" fontAlgn="base">
        <a:lnSpc>
          <a:spcPct val="90000"/>
        </a:lnSpc>
        <a:spcBef>
          <a:spcPct val="0"/>
        </a:spcBef>
        <a:spcAft>
          <a:spcPct val="0"/>
        </a:spcAft>
        <a:defRPr sz="4800">
          <a:solidFill>
            <a:schemeClr val="tx1"/>
          </a:solidFill>
          <a:latin typeface="Calibri Light" charset="0"/>
        </a:defRPr>
      </a:lvl9pPr>
    </p:titleStyle>
    <p:bodyStyle>
      <a:lvl1pPr marL="250825" indent="-250825" algn="l" defTabSz="1006475" rtl="0" eaLnBrk="0" fontAlgn="base" hangingPunct="0">
        <a:lnSpc>
          <a:spcPct val="90000"/>
        </a:lnSpc>
        <a:spcBef>
          <a:spcPts val="1100"/>
        </a:spcBef>
        <a:spcAft>
          <a:spcPct val="0"/>
        </a:spcAft>
        <a:buFont typeface="Arial" charset="0"/>
        <a:buChar char="•"/>
        <a:defRPr sz="3000" kern="1200">
          <a:solidFill>
            <a:schemeClr val="tx1"/>
          </a:solidFill>
          <a:latin typeface="+mn-lt"/>
          <a:ea typeface="+mn-ea"/>
          <a:cs typeface="+mn-cs"/>
        </a:defRPr>
      </a:lvl1pPr>
      <a:lvl2pPr marL="755650" indent="-250825" algn="l" defTabSz="1006475" rtl="0" eaLnBrk="0" fontAlgn="base" hangingPunct="0">
        <a:lnSpc>
          <a:spcPct val="90000"/>
        </a:lnSpc>
        <a:spcBef>
          <a:spcPts val="550"/>
        </a:spcBef>
        <a:spcAft>
          <a:spcPct val="0"/>
        </a:spcAft>
        <a:buFont typeface="Arial" charset="0"/>
        <a:buChar char="•"/>
        <a:defRPr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charset="0"/>
        <a:buChar char="•"/>
        <a:defRPr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charset="0"/>
        <a:buChar char="•"/>
        <a:defRPr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charset="0"/>
        <a:buChar char="•"/>
        <a:defRPr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2"/>
            <a:ext cx="10691813" cy="75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Box 2"/>
          <p:cNvSpPr txBox="1">
            <a:spLocks noChangeArrowheads="1"/>
          </p:cNvSpPr>
          <p:nvPr/>
        </p:nvSpPr>
        <p:spPr bwMode="auto">
          <a:xfrm>
            <a:off x="485775" y="713908"/>
            <a:ext cx="9977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en-US" altLang="en-US" sz="4800" b="1" dirty="0">
                <a:latin typeface="DecimaProA-Bold ☞" charset="0"/>
                <a:ea typeface="DecimaProA-Bold ☞" charset="0"/>
                <a:cs typeface="DecimaProA-Bold ☞" charset="0"/>
              </a:rPr>
              <a:t>Driving Demerit Points System</a:t>
            </a:r>
          </a:p>
        </p:txBody>
      </p:sp>
      <p:sp>
        <p:nvSpPr>
          <p:cNvPr id="2" name="TextBox 1"/>
          <p:cNvSpPr txBox="1"/>
          <p:nvPr/>
        </p:nvSpPr>
        <p:spPr>
          <a:xfrm>
            <a:off x="5642516" y="1952351"/>
            <a:ext cx="4138312" cy="523220"/>
          </a:xfrm>
          <a:prstGeom prst="rect">
            <a:avLst/>
          </a:prstGeom>
          <a:noFill/>
        </p:spPr>
        <p:txBody>
          <a:bodyPr wrap="none" rtlCol="0">
            <a:spAutoFit/>
          </a:bodyPr>
          <a:lstStyle/>
          <a:p>
            <a:r>
              <a:rPr lang="en-AU" sz="2800" b="1" dirty="0">
                <a:solidFill>
                  <a:schemeClr val="accent2"/>
                </a:solidFill>
              </a:rPr>
              <a:t>Keeping all road users safe</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385391" y="1201738"/>
            <a:ext cx="7962941"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spcAft>
                <a:spcPts val="1800"/>
              </a:spcAft>
            </a:pPr>
            <a:r>
              <a:rPr lang="en-US" altLang="en-US" sz="2400" dirty="0">
                <a:latin typeface="+mn-lt"/>
                <a:ea typeface="DecimaProA ☞" charset="0"/>
                <a:cs typeface="DecimaProA ☞" charset="0"/>
              </a:rPr>
              <a:t>The Driving Demerit Point System:</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Reinforces the need to comply with standards and road rules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Provides a consistent, fair and transparent process by which non-compliances are managed</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The rules are pre-determined and not subject to individual supervisors’ decisions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Allows the driver to manage the impact on their Permit by understanding a clear set of pre-determined rules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And most importantly, supports the safety of all road users</a:t>
            </a:r>
          </a:p>
          <a:p>
            <a:pPr marL="623888" indent="-623888" eaLnBrk="1" hangingPunct="1">
              <a:lnSpc>
                <a:spcPct val="90000"/>
              </a:lnSpc>
              <a:spcAft>
                <a:spcPts val="1800"/>
              </a:spcAft>
              <a:buFont typeface="Arial" panose="020B0604020202020204" pitchFamily="34" charset="0"/>
              <a:buChar char="•"/>
            </a:pPr>
            <a:endParaRPr lang="en-US" altLang="en-US" sz="24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Purpose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50" y="1201738"/>
            <a:ext cx="1438781" cy="4651651"/>
          </a:xfrm>
          <a:prstGeom prst="rect">
            <a:avLst/>
          </a:prstGeom>
        </p:spPr>
      </p:pic>
    </p:spTree>
    <p:custDataLst>
      <p:tags r:id="rId1"/>
    </p:custDataLst>
    <p:extLst>
      <p:ext uri="{BB962C8B-B14F-4D97-AF65-F5344CB8AC3E}">
        <p14:creationId xmlns:p14="http://schemas.microsoft.com/office/powerpoint/2010/main" val="91240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77814" y="1201738"/>
            <a:ext cx="8007542"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623888"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 number of Demerit Points have been assigned for each type of non-compliance with the standards or road rules. The table of points is shown later in this presentation.</a:t>
            </a:r>
          </a:p>
          <a:p>
            <a:pPr marL="623888"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Should a driver not comply, the number of Demerit Points for that type of non-compliance will be automatically added to their Driver’s Permit.</a:t>
            </a:r>
          </a:p>
          <a:p>
            <a:pPr marL="623888"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Should the driver accumulate a total of 12 Demerit Points or more, their Driver’s Permit will be automatically suspended for 3 months.</a:t>
            </a:r>
          </a:p>
          <a:p>
            <a:pPr marL="623888"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Demerit Points will expire 12 months after the date on which each incident occurred.</a:t>
            </a:r>
          </a:p>
          <a:p>
            <a:pPr marL="623888" indent="-623888" eaLnBrk="1" hangingPunct="1">
              <a:lnSpc>
                <a:spcPct val="90000"/>
              </a:lnSpc>
              <a:spcAft>
                <a:spcPts val="1800"/>
              </a:spcAft>
              <a:buFont typeface="Arial" panose="020B0604020202020204" pitchFamily="34" charset="0"/>
              <a:buChar char="•"/>
            </a:pPr>
            <a:endParaRPr lang="en-US" altLang="en-US" sz="24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How does it work?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680" y="900309"/>
            <a:ext cx="1707028" cy="4822354"/>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Here’s an example</a:t>
            </a:r>
          </a:p>
        </p:txBody>
      </p:sp>
      <p:pic>
        <p:nvPicPr>
          <p:cNvPr id="5" name="Picture 4"/>
          <p:cNvPicPr>
            <a:picLocks noChangeAspect="1"/>
          </p:cNvPicPr>
          <p:nvPr/>
        </p:nvPicPr>
        <p:blipFill>
          <a:blip r:embed="rId3"/>
          <a:stretch>
            <a:fillRect/>
          </a:stretch>
        </p:blipFill>
        <p:spPr>
          <a:xfrm>
            <a:off x="-1" y="1948565"/>
            <a:ext cx="10691813" cy="3662544"/>
          </a:xfrm>
          <a:prstGeom prst="rect">
            <a:avLst/>
          </a:prstGeom>
        </p:spPr>
      </p:pic>
    </p:spTree>
    <p:custDataLst>
      <p:tags r:id="rId1"/>
    </p:custDataLst>
    <p:extLst>
      <p:ext uri="{BB962C8B-B14F-4D97-AF65-F5344CB8AC3E}">
        <p14:creationId xmlns:p14="http://schemas.microsoft.com/office/powerpoint/2010/main" val="375466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219093" y="1547429"/>
            <a:ext cx="8472720"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Some non-compliances are serious breaches of the Golden Rules and will continue to result in termination of employment. </a:t>
            </a:r>
            <a:r>
              <a:rPr lang="en-AU" sz="2400" dirty="0" err="1">
                <a:latin typeface="Calibri" panose="020F0502020204030204" pitchFamily="34" charset="0"/>
                <a:ea typeface="DecimaProA ☞" charset="0"/>
                <a:cs typeface="Calibri" panose="020F0502020204030204" pitchFamily="34" charset="0"/>
              </a:rPr>
              <a:t>Eg</a:t>
            </a:r>
            <a:r>
              <a:rPr lang="en-AU" sz="2400" dirty="0">
                <a:latin typeface="Calibri" panose="020F0502020204030204" pitchFamily="34" charset="0"/>
                <a:ea typeface="DecimaProA ☞" charset="0"/>
                <a:cs typeface="Calibri" panose="020F0502020204030204" pitchFamily="34" charset="0"/>
              </a:rPr>
              <a:t> Positive BAC or drug test, driving without a Permit.</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Drivers who continuously do not comply with the standards and rules or drivers who commit a serious breach which is not listed in the following table, will be subject to the Corrective Action Policy.</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Employees who have their Driver’s Permit suspended and for whom driving is an essential part of their job, may have their employment terminated.  However, there is no restriction on them applying for another vacant position which does not require a Driver’s Permit.</a:t>
            </a:r>
          </a:p>
          <a:p>
            <a:pPr marL="623888" indent="-623888" eaLnBrk="1" hangingPunct="1">
              <a:lnSpc>
                <a:spcPct val="90000"/>
              </a:lnSpc>
              <a:spcAft>
                <a:spcPts val="1800"/>
              </a:spcAft>
              <a:buFont typeface="Arial" panose="020B0604020202020204" pitchFamily="34" charset="0"/>
              <a:buChar char="•"/>
            </a:pPr>
            <a:endParaRPr lang="en-US" altLang="en-US" sz="24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Some important considerations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50" y="1201738"/>
            <a:ext cx="1438781" cy="4651651"/>
          </a:xfrm>
          <a:prstGeom prst="rect">
            <a:avLst/>
          </a:prstGeom>
        </p:spPr>
      </p:pic>
    </p:spTree>
    <p:custDataLst>
      <p:tags r:id="rId1"/>
    </p:custDataLst>
    <p:extLst>
      <p:ext uri="{BB962C8B-B14F-4D97-AF65-F5344CB8AC3E}">
        <p14:creationId xmlns:p14="http://schemas.microsoft.com/office/powerpoint/2010/main" val="423960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B9D362-1356-4BDC-B47D-75A851BD5458}"/>
              </a:ext>
            </a:extLst>
          </p:cNvPr>
          <p:cNvPicPr>
            <a:picLocks noChangeAspect="1"/>
          </p:cNvPicPr>
          <p:nvPr/>
        </p:nvPicPr>
        <p:blipFill>
          <a:blip r:embed="rId3"/>
          <a:stretch>
            <a:fillRect/>
          </a:stretch>
        </p:blipFill>
        <p:spPr>
          <a:xfrm rot="20703393">
            <a:off x="799389" y="1414391"/>
            <a:ext cx="3176317" cy="4461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Demerit Points</a:t>
            </a:r>
          </a:p>
        </p:txBody>
      </p:sp>
      <p:graphicFrame>
        <p:nvGraphicFramePr>
          <p:cNvPr id="2" name="Table 1"/>
          <p:cNvGraphicFramePr>
            <a:graphicFrameLocks noGrp="1"/>
          </p:cNvGraphicFramePr>
          <p:nvPr>
            <p:extLst>
              <p:ext uri="{D42A27DB-BD31-4B8C-83A1-F6EECF244321}">
                <p14:modId xmlns:p14="http://schemas.microsoft.com/office/powerpoint/2010/main" val="737565817"/>
              </p:ext>
            </p:extLst>
          </p:nvPr>
        </p:nvGraphicFramePr>
        <p:xfrm>
          <a:off x="3621804" y="1349290"/>
          <a:ext cx="6731933" cy="3094950"/>
        </p:xfrm>
        <a:graphic>
          <a:graphicData uri="http://schemas.openxmlformats.org/drawingml/2006/table">
            <a:tbl>
              <a:tblPr firstRow="1" firstCol="1" bandRow="1"/>
              <a:tblGrid>
                <a:gridCol w="5323304">
                  <a:extLst>
                    <a:ext uri="{9D8B030D-6E8A-4147-A177-3AD203B41FA5}">
                      <a16:colId xmlns:a16="http://schemas.microsoft.com/office/drawing/2014/main" val="20000"/>
                    </a:ext>
                  </a:extLst>
                </a:gridCol>
                <a:gridCol w="566949">
                  <a:extLst>
                    <a:ext uri="{9D8B030D-6E8A-4147-A177-3AD203B41FA5}">
                      <a16:colId xmlns:a16="http://schemas.microsoft.com/office/drawing/2014/main" val="20001"/>
                    </a:ext>
                  </a:extLst>
                </a:gridCol>
                <a:gridCol w="841680">
                  <a:extLst>
                    <a:ext uri="{9D8B030D-6E8A-4147-A177-3AD203B41FA5}">
                      <a16:colId xmlns:a16="http://schemas.microsoft.com/office/drawing/2014/main" val="20002"/>
                    </a:ext>
                  </a:extLst>
                </a:gridCol>
              </a:tblGrid>
              <a:tr h="720000">
                <a:tc gridSpan="3">
                  <a:txBody>
                    <a:bodyPr/>
                    <a:lstStyle/>
                    <a:p>
                      <a:pPr algn="r">
                        <a:lnSpc>
                          <a:spcPct val="107000"/>
                        </a:lnSpc>
                        <a:spcAft>
                          <a:spcPts val="0"/>
                        </a:spcAft>
                      </a:pPr>
                      <a:r>
                        <a:rPr lang="en-AU" sz="2000" b="1" dirty="0">
                          <a:effectLst/>
                          <a:latin typeface="Arial Narrow" panose="020B0606020202030204" pitchFamily="34" charset="0"/>
                          <a:ea typeface="Calibri" panose="020F0502020204030204" pitchFamily="34" charset="0"/>
                          <a:cs typeface="Times New Roman" panose="02020603050405020304" pitchFamily="18" charset="0"/>
                        </a:rPr>
                        <a:t>Nature of Non-Compliance			                       Points</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474990">
                <a:tc>
                  <a:txBody>
                    <a:bodyPr/>
                    <a:lstStyle/>
                    <a:p>
                      <a:pPr>
                        <a:lnSpc>
                          <a:spcPct val="107000"/>
                        </a:lnSpc>
                        <a:spcAft>
                          <a:spcPts val="0"/>
                        </a:spcAft>
                      </a:pPr>
                      <a:r>
                        <a:rPr lang="en-AU"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Driving without valid OTML permit for vehicle class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gridSpan="2">
                  <a:txBody>
                    <a:bodyPr/>
                    <a:lstStyle/>
                    <a:p>
                      <a:pPr>
                        <a:lnSpc>
                          <a:spcPct val="107000"/>
                        </a:lnSpc>
                        <a:spcAft>
                          <a:spcPts val="0"/>
                        </a:spcAft>
                      </a:pPr>
                      <a:r>
                        <a:rPr lang="en-AU"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Termination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0001"/>
                  </a:ext>
                </a:extLst>
              </a:tr>
              <a:tr h="474990">
                <a:tc gridSpan="2">
                  <a:txBody>
                    <a:bodyPr/>
                    <a:lstStyle/>
                    <a:p>
                      <a:pPr>
                        <a:lnSpc>
                          <a:spcPct val="107000"/>
                        </a:lnSpc>
                        <a:spcAft>
                          <a:spcPts val="0"/>
                        </a:spcAft>
                        <a:tabLst>
                          <a:tab pos="5220970" algn="r"/>
                        </a:tabLst>
                      </a:pPr>
                      <a:r>
                        <a:rPr lang="en-US" sz="18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TrackPro</a:t>
                      </a: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speeding 20kph or more over the speed limit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hMerge="1">
                  <a:txBody>
                    <a:bodyPr/>
                    <a:lstStyle/>
                    <a:p>
                      <a:endParaRPr lang="en-AU"/>
                    </a:p>
                  </a:txBody>
                  <a:tcPr/>
                </a:tc>
                <a:tc>
                  <a:txBody>
                    <a:bodyPr/>
                    <a:lstStyle/>
                    <a:p>
                      <a:pPr algn="ctr">
                        <a:lnSpc>
                          <a:spcPct val="107000"/>
                        </a:lnSpc>
                        <a:spcAft>
                          <a:spcPts val="0"/>
                        </a:spcAft>
                      </a:pPr>
                      <a:r>
                        <a:rPr lang="en-AU" sz="1800">
                          <a:effectLst/>
                          <a:latin typeface="Arial Narrow" panose="020B0606020202030204" pitchFamily="34" charset="0"/>
                          <a:ea typeface="Calibri" panose="020F0502020204030204" pitchFamily="34" charset="0"/>
                          <a:cs typeface="Times New Roman" panose="02020603050405020304" pitchFamily="18" charset="0"/>
                        </a:rPr>
                        <a:t>12</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2"/>
                  </a:ext>
                </a:extLst>
              </a:tr>
              <a:tr h="474990">
                <a:tc gridSpan="2">
                  <a:txBody>
                    <a:bodyPr/>
                    <a:lstStyle/>
                    <a:p>
                      <a:pPr>
                        <a:lnSpc>
                          <a:spcPct val="107000"/>
                        </a:lnSpc>
                        <a:spcAft>
                          <a:spcPts val="0"/>
                        </a:spcAft>
                        <a:tabLst>
                          <a:tab pos="5220970" algn="r"/>
                        </a:tabLst>
                      </a:pPr>
                      <a:r>
                        <a:rPr lang="en-US" sz="18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TrackPro</a:t>
                      </a: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Speeding over 10 but under 20kph over speed limit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hMerge="1">
                  <a:txBody>
                    <a:bodyPr/>
                    <a:lstStyle/>
                    <a:p>
                      <a:endParaRPr lang="en-AU"/>
                    </a:p>
                  </a:txBody>
                  <a:tcPr/>
                </a:tc>
                <a:tc>
                  <a:txBody>
                    <a:bodyPr/>
                    <a:lstStyle/>
                    <a:p>
                      <a:pPr algn="ctr">
                        <a:lnSpc>
                          <a:spcPct val="107000"/>
                        </a:lnSpc>
                        <a:spcAft>
                          <a:spcPts val="0"/>
                        </a:spcAft>
                      </a:pPr>
                      <a:r>
                        <a:rPr lang="en-AU" sz="1800">
                          <a:effectLst/>
                          <a:latin typeface="Arial Narrow" panose="020B0606020202030204" pitchFamily="34" charset="0"/>
                          <a:ea typeface="Calibri" panose="020F0502020204030204" pitchFamily="34" charset="0"/>
                          <a:cs typeface="Times New Roman" panose="02020603050405020304" pitchFamily="18" charset="0"/>
                        </a:rPr>
                        <a:t>4</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3"/>
                  </a:ext>
                </a:extLst>
              </a:tr>
              <a:tr h="474990">
                <a:tc gridSpan="2">
                  <a:txBody>
                    <a:bodyPr/>
                    <a:lstStyle/>
                    <a:p>
                      <a:pPr>
                        <a:lnSpc>
                          <a:spcPct val="107000"/>
                        </a:lnSpc>
                        <a:spcAft>
                          <a:spcPts val="0"/>
                        </a:spcAft>
                        <a:tabLst>
                          <a:tab pos="5220970" algn="r"/>
                        </a:tabLst>
                      </a:pPr>
                      <a:r>
                        <a:rPr lang="en-AU" sz="18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Failure to comply with applicable standards or road rules</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solidFill>
                  </a:tcPr>
                </a:tc>
                <a:tc hMerge="1">
                  <a:txBody>
                    <a:bodyPr/>
                    <a:lstStyle/>
                    <a:p>
                      <a:endParaRPr lang="en-AU"/>
                    </a:p>
                  </a:txBody>
                  <a:tcPr/>
                </a:tc>
                <a:tc>
                  <a:txBody>
                    <a:bodyPr/>
                    <a:lstStyle/>
                    <a:p>
                      <a:pPr algn="ctr">
                        <a:lnSpc>
                          <a:spcPct val="107000"/>
                        </a:lnSpc>
                        <a:spcAft>
                          <a:spcPts val="0"/>
                        </a:spcAft>
                      </a:pPr>
                      <a:r>
                        <a:rPr lang="en-AU" sz="1800">
                          <a:effectLst/>
                          <a:latin typeface="Arial Narrow" panose="020B0606020202030204" pitchFamily="34" charset="0"/>
                          <a:ea typeface="Calibri" panose="020F0502020204030204" pitchFamily="34" charset="0"/>
                          <a:cs typeface="Times New Roman" panose="02020603050405020304" pitchFamily="18" charset="0"/>
                        </a:rPr>
                        <a:t>3</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004"/>
                  </a:ext>
                </a:extLst>
              </a:tr>
              <a:tr h="474990">
                <a:tc gridSpan="2">
                  <a:txBody>
                    <a:bodyPr/>
                    <a:lstStyle/>
                    <a:p>
                      <a:pPr>
                        <a:lnSpc>
                          <a:spcPct val="107000"/>
                        </a:lnSpc>
                        <a:spcAft>
                          <a:spcPts val="0"/>
                        </a:spcAft>
                        <a:tabLst>
                          <a:tab pos="5220970" algn="r"/>
                        </a:tabLst>
                      </a:pPr>
                      <a:r>
                        <a:rPr lang="en-AU"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Use of vehicle for personal business without authority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AU"/>
                    </a:p>
                  </a:txBody>
                  <a:tcPr/>
                </a:tc>
                <a:tc>
                  <a:txBody>
                    <a:bodyPr/>
                    <a:lstStyle/>
                    <a:p>
                      <a:pPr algn="ctr">
                        <a:lnSpc>
                          <a:spcPct val="107000"/>
                        </a:lnSpc>
                        <a:spcAft>
                          <a:spcPts val="0"/>
                        </a:spcAft>
                      </a:pPr>
                      <a:r>
                        <a:rPr lang="en-AU" sz="1800" dirty="0">
                          <a:effectLst/>
                          <a:latin typeface="Arial Narrow" panose="020B0606020202030204" pitchFamily="34" charset="0"/>
                          <a:ea typeface="Calibri" panose="020F0502020204030204" pitchFamily="34" charset="0"/>
                          <a:cs typeface="Times New Roman" panose="02020603050405020304" pitchFamily="18" charset="0"/>
                        </a:rPr>
                        <a:t>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11" marR="68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88593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77814" y="1224040"/>
            <a:ext cx="8007542"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623888" indent="-623888" eaLnBrk="1" hangingPunct="1">
              <a:lnSpc>
                <a:spcPct val="90000"/>
              </a:lnSpc>
              <a:spcAft>
                <a:spcPts val="1800"/>
              </a:spcAft>
              <a:buFont typeface="Arial" panose="020B0604020202020204" pitchFamily="34" charset="0"/>
              <a:buChar char="•"/>
            </a:pPr>
            <a:r>
              <a:rPr lang="en-AU" sz="2000" dirty="0" err="1">
                <a:latin typeface="Calibri" panose="020F0502020204030204" pitchFamily="34" charset="0"/>
                <a:ea typeface="DecimaProA ☞" charset="0"/>
                <a:cs typeface="Calibri" panose="020F0502020204030204" pitchFamily="34" charset="0"/>
              </a:rPr>
              <a:t>Trakpro</a:t>
            </a:r>
            <a:r>
              <a:rPr lang="en-AU" sz="2000" dirty="0">
                <a:latin typeface="Calibri" panose="020F0502020204030204" pitchFamily="34" charset="0"/>
                <a:ea typeface="DecimaProA ☞" charset="0"/>
                <a:cs typeface="Calibri" panose="020F0502020204030204" pitchFamily="34" charset="0"/>
              </a:rPr>
              <a:t> speeding alerts are received remotely and identify the vehicle, not the driver.</a:t>
            </a:r>
          </a:p>
          <a:p>
            <a:pPr marL="623888" indent="-623888" eaLnBrk="1" hangingPunct="1">
              <a:lnSpc>
                <a:spcPct val="90000"/>
              </a:lnSpc>
              <a:spcAft>
                <a:spcPts val="1800"/>
              </a:spcAft>
              <a:buFont typeface="Arial" panose="020B0604020202020204" pitchFamily="34" charset="0"/>
              <a:buChar char="•"/>
            </a:pPr>
            <a:r>
              <a:rPr lang="en-AU" sz="2000" dirty="0">
                <a:latin typeface="Calibri" panose="020F0502020204030204" pitchFamily="34" charset="0"/>
                <a:ea typeface="DecimaProA ☞" charset="0"/>
                <a:cs typeface="Calibri" panose="020F0502020204030204" pitchFamily="34" charset="0"/>
              </a:rPr>
              <a:t>When a </a:t>
            </a:r>
            <a:r>
              <a:rPr lang="en-AU" sz="2000" dirty="0" err="1">
                <a:latin typeface="Calibri" panose="020F0502020204030204" pitchFamily="34" charset="0"/>
                <a:ea typeface="DecimaProA ☞" charset="0"/>
                <a:cs typeface="Calibri" panose="020F0502020204030204" pitchFamily="34" charset="0"/>
              </a:rPr>
              <a:t>Trakpro</a:t>
            </a:r>
            <a:r>
              <a:rPr lang="en-AU" sz="2000" dirty="0">
                <a:latin typeface="Calibri" panose="020F0502020204030204" pitchFamily="34" charset="0"/>
                <a:ea typeface="DecimaProA ☞" charset="0"/>
                <a:cs typeface="Calibri" panose="020F0502020204030204" pitchFamily="34" charset="0"/>
              </a:rPr>
              <a:t> speeding alert is received, the details will be sent to the assigned owner of the vehicle.</a:t>
            </a:r>
          </a:p>
          <a:p>
            <a:pPr marL="623888" indent="-623888" eaLnBrk="1" hangingPunct="1">
              <a:lnSpc>
                <a:spcPct val="90000"/>
              </a:lnSpc>
              <a:spcAft>
                <a:spcPts val="1800"/>
              </a:spcAft>
              <a:buFont typeface="Arial" panose="020B0604020202020204" pitchFamily="34" charset="0"/>
              <a:buChar char="•"/>
            </a:pPr>
            <a:r>
              <a:rPr lang="en-AU" sz="2000" dirty="0">
                <a:latin typeface="Calibri" panose="020F0502020204030204" pitchFamily="34" charset="0"/>
                <a:ea typeface="DecimaProA ☞" charset="0"/>
                <a:cs typeface="Calibri" panose="020F0502020204030204" pitchFamily="34" charset="0"/>
              </a:rPr>
              <a:t>The vehicle owner is responsible for advising if another person was driving at the time of the alert so the Demerit Points can be re-directed to the correct Driver’s Permit.</a:t>
            </a:r>
          </a:p>
          <a:p>
            <a:pPr marL="623888" indent="-623888" eaLnBrk="1" hangingPunct="1">
              <a:lnSpc>
                <a:spcPct val="90000"/>
              </a:lnSpc>
              <a:spcAft>
                <a:spcPts val="1800"/>
              </a:spcAft>
              <a:buFont typeface="Arial" panose="020B0604020202020204" pitchFamily="34" charset="0"/>
              <a:buChar char="•"/>
            </a:pPr>
            <a:r>
              <a:rPr lang="en-AU" sz="2000" dirty="0">
                <a:latin typeface="Calibri" panose="020F0502020204030204" pitchFamily="34" charset="0"/>
                <a:ea typeface="DecimaProA ☞" charset="0"/>
                <a:cs typeface="Calibri" panose="020F0502020204030204" pitchFamily="34" charset="0"/>
              </a:rPr>
              <a:t>The vehicle owner will have 7 days to advise that another person was driving the vehicle.  After 7 days, the vehicle owner will require the approval of their next level of management in order to redirect the Demerit Points.</a:t>
            </a:r>
          </a:p>
          <a:p>
            <a:pPr marL="623888" indent="-623888" eaLnBrk="1" hangingPunct="1">
              <a:lnSpc>
                <a:spcPct val="90000"/>
              </a:lnSpc>
              <a:spcAft>
                <a:spcPts val="1800"/>
              </a:spcAft>
              <a:buFont typeface="Arial" panose="020B0604020202020204" pitchFamily="34" charset="0"/>
              <a:buChar char="•"/>
            </a:pPr>
            <a:r>
              <a:rPr lang="en-AU" sz="2000" dirty="0"/>
              <a:t>If the vehicle is assigned to a group or company, rather than an individual, and they do not advise who was driving at the time of the speed alert, the Demerit Points will be added to the vehicle and the vehicle will be stood down if 12 points are accumulated.</a:t>
            </a:r>
          </a:p>
          <a:p>
            <a:pPr marL="623888" indent="-623888" eaLnBrk="1" hangingPunct="1">
              <a:lnSpc>
                <a:spcPct val="90000"/>
              </a:lnSpc>
              <a:spcAft>
                <a:spcPts val="1800"/>
              </a:spcAft>
              <a:buFont typeface="Arial" panose="020B0604020202020204" pitchFamily="34" charset="0"/>
              <a:buChar char="•"/>
            </a:pPr>
            <a:endParaRPr lang="en-AU" sz="2000" dirty="0">
              <a:latin typeface="Calibri" panose="020F0502020204030204" pitchFamily="34" charset="0"/>
              <a:ea typeface="DecimaProA ☞" charset="0"/>
              <a:cs typeface="Calibri" panose="020F0502020204030204" pitchFamily="34" charset="0"/>
            </a:endParaRPr>
          </a:p>
          <a:p>
            <a:pPr marL="623888" indent="-623888" eaLnBrk="1" hangingPunct="1">
              <a:lnSpc>
                <a:spcPct val="90000"/>
              </a:lnSpc>
              <a:spcAft>
                <a:spcPts val="1800"/>
              </a:spcAft>
              <a:buFont typeface="Arial" panose="020B0604020202020204" pitchFamily="34" charset="0"/>
              <a:buChar char="•"/>
            </a:pPr>
            <a:endParaRPr lang="en-AU" sz="2000" dirty="0">
              <a:latin typeface="Calibri" panose="020F0502020204030204" pitchFamily="34" charset="0"/>
              <a:ea typeface="DecimaProA ☞" charset="0"/>
              <a:cs typeface="Calibri" panose="020F0502020204030204" pitchFamily="34" charset="0"/>
            </a:endParaRPr>
          </a:p>
          <a:p>
            <a:pPr marL="623888" indent="-623888" eaLnBrk="1" hangingPunct="1">
              <a:lnSpc>
                <a:spcPct val="90000"/>
              </a:lnSpc>
              <a:spcAft>
                <a:spcPts val="1800"/>
              </a:spcAft>
              <a:buFont typeface="Arial" panose="020B0604020202020204" pitchFamily="34" charset="0"/>
              <a:buChar char="•"/>
            </a:pPr>
            <a:endParaRPr lang="en-US" altLang="en-US" sz="20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What about </a:t>
            </a:r>
            <a:r>
              <a:rPr lang="en-US" altLang="en-US" sz="4200" b="1" dirty="0" err="1">
                <a:solidFill>
                  <a:srgbClr val="DE6834"/>
                </a:solidFill>
                <a:latin typeface="DecimaProA-Bold ☞" charset="0"/>
                <a:ea typeface="DecimaProA-Bold ☞" charset="0"/>
                <a:cs typeface="DecimaProA-Bold ☞" charset="0"/>
              </a:rPr>
              <a:t>Trakpro</a:t>
            </a:r>
            <a:r>
              <a:rPr lang="en-US" altLang="en-US" sz="4200" b="1" dirty="0">
                <a:solidFill>
                  <a:srgbClr val="DE6834"/>
                </a:solidFill>
                <a:latin typeface="DecimaProA-Bold ☞" charset="0"/>
                <a:ea typeface="DecimaProA-Bold ☞" charset="0"/>
                <a:cs typeface="DecimaProA-Bold ☞" charset="0"/>
              </a:rPr>
              <a:t> alerts?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680" y="900309"/>
            <a:ext cx="1707028" cy="4822354"/>
          </a:xfrm>
          <a:prstGeom prst="rect">
            <a:avLst/>
          </a:prstGeom>
        </p:spPr>
      </p:pic>
    </p:spTree>
    <p:extLst>
      <p:ext uri="{BB962C8B-B14F-4D97-AF65-F5344CB8AC3E}">
        <p14:creationId xmlns:p14="http://schemas.microsoft.com/office/powerpoint/2010/main" val="176290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txBox="1">
            <a:spLocks/>
          </p:cNvSpPr>
          <p:nvPr/>
        </p:nvSpPr>
        <p:spPr bwMode="auto">
          <a:xfrm>
            <a:off x="2385391" y="1201738"/>
            <a:ext cx="7962941"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spcAft>
                <a:spcPts val="1800"/>
              </a:spcAft>
            </a:pPr>
            <a:r>
              <a:rPr lang="en-US" altLang="en-US" sz="2400" dirty="0">
                <a:latin typeface="+mn-lt"/>
                <a:ea typeface="DecimaProA ☞" charset="0"/>
                <a:cs typeface="DecimaProA ☞" charset="0"/>
              </a:rPr>
              <a:t>The Driving Demerit Point System:</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Reinforces the need to comply with standards and road rules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Provides a consistent, fair and transparent process by which non-compliances are managed</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The rules are pre-determined and not subject to individual supervisors’ decisions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Allows the driver to manage the impact on their permit by understanding a clear set of pre-determined rules</a:t>
            </a:r>
          </a:p>
          <a:p>
            <a:pPr marL="623888" lvl="0" indent="-623888" eaLnBrk="1" hangingPunct="1">
              <a:lnSpc>
                <a:spcPct val="90000"/>
              </a:lnSpc>
              <a:spcAft>
                <a:spcPts val="1800"/>
              </a:spcAft>
              <a:buFont typeface="Arial" panose="020B0604020202020204" pitchFamily="34" charset="0"/>
              <a:buChar char="•"/>
            </a:pPr>
            <a:r>
              <a:rPr lang="en-AU" sz="2400" dirty="0">
                <a:latin typeface="Calibri" panose="020F0502020204030204" pitchFamily="34" charset="0"/>
                <a:ea typeface="DecimaProA ☞" charset="0"/>
                <a:cs typeface="Calibri" panose="020F0502020204030204" pitchFamily="34" charset="0"/>
              </a:rPr>
              <a:t>And most importantly, supports the safety of all road users</a:t>
            </a:r>
          </a:p>
          <a:p>
            <a:pPr marL="623888" indent="-623888" eaLnBrk="1" hangingPunct="1">
              <a:lnSpc>
                <a:spcPct val="90000"/>
              </a:lnSpc>
              <a:spcAft>
                <a:spcPts val="1800"/>
              </a:spcAft>
              <a:buFont typeface="Arial" panose="020B0604020202020204" pitchFamily="34" charset="0"/>
              <a:buChar char="•"/>
            </a:pPr>
            <a:endParaRPr lang="en-US" altLang="en-US" sz="2400" dirty="0">
              <a:latin typeface="Calibri" panose="020F0502020204030204" pitchFamily="34" charset="0"/>
              <a:ea typeface="DecimaProA ☞" charset="0"/>
              <a:cs typeface="Calibri" panose="020F0502020204030204" pitchFamily="34" charset="0"/>
            </a:endParaRPr>
          </a:p>
        </p:txBody>
      </p:sp>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In summary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50" y="1201738"/>
            <a:ext cx="1438781" cy="4651651"/>
          </a:xfrm>
          <a:prstGeom prst="rect">
            <a:avLst/>
          </a:prstGeom>
        </p:spPr>
      </p:pic>
    </p:spTree>
    <p:custDataLst>
      <p:tags r:id="rId1"/>
    </p:custDataLst>
    <p:extLst>
      <p:ext uri="{BB962C8B-B14F-4D97-AF65-F5344CB8AC3E}">
        <p14:creationId xmlns:p14="http://schemas.microsoft.com/office/powerpoint/2010/main" val="2993449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277813" y="287338"/>
            <a:ext cx="10206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90000"/>
              </a:lnSpc>
            </a:pPr>
            <a:r>
              <a:rPr lang="en-US" altLang="en-US" sz="4200" b="1" dirty="0">
                <a:solidFill>
                  <a:srgbClr val="DE6834"/>
                </a:solidFill>
                <a:latin typeface="DecimaProA-Bold ☞" charset="0"/>
                <a:ea typeface="DecimaProA-Bold ☞" charset="0"/>
                <a:cs typeface="DecimaProA-Bold ☞" charset="0"/>
              </a:rPr>
              <a:t>Questions</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439" y="1553599"/>
            <a:ext cx="2940521" cy="47655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086" y="900308"/>
            <a:ext cx="1707028" cy="4822354"/>
          </a:xfrm>
          <a:prstGeom prst="rect">
            <a:avLst/>
          </a:prstGeom>
        </p:spPr>
      </p:pic>
      <p:grpSp>
        <p:nvGrpSpPr>
          <p:cNvPr id="11" name="Group 10"/>
          <p:cNvGrpSpPr/>
          <p:nvPr/>
        </p:nvGrpSpPr>
        <p:grpSpPr>
          <a:xfrm>
            <a:off x="7319049" y="1071011"/>
            <a:ext cx="1438781" cy="4651651"/>
            <a:chOff x="7319049" y="1071011"/>
            <a:chExt cx="1438781" cy="4651651"/>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319049" y="1071011"/>
              <a:ext cx="1438781" cy="465165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8484" y="3159308"/>
              <a:ext cx="231648" cy="103632"/>
            </a:xfrm>
            <a:prstGeom prst="rect">
              <a:avLst/>
            </a:prstGeom>
          </p:spPr>
        </p:pic>
      </p:grpSp>
    </p:spTree>
    <p:extLst>
      <p:ext uri="{BB962C8B-B14F-4D97-AF65-F5344CB8AC3E}">
        <p14:creationId xmlns:p14="http://schemas.microsoft.com/office/powerpoint/2010/main" val="3356554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99C84002B06B439DA773BCD5D7BD89" ma:contentTypeVersion="0" ma:contentTypeDescription="Create a new document." ma:contentTypeScope="" ma:versionID="93cce71f2c3fb9a7609fae389cb10a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8B0233-93AA-438E-9A0F-CF0C8D4166AA}"/>
</file>

<file path=customXml/itemProps2.xml><?xml version="1.0" encoding="utf-8"?>
<ds:datastoreItem xmlns:ds="http://schemas.openxmlformats.org/officeDocument/2006/customXml" ds:itemID="{9C1BA87F-8DC1-4092-9CDD-4825783CC0A9}"/>
</file>

<file path=customXml/itemProps3.xml><?xml version="1.0" encoding="utf-8"?>
<ds:datastoreItem xmlns:ds="http://schemas.openxmlformats.org/officeDocument/2006/customXml" ds:itemID="{785812CE-D201-4658-9C69-0F57AA40B9B8}"/>
</file>

<file path=docProps/app.xml><?xml version="1.0" encoding="utf-8"?>
<Properties xmlns="http://schemas.openxmlformats.org/officeDocument/2006/extended-properties" xmlns:vt="http://schemas.openxmlformats.org/officeDocument/2006/docPropsVTypes">
  <Template>Office Theme</Template>
  <TotalTime>394</TotalTime>
  <Words>599</Words>
  <Application>Microsoft Office PowerPoint</Application>
  <PresentationFormat>Custom</PresentationFormat>
  <Paragraphs>46</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 Narrow</vt:lpstr>
      <vt:lpstr>Calibri</vt:lpstr>
      <vt:lpstr>Calibri Light</vt:lpstr>
      <vt:lpstr>DecimaProA-Bold ☞</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Glen Coventon</cp:lastModifiedBy>
  <cp:revision>61</cp:revision>
  <dcterms:created xsi:type="dcterms:W3CDTF">2019-02-07T02:33:40Z</dcterms:created>
  <dcterms:modified xsi:type="dcterms:W3CDTF">2023-04-27T08:57:15Z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B1522910-04DD-41B8-B338-92598836AF45</vt:lpwstr>
  </property>
  <property fmtid="{D5CDD505-2E9C-101B-9397-08002B2CF9AE}" pid="3" name="ArticulatePath">
    <vt:lpwstr>Demerit Point Presentation</vt:lpwstr>
  </property>
  <property fmtid="{D5CDD505-2E9C-101B-9397-08002B2CF9AE}" pid="4" name="ContentTypeId">
    <vt:lpwstr>0x010100D999C84002B06B439DA773BCD5D7BD89</vt:lpwstr>
  </property>
</Properties>
</file>