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9" r:id="rId1"/>
    <p:sldMasterId id="2147483755" r:id="rId2"/>
  </p:sldMasterIdLst>
  <p:notesMasterIdLst>
    <p:notesMasterId r:id="rId13"/>
  </p:notesMasterIdLst>
  <p:handoutMasterIdLst>
    <p:handoutMasterId r:id="rId14"/>
  </p:handoutMasterIdLst>
  <p:sldIdLst>
    <p:sldId id="552" r:id="rId3"/>
    <p:sldId id="452" r:id="rId4"/>
    <p:sldId id="524" r:id="rId5"/>
    <p:sldId id="526" r:id="rId6"/>
    <p:sldId id="548" r:id="rId7"/>
    <p:sldId id="549" r:id="rId8"/>
    <p:sldId id="550" r:id="rId9"/>
    <p:sldId id="551" r:id="rId10"/>
    <p:sldId id="527" r:id="rId11"/>
    <p:sldId id="547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2D"/>
    <a:srgbClr val="183263"/>
    <a:srgbClr val="579A34"/>
    <a:srgbClr val="1D306F"/>
    <a:srgbClr val="4C72B6"/>
    <a:srgbClr val="9D9D9E"/>
    <a:srgbClr val="F6BB1C"/>
    <a:srgbClr val="579B34"/>
    <a:srgbClr val="183062"/>
    <a:srgbClr val="59A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/>
    <p:restoredTop sz="75594" autoAdjust="0"/>
  </p:normalViewPr>
  <p:slideViewPr>
    <p:cSldViewPr snapToGrid="0">
      <p:cViewPr varScale="1">
        <p:scale>
          <a:sx n="125" d="100"/>
          <a:sy n="125" d="100"/>
        </p:scale>
        <p:origin x="2466" y="11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Operator Responsibilities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9C568-3F35-47DF-B07A-AEF481B54F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30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err="1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Emphasise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that the safety devices and features fitted to vehicles and mobile equipment must be inspected and maintained.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Discuss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the operator’s role in making sure safety systems operate as expected.</a:t>
            </a:r>
            <a:endParaRPr lang="en-US" sz="1000" kern="1200" dirty="0">
              <a:solidFill>
                <a:schemeClr val="tx1"/>
              </a:solidFill>
              <a:effectLst/>
              <a:latin typeface="Arial"/>
              <a:ea typeface="ＭＳ Ｐゴシック" pitchFamily="82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32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Explain that vehicles accessing and operating on 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OTML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sites must be equipped with appropriate safety features and systems.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Briefly outline the vehicle safety systems in use.</a:t>
            </a:r>
          </a:p>
        </p:txBody>
      </p:sp>
    </p:spTree>
    <p:extLst>
      <p:ext uri="{BB962C8B-B14F-4D97-AF65-F5344CB8AC3E}">
        <p14:creationId xmlns:p14="http://schemas.microsoft.com/office/powerpoint/2010/main" val="223861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Discuss the vehicle</a:t>
            </a:r>
            <a:r>
              <a:rPr lang="en-US" altLang="en-US" baseline="0" dirty="0"/>
              <a:t> operators obligations in relation to safety equipment.</a:t>
            </a:r>
            <a:endParaRPr lang="en-US" altLang="en-US" dirty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3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cabin safety systems that are in place to protect the operator and passengers if applicable.</a:t>
            </a:r>
          </a:p>
        </p:txBody>
      </p:sp>
    </p:spTree>
    <p:extLst>
      <p:ext uri="{BB962C8B-B14F-4D97-AF65-F5344CB8AC3E}">
        <p14:creationId xmlns:p14="http://schemas.microsoft.com/office/powerpoint/2010/main" val="158317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visibility safety systems that are in place to ensure vehicles are noticed.</a:t>
            </a:r>
          </a:p>
        </p:txBody>
      </p:sp>
    </p:spTree>
    <p:extLst>
      <p:ext uri="{BB962C8B-B14F-4D97-AF65-F5344CB8AC3E}">
        <p14:creationId xmlns:p14="http://schemas.microsoft.com/office/powerpoint/2010/main" val="155164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operational safety systems that are in place to ensure vehicles are operated safely.</a:t>
            </a:r>
          </a:p>
        </p:txBody>
      </p:sp>
    </p:spTree>
    <p:extLst>
      <p:ext uri="{BB962C8B-B14F-4D97-AF65-F5344CB8AC3E}">
        <p14:creationId xmlns:p14="http://schemas.microsoft.com/office/powerpoint/2010/main" val="81596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emergency safety systems that are in place to respond to an emergency situation.</a:t>
            </a:r>
          </a:p>
        </p:txBody>
      </p:sp>
    </p:spTree>
    <p:extLst>
      <p:ext uri="{BB962C8B-B14F-4D97-AF65-F5344CB8AC3E}">
        <p14:creationId xmlns:p14="http://schemas.microsoft.com/office/powerpoint/2010/main" val="159914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manufacturer standard safety systems that are installed in mobile equipment and heavy vehicles.</a:t>
            </a:r>
          </a:p>
        </p:txBody>
      </p:sp>
    </p:spTree>
    <p:extLst>
      <p:ext uri="{BB962C8B-B14F-4D97-AF65-F5344CB8AC3E}">
        <p14:creationId xmlns:p14="http://schemas.microsoft.com/office/powerpoint/2010/main" val="78595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Explain that drivers and operators must ensure that they are fully aware of, and know how to operate, the safety systems installed in their vehicle.</a:t>
            </a:r>
          </a:p>
        </p:txBody>
      </p:sp>
    </p:spTree>
    <p:extLst>
      <p:ext uri="{BB962C8B-B14F-4D97-AF65-F5344CB8AC3E}">
        <p14:creationId xmlns:p14="http://schemas.microsoft.com/office/powerpoint/2010/main" val="154409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1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1EE3-F006-422B-81DA-BD11DD4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4" y="320359"/>
            <a:ext cx="8170757" cy="4247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lang="en-NZ" sz="2400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327-D837-4B0C-8CDB-84CA6AE1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34" y="911919"/>
            <a:ext cx="8362044" cy="5034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BBC5-30E4-40CE-8AC9-03D13841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28/04/2023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D6F6-490E-44CC-88B8-9E6588A9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F8DF-D4BB-49EE-B8B6-0FE157C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804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6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5719-0A39-4E4C-BE33-F779DDDC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09" y="365799"/>
            <a:ext cx="7886784" cy="13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5D81-994A-4D6F-A9DF-45C5A47D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09" y="1826112"/>
            <a:ext cx="7886784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F861-3BD6-4CF8-8BD4-1BCB5AEE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08" y="6356828"/>
            <a:ext cx="205689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8A67-0A43-43E9-AA20-2608CE1BD6B3}" type="datetimeFigureOut">
              <a:rPr lang="en-NZ" smtClean="0"/>
              <a:t>28/04/2023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DA00-0A21-42CE-953F-A06518F06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93" y="6356828"/>
            <a:ext cx="3086015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00C5-8B6A-427B-8560-6D54621B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8502" y="6356828"/>
            <a:ext cx="205689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552DD44-9E8D-4B43-B541-995BBAA36A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926FC-B51D-4E0A-97BC-C29312DF8A8B}"/>
              </a:ext>
            </a:extLst>
          </p:cNvPr>
          <p:cNvSpPr/>
          <p:nvPr userDrawn="1"/>
        </p:nvSpPr>
        <p:spPr>
          <a:xfrm>
            <a:off x="162962" y="5613150"/>
            <a:ext cx="1751846" cy="11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52155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txStyles>
    <p:titleStyle>
      <a:lvl1pPr algn="l" defTabSz="622158" rtl="0" eaLnBrk="1" latinLnBrk="0" hangingPunct="1">
        <a:lnSpc>
          <a:spcPct val="90000"/>
        </a:lnSpc>
        <a:spcBef>
          <a:spcPct val="0"/>
        </a:spcBef>
        <a:buNone/>
        <a:defRPr sz="29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540" indent="-155540" algn="l" defTabSz="622158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66619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777698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399855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710934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2022013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333092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644171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79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158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315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394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473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552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631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08BE1B-EF02-482C-ABD5-997AF66B49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3" cy="6858000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EEACEC7-E2D0-42DD-A687-21F42E70F4A5}"/>
              </a:ext>
            </a:extLst>
          </p:cNvPr>
          <p:cNvSpPr/>
          <p:nvPr/>
        </p:nvSpPr>
        <p:spPr>
          <a:xfrm>
            <a:off x="4839242" y="5376495"/>
            <a:ext cx="4305591" cy="1481505"/>
          </a:xfrm>
          <a:prstGeom prst="triangle">
            <a:avLst>
              <a:gd name="adj" fmla="val 100000"/>
            </a:avLst>
          </a:prstGeom>
          <a:solidFill>
            <a:srgbClr val="DD6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F6CAD90-11C5-48D9-851B-CC5AF952B785}"/>
              </a:ext>
            </a:extLst>
          </p:cNvPr>
          <p:cNvSpPr/>
          <p:nvPr/>
        </p:nvSpPr>
        <p:spPr>
          <a:xfrm>
            <a:off x="6027019" y="5262192"/>
            <a:ext cx="3116981" cy="1481505"/>
          </a:xfrm>
          <a:prstGeom prst="triangle">
            <a:avLst>
              <a:gd name="adj" fmla="val 100000"/>
            </a:avLst>
          </a:prstGeom>
          <a:solidFill>
            <a:srgbClr val="DB5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2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D03C7F-1781-44CF-8943-314A75A2D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00" y="6057344"/>
            <a:ext cx="1419338" cy="603626"/>
          </a:xfrm>
          <a:prstGeom prst="rect">
            <a:avLst/>
          </a:prstGeom>
          <a:solidFill>
            <a:srgbClr val="DB5A3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E7DDD-5D2C-4412-8775-B70D9E032BD6}"/>
              </a:ext>
            </a:extLst>
          </p:cNvPr>
          <p:cNvSpPr/>
          <p:nvPr/>
        </p:nvSpPr>
        <p:spPr>
          <a:xfrm>
            <a:off x="0" y="248258"/>
            <a:ext cx="213130" cy="944244"/>
          </a:xfrm>
          <a:prstGeom prst="rect">
            <a:avLst/>
          </a:prstGeom>
          <a:solidFill>
            <a:srgbClr val="DD6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3130" y="301272"/>
            <a:ext cx="8722053" cy="8887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50800" dist="38100" dir="5400000" sx="49000" sy="49000" algn="t" rotWithShape="0">
              <a:schemeClr val="bg1"/>
            </a:outerShdw>
          </a:effectLst>
        </p:spPr>
        <p:txBody>
          <a:bodyPr wrap="square" lIns="68580" tIns="34290" rIns="68580" bIns="3429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22158"/>
            <a:r>
              <a:rPr lang="en-A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Mine Safety Week (NMSW) 2023</a:t>
            </a:r>
          </a:p>
          <a:p>
            <a:pPr defTabSz="622158"/>
            <a:r>
              <a:rPr lang="en-A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Safety Systems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DecimaProA-Bold ☞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1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85737" y="1358900"/>
            <a:ext cx="4149726" cy="49657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Daily pre-start / post start inspection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Audited annually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Operator must: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check for serviceability before use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tag out and report faulty equipment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make sure that planned maintenance is  carried out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509" y="225425"/>
            <a:ext cx="8629650" cy="61595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Inspection and Maintenance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334" y="1358900"/>
            <a:ext cx="4261929" cy="46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07670" y="250508"/>
            <a:ext cx="8629650" cy="615950"/>
          </a:xfrm>
        </p:spPr>
        <p:txBody>
          <a:bodyPr/>
          <a:lstStyle/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128713"/>
            <a:ext cx="5159375" cy="49657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Know your vehicle 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Operate within its capability and limitations 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Observe and respond promptly to indicators and warning lights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261" y="1358900"/>
            <a:ext cx="3301739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10528" y="158115"/>
            <a:ext cx="8672512" cy="700088"/>
          </a:xfrm>
        </p:spPr>
        <p:txBody>
          <a:bodyPr/>
          <a:lstStyle/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Operator Obligations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358900"/>
            <a:ext cx="8351838" cy="350361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Pre-start inspection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Report missing and faulty safety equipment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Tag out and do NOT use vehicle if safety equipment is missing or faulty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Respond promptly and correctly to safety system alarms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Ensure planned maintenance of safety equipment is undertaken  </a:t>
            </a:r>
          </a:p>
        </p:txBody>
      </p:sp>
    </p:spTree>
    <p:extLst>
      <p:ext uri="{BB962C8B-B14F-4D97-AF65-F5344CB8AC3E}">
        <p14:creationId xmlns:p14="http://schemas.microsoft.com/office/powerpoint/2010/main" val="5948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488" y="28575"/>
            <a:ext cx="8672512" cy="70008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Cabin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63880" y="947229"/>
            <a:ext cx="8351838" cy="4965700"/>
          </a:xfrm>
        </p:spPr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Seatbelts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ROPS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 / FOPS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058" y="2544304"/>
            <a:ext cx="2921433" cy="3366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5" y="2475778"/>
            <a:ext cx="5020735" cy="36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488" y="183356"/>
            <a:ext cx="8672512" cy="70008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Visibility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73380" y="1358900"/>
            <a:ext cx="7978458" cy="4965700"/>
          </a:xfrm>
        </p:spPr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Lights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Buggy whips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Horn signals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952" y="1676400"/>
            <a:ext cx="529124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88" y="154162"/>
            <a:ext cx="8672512" cy="70008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Operational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20674" y="1129290"/>
            <a:ext cx="8351838" cy="4965700"/>
          </a:xfrm>
        </p:spPr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Trakpro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pitchFamily="82" charset="-128"/>
            </a:endParaRP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SAFEmine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 Collision Avoidance System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ADAS Fatigue Management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380" y="2457679"/>
            <a:ext cx="5149292" cy="36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8552" y="222355"/>
            <a:ext cx="8672512" cy="70008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Emergency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72440" y="1028700"/>
            <a:ext cx="7879398" cy="5295900"/>
          </a:xfrm>
        </p:spPr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First aid kit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Fire extinguisher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Fire suppression system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Emergency stop button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7537"/>
            <a:ext cx="2633374" cy="2225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171" y="3680363"/>
            <a:ext cx="2179637" cy="188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182" y="3680363"/>
            <a:ext cx="2150533" cy="1867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688" y="3692839"/>
            <a:ext cx="2133312" cy="18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88" y="183356"/>
            <a:ext cx="8672512" cy="70008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Other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57188" y="1036320"/>
            <a:ext cx="7994650" cy="528828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Electronic braking systems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Electronic stability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ABS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Trailer stability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Reversing alarms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Traction and descent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Wheel bearing temperature monitors.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8491" y="183356"/>
            <a:ext cx="8672512" cy="70008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358900"/>
            <a:ext cx="8105775" cy="4965700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latin typeface="Arial" charset="0"/>
              </a:rPr>
              <a:t>It is your responsibility to ensure that you know how to operate the safety systems in your vehicle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91" y="3390900"/>
            <a:ext cx="8466666" cy="10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2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A462B1-6367-4E64-AF7D-7370BA625C19}"/>
</file>

<file path=customXml/itemProps2.xml><?xml version="1.0" encoding="utf-8"?>
<ds:datastoreItem xmlns:ds="http://schemas.openxmlformats.org/officeDocument/2006/customXml" ds:itemID="{984A5D26-D431-4BE0-A9CA-909313B58F45}"/>
</file>

<file path=customXml/itemProps3.xml><?xml version="1.0" encoding="utf-8"?>
<ds:datastoreItem xmlns:ds="http://schemas.openxmlformats.org/officeDocument/2006/customXml" ds:itemID="{5349641F-F129-471F-B334-2D92A43F83EF}"/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9332</TotalTime>
  <Words>367</Words>
  <Application>Microsoft Office PowerPoint</Application>
  <PresentationFormat>On-screen Show (4:3)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.AppleSystemUIFont</vt:lpstr>
      <vt:lpstr>Arial</vt:lpstr>
      <vt:lpstr>Calibri</vt:lpstr>
      <vt:lpstr>Calibri Light</vt:lpstr>
      <vt:lpstr>DecimaProA-Bold ☞</vt:lpstr>
      <vt:lpstr>Times</vt:lpstr>
      <vt:lpstr>1_Office Theme</vt:lpstr>
      <vt:lpstr>1_Custom Design</vt:lpstr>
      <vt:lpstr>PowerPoint Presentation</vt:lpstr>
      <vt:lpstr>Introduction</vt:lpstr>
      <vt:lpstr>Operator Obligations</vt:lpstr>
      <vt:lpstr>Cabin Safety Systems</vt:lpstr>
      <vt:lpstr>Visibility Safety Systems</vt:lpstr>
      <vt:lpstr>Operational Safety Systems</vt:lpstr>
      <vt:lpstr>Emergency Safety Systems</vt:lpstr>
      <vt:lpstr>Other Safety Systems</vt:lpstr>
      <vt:lpstr>Training</vt:lpstr>
      <vt:lpstr>Inspection and Maintenance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Glen Coventon</cp:lastModifiedBy>
  <cp:revision>1011</cp:revision>
  <cp:lastPrinted>2012-03-06T00:01:13Z</cp:lastPrinted>
  <dcterms:created xsi:type="dcterms:W3CDTF">2009-06-11T07:05:59Z</dcterms:created>
  <dcterms:modified xsi:type="dcterms:W3CDTF">2023-04-27T22:50:39Z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C826CAB3-B4FD-493D-98A7-C048D51082DA</vt:lpwstr>
  </property>
  <property fmtid="{D5CDD505-2E9C-101B-9397-08002B2CF9AE}" pid="3" name="ArticulatePath">
    <vt:lpwstr>Hot Work - Presentation</vt:lpwstr>
  </property>
  <property fmtid="{D5CDD505-2E9C-101B-9397-08002B2CF9AE}" pid="4" name="ContentTypeId">
    <vt:lpwstr>0x010100D999C84002B06B439DA773BCD5D7BD89</vt:lpwstr>
  </property>
</Properties>
</file>