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4"/>
    <p:sldMasterId id="2147484205" r:id="rId5"/>
  </p:sldMasterIdLst>
  <p:notesMasterIdLst>
    <p:notesMasterId r:id="rId27"/>
  </p:notesMasterIdLst>
  <p:handoutMasterIdLst>
    <p:handoutMasterId r:id="rId28"/>
  </p:handoutMasterIdLst>
  <p:sldIdLst>
    <p:sldId id="547" r:id="rId6"/>
    <p:sldId id="321" r:id="rId7"/>
    <p:sldId id="332" r:id="rId8"/>
    <p:sldId id="353" r:id="rId9"/>
    <p:sldId id="362" r:id="rId10"/>
    <p:sldId id="365" r:id="rId11"/>
    <p:sldId id="363" r:id="rId12"/>
    <p:sldId id="361" r:id="rId13"/>
    <p:sldId id="360" r:id="rId14"/>
    <p:sldId id="358" r:id="rId15"/>
    <p:sldId id="366" r:id="rId16"/>
    <p:sldId id="357" r:id="rId17"/>
    <p:sldId id="354" r:id="rId18"/>
    <p:sldId id="371" r:id="rId19"/>
    <p:sldId id="356" r:id="rId20"/>
    <p:sldId id="372" r:id="rId21"/>
    <p:sldId id="355" r:id="rId22"/>
    <p:sldId id="373" r:id="rId23"/>
    <p:sldId id="374" r:id="rId24"/>
    <p:sldId id="376" r:id="rId25"/>
    <p:sldId id="346" r:id="rId26"/>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26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D1A32"/>
    <a:srgbClr val="00FF00"/>
    <a:srgbClr val="F18D00"/>
    <a:srgbClr val="005480"/>
    <a:srgbClr val="F0AB00"/>
    <a:srgbClr val="F7F7F7"/>
    <a:srgbClr val="CA7411"/>
    <a:srgbClr val="005D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296"/>
  </p:normalViewPr>
  <p:slideViewPr>
    <p:cSldViewPr snapToGrid="0" snapToObjects="1">
      <p:cViewPr varScale="1">
        <p:scale>
          <a:sx n="98" d="100"/>
          <a:sy n="98" d="100"/>
        </p:scale>
        <p:origin x="1986" y="90"/>
      </p:cViewPr>
      <p:guideLst>
        <p:guide orient="horz" pos="2160"/>
        <p:guide pos="2261"/>
      </p:guideLst>
    </p:cSldViewPr>
  </p:slideViewPr>
  <p:outlineViewPr>
    <p:cViewPr>
      <p:scale>
        <a:sx n="33" d="100"/>
        <a:sy n="33" d="100"/>
      </p:scale>
      <p:origin x="0" y="0"/>
    </p:cViewPr>
  </p:outlineViewPr>
  <p:notesTextViewPr>
    <p:cViewPr>
      <p:scale>
        <a:sx n="114" d="100"/>
        <a:sy n="114" d="100"/>
      </p:scale>
      <p:origin x="0" y="0"/>
    </p:cViewPr>
  </p:notesTextViewPr>
  <p:sorterViewPr>
    <p:cViewPr>
      <p:scale>
        <a:sx n="100" d="100"/>
        <a:sy n="100" d="100"/>
      </p:scale>
      <p:origin x="0" y="0"/>
    </p:cViewPr>
  </p:sorterViewPr>
  <p:notesViewPr>
    <p:cSldViewPr snapToGrid="0" snapToObjects="1">
      <p:cViewPr varScale="1">
        <p:scale>
          <a:sx n="99" d="100"/>
          <a:sy n="99" d="100"/>
        </p:scale>
        <p:origin x="-2696"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2153" tIns="46077" rIns="92153" bIns="46077"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AU"/>
          </a:p>
        </p:txBody>
      </p:sp>
      <p:sp>
        <p:nvSpPr>
          <p:cNvPr id="3" name="Date Placeholder 2"/>
          <p:cNvSpPr>
            <a:spLocks noGrp="1"/>
          </p:cNvSpPr>
          <p:nvPr>
            <p:ph type="dt" sz="quarter" idx="1"/>
          </p:nvPr>
        </p:nvSpPr>
        <p:spPr>
          <a:xfrm>
            <a:off x="3851275" y="0"/>
            <a:ext cx="2944813" cy="496888"/>
          </a:xfrm>
          <a:prstGeom prst="rect">
            <a:avLst/>
          </a:prstGeom>
        </p:spPr>
        <p:txBody>
          <a:bodyPr vert="horz" wrap="square" lIns="92153" tIns="46077" rIns="92153" bIns="46077" numCol="1" anchor="t" anchorCtr="0" compatLnSpc="1">
            <a:prstTxWarp prst="textNoShape">
              <a:avLst/>
            </a:prstTxWarp>
          </a:bodyPr>
          <a:lstStyle>
            <a:lvl1pPr algn="r">
              <a:defRPr sz="1200"/>
            </a:lvl1pPr>
          </a:lstStyle>
          <a:p>
            <a:fld id="{AA6A05A7-FBC6-C449-94F1-A3300287EED8}" type="datetime1">
              <a:rPr lang="en-US" altLang="en-US"/>
              <a:pPr/>
              <a:t>4/28/2023</a:t>
            </a:fld>
            <a:endParaRPr lang="en-AU" altLang="en-US"/>
          </a:p>
        </p:txBody>
      </p:sp>
      <p:sp>
        <p:nvSpPr>
          <p:cNvPr id="4" name="Footer Placeholder 3"/>
          <p:cNvSpPr>
            <a:spLocks noGrp="1"/>
          </p:cNvSpPr>
          <p:nvPr>
            <p:ph type="ftr" sz="quarter" idx="2"/>
          </p:nvPr>
        </p:nvSpPr>
        <p:spPr>
          <a:xfrm>
            <a:off x="0" y="9429750"/>
            <a:ext cx="2944813" cy="496888"/>
          </a:xfrm>
          <a:prstGeom prst="rect">
            <a:avLst/>
          </a:prstGeom>
        </p:spPr>
        <p:txBody>
          <a:bodyPr vert="horz" wrap="square" lIns="92153" tIns="46077" rIns="92153" bIns="46077" numCol="1" anchor="b"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AU"/>
          </a:p>
        </p:txBody>
      </p:sp>
      <p:sp>
        <p:nvSpPr>
          <p:cNvPr id="5" name="Slide Number Placeholder 4"/>
          <p:cNvSpPr>
            <a:spLocks noGrp="1"/>
          </p:cNvSpPr>
          <p:nvPr>
            <p:ph type="sldNum" sz="quarter" idx="3"/>
          </p:nvPr>
        </p:nvSpPr>
        <p:spPr>
          <a:xfrm>
            <a:off x="3851275" y="9429750"/>
            <a:ext cx="2944813" cy="496888"/>
          </a:xfrm>
          <a:prstGeom prst="rect">
            <a:avLst/>
          </a:prstGeom>
        </p:spPr>
        <p:txBody>
          <a:bodyPr vert="horz" wrap="square" lIns="92153" tIns="46077" rIns="92153" bIns="46077" numCol="1" anchor="b" anchorCtr="0" compatLnSpc="1">
            <a:prstTxWarp prst="textNoShape">
              <a:avLst/>
            </a:prstTxWarp>
          </a:bodyPr>
          <a:lstStyle>
            <a:lvl1pPr algn="r">
              <a:defRPr sz="1200"/>
            </a:lvl1pPr>
          </a:lstStyle>
          <a:p>
            <a:fld id="{291A1C9E-41E1-9B40-82FA-C5107BB2E08C}" type="slidenum">
              <a:rPr lang="en-AU" altLang="en-US"/>
              <a:pPr/>
              <a:t>‹#›</a:t>
            </a:fld>
            <a:endParaRPr lang="en-AU" altLang="en-US"/>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a:defRPr sz="1200">
                <a:latin typeface="Times" charset="0"/>
                <a:ea typeface="ＭＳ Ｐゴシック" charset="0"/>
                <a:cs typeface="ＭＳ Ｐゴシック"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246" name="Rectangle 6"/>
          <p:cNvSpPr>
            <a:spLocks noGrp="1" noChangeArrowheads="1"/>
          </p:cNvSpPr>
          <p:nvPr>
            <p:ph type="ftr" sz="quarter" idx="4"/>
          </p:nvPr>
        </p:nvSpPr>
        <p:spPr bwMode="auto">
          <a:xfrm>
            <a:off x="0" y="9431338"/>
            <a:ext cx="2944813" cy="496887"/>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defRPr sz="1200">
                <a:latin typeface="Arial"/>
                <a:ea typeface="ＭＳ Ｐゴシック" charset="0"/>
                <a:cs typeface="Arial"/>
              </a:defRPr>
            </a:lvl1pPr>
          </a:lstStyle>
          <a:p>
            <a:pPr>
              <a:defRPr/>
            </a:pPr>
            <a:r>
              <a:rPr lang="en-US"/>
              <a:t>100-900-SA-PRE-0018</a:t>
            </a:r>
          </a:p>
        </p:txBody>
      </p:sp>
      <p:sp>
        <p:nvSpPr>
          <p:cNvPr id="10247" name="Rectangle 7"/>
          <p:cNvSpPr>
            <a:spLocks noGrp="1" noChangeArrowheads="1"/>
          </p:cNvSpPr>
          <p:nvPr>
            <p:ph type="sldNum" sz="quarter" idx="5"/>
          </p:nvPr>
        </p:nvSpPr>
        <p:spPr bwMode="auto">
          <a:xfrm>
            <a:off x="3852863" y="9431338"/>
            <a:ext cx="2944812" cy="496887"/>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a:defRPr sz="1200"/>
            </a:lvl1pPr>
          </a:lstStyle>
          <a:p>
            <a:fld id="{947A5F42-391C-A24E-AC52-D214BF83DB91}" type="slidenum">
              <a:rPr lang="en-US" altLang="en-US"/>
              <a:pPr/>
              <a:t>‹#›</a:t>
            </a:fld>
            <a:endParaRPr lang="en-US" alt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30000"/>
      </a:spcBef>
      <a:spcAft>
        <a:spcPct val="0"/>
      </a:spcAft>
      <a:buFont typeface="Arial" charset="0"/>
      <a:buChar char="•"/>
      <a:defRPr sz="1200" kern="1200">
        <a:solidFill>
          <a:schemeClr val="tx1"/>
        </a:solidFill>
        <a:latin typeface="Arial"/>
        <a:ea typeface="ＭＳ Ｐゴシック" charset="-128"/>
        <a:cs typeface="Arial"/>
      </a:defRPr>
    </a:lvl1pPr>
    <a:lvl2pPr marL="628650" indent="-171450" algn="l" rtl="0" eaLnBrk="0" fontAlgn="base" hangingPunct="0">
      <a:spcBef>
        <a:spcPct val="30000"/>
      </a:spcBef>
      <a:spcAft>
        <a:spcPct val="0"/>
      </a:spcAft>
      <a:buFont typeface="Lucida Grande" charset="0"/>
      <a:buChar char="-"/>
      <a:defRPr sz="1200" kern="1200">
        <a:solidFill>
          <a:schemeClr val="tx1"/>
        </a:solidFill>
        <a:latin typeface="Arial"/>
        <a:ea typeface="ＭＳ Ｐゴシック" charset="-128"/>
        <a:cs typeface="Arial"/>
      </a:defRPr>
    </a:lvl2pPr>
    <a:lvl3pPr marL="914400" algn="l" rtl="0" eaLnBrk="0" fontAlgn="base" hangingPunct="0">
      <a:spcBef>
        <a:spcPct val="30000"/>
      </a:spcBef>
      <a:spcAft>
        <a:spcPct val="0"/>
      </a:spcAft>
      <a:defRPr sz="1200" kern="1200">
        <a:solidFill>
          <a:schemeClr val="tx1"/>
        </a:solidFill>
        <a:latin typeface="Arial"/>
        <a:ea typeface="ＭＳ Ｐゴシック" charset="-128"/>
        <a:cs typeface="Arial"/>
      </a:defRPr>
    </a:lvl3pPr>
    <a:lvl4pPr marL="1371600" algn="l" rtl="0" eaLnBrk="0" fontAlgn="base" hangingPunct="0">
      <a:spcBef>
        <a:spcPct val="30000"/>
      </a:spcBef>
      <a:spcAft>
        <a:spcPct val="0"/>
      </a:spcAft>
      <a:defRPr sz="1200" kern="1200">
        <a:solidFill>
          <a:schemeClr val="tx1"/>
        </a:solidFill>
        <a:latin typeface="Arial"/>
        <a:ea typeface="ＭＳ Ｐゴシック" charset="-128"/>
        <a:cs typeface="Arial"/>
      </a:defRPr>
    </a:lvl4pPr>
    <a:lvl5pPr marL="1828800" algn="l" rtl="0" eaLnBrk="0" fontAlgn="base" hangingPunct="0">
      <a:spcBef>
        <a:spcPct val="30000"/>
      </a:spcBef>
      <a:spcAft>
        <a:spcPct val="0"/>
      </a:spcAft>
      <a:defRPr sz="1200" kern="1200">
        <a:solidFill>
          <a:schemeClr val="tx1"/>
        </a:solidFill>
        <a:latin typeface="Arial"/>
        <a:ea typeface="ＭＳ Ｐゴシック" charset="-128"/>
        <a:cs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304800"/>
            <a:ext cx="3659188"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9C568-3F35-47DF-B07A-AEF481B54FE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530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rPr>
              <a:t>Explain </a:t>
            </a:r>
            <a:r>
              <a:rPr lang="en-AU" altLang="en-US">
                <a:latin typeface="Arial" charset="0"/>
              </a:rPr>
              <a:t>that lack </a:t>
            </a:r>
            <a:r>
              <a:rPr lang="en-GB" altLang="en-US">
                <a:latin typeface="Arial" charset="0"/>
              </a:rPr>
              <a:t>of sleep is the number 1 cause of fatigue. </a:t>
            </a:r>
          </a:p>
          <a:p>
            <a:r>
              <a:rPr lang="en-GB" altLang="en-US">
                <a:latin typeface="Arial" charset="0"/>
              </a:rPr>
              <a:t>If you are fatigued then getting more than 7-8 hours of sleep a night is critical.  </a:t>
            </a:r>
          </a:p>
          <a:p>
            <a:r>
              <a:rPr lang="en-GB" altLang="en-US">
                <a:latin typeface="Arial" charset="0"/>
              </a:rPr>
              <a:t>Discuss the measures that you can take to control fatigue.</a:t>
            </a:r>
          </a:p>
          <a:p>
            <a:pPr>
              <a:buFont typeface="Arial" charset="0"/>
              <a:buNone/>
            </a:pPr>
            <a:endParaRPr lang="en-US" altLang="en-US">
              <a:latin typeface="Arial"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9BE105BB-77B3-6643-A0EF-A5D60C176E23}" type="slidenum">
              <a:rPr lang="en-US" altLang="en-US" sz="1200"/>
              <a:pPr/>
              <a:t>10</a:t>
            </a:fld>
            <a:endParaRPr lang="en-US" altLang="en-US" sz="1200"/>
          </a:p>
        </p:txBody>
      </p:sp>
    </p:spTree>
    <p:extLst>
      <p:ext uri="{BB962C8B-B14F-4D97-AF65-F5344CB8AC3E}">
        <p14:creationId xmlns:p14="http://schemas.microsoft.com/office/powerpoint/2010/main" val="29733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charset="0"/>
              </a:rPr>
              <a:t>Discuss the importance of getting enough sleep.</a:t>
            </a: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127F5AED-27B6-124A-8441-A8392DE141E9}" type="slidenum">
              <a:rPr lang="en-US" altLang="en-US" sz="1200"/>
              <a:pPr/>
              <a:t>11</a:t>
            </a:fld>
            <a:endParaRPr lang="en-US" altLang="en-US" sz="1200"/>
          </a:p>
        </p:txBody>
      </p:sp>
    </p:spTree>
    <p:extLst>
      <p:ext uri="{BB962C8B-B14F-4D97-AF65-F5344CB8AC3E}">
        <p14:creationId xmlns:p14="http://schemas.microsoft.com/office/powerpoint/2010/main" val="76914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Explain that:</a:t>
            </a:r>
          </a:p>
          <a:p>
            <a:pPr lvl="1"/>
            <a:r>
              <a:rPr lang="en-US" altLang="en-US" dirty="0">
                <a:latin typeface="Arial" charset="0"/>
              </a:rPr>
              <a:t>Ok </a:t>
            </a:r>
            <a:r>
              <a:rPr lang="en-US" altLang="en-US" dirty="0" err="1">
                <a:latin typeface="Arial" charset="0"/>
              </a:rPr>
              <a:t>Tedi</a:t>
            </a:r>
            <a:r>
              <a:rPr lang="en-GB" altLang="en-US" dirty="0">
                <a:latin typeface="Arial" charset="0"/>
              </a:rPr>
              <a:t> has the guidelines to control the risk of individuals becoming fatigued through working additional hours or shift work. </a:t>
            </a:r>
          </a:p>
          <a:p>
            <a:pPr lvl="1"/>
            <a:r>
              <a:rPr lang="en-GB" altLang="en-US" dirty="0">
                <a:latin typeface="Arial" charset="0"/>
              </a:rPr>
              <a:t>No shift is to be greater than 16 hours total in a 24 hour period.</a:t>
            </a:r>
          </a:p>
          <a:p>
            <a:pPr lvl="1"/>
            <a:r>
              <a:rPr lang="en-GB" altLang="en-US" dirty="0">
                <a:latin typeface="Arial" charset="0"/>
              </a:rPr>
              <a:t>Where a 12 hour shift is extended up to 14 hours (2 hour extension) a written fatigue assessment is completed by the supervisor of the person proposed to work the extended shift before commencing the extended work period.</a:t>
            </a:r>
          </a:p>
          <a:p>
            <a:pPr lvl="1"/>
            <a:r>
              <a:rPr lang="en-GB" altLang="en-US" dirty="0">
                <a:latin typeface="Arial" charset="0"/>
              </a:rPr>
              <a:t>Where a shift is extended beyond 14 hours (&gt;2 hour extension) a written fatigue assessment is completed with the assistance of an independent person (such as the shift Emergency Response Officer) before commencing the 15th hour of work.</a:t>
            </a:r>
          </a:p>
          <a:p>
            <a:pPr lvl="1"/>
            <a:r>
              <a:rPr lang="en-GB" altLang="en-US" dirty="0">
                <a:latin typeface="Arial" charset="0"/>
              </a:rPr>
              <a:t>A person working any shift of 16 hours or more is offered alternative transport to their place of residence.  For example, taxi or other travel provided by another person not suffering from, nor considered to be at risk from fatigue.  </a:t>
            </a:r>
          </a:p>
          <a:p>
            <a:pPr lvl="1"/>
            <a:r>
              <a:rPr lang="en-GB" altLang="en-US" dirty="0">
                <a:latin typeface="Arial" charset="0"/>
              </a:rPr>
              <a:t>The minimum break following an extended work period must not be less than 10 hours.</a:t>
            </a:r>
          </a:p>
          <a:p>
            <a:pPr lvl="1"/>
            <a:r>
              <a:rPr lang="en-GB" altLang="en-US" dirty="0">
                <a:latin typeface="Arial" charset="0"/>
              </a:rPr>
              <a:t>Personnel working broken shifts should not work more than12 hours in a 24 hour period. </a:t>
            </a:r>
          </a:p>
          <a:p>
            <a:pPr lvl="1"/>
            <a:r>
              <a:rPr lang="en-GB" altLang="en-US" dirty="0">
                <a:latin typeface="Arial" charset="0"/>
              </a:rPr>
              <a:t>Regardless of the length of shift, if a worker, Superintendent, or Supervisor assesses a worker as suffering fatigue, or being at risk from fatigue, the Superintendent or Supervisor will arrange a means of alternative travel.  </a:t>
            </a:r>
            <a:endParaRPr lang="en-US" altLang="en-US" dirty="0">
              <a:latin typeface="Arial" charset="0"/>
            </a:endParaRPr>
          </a:p>
          <a:p>
            <a:endParaRPr lang="en-US" altLang="en-US" dirty="0">
              <a:latin typeface="Arial"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8C04E864-70B6-8E43-83EE-098E15C3DECC}" type="slidenum">
              <a:rPr lang="en-US" altLang="en-US" sz="1200"/>
              <a:pPr/>
              <a:t>12</a:t>
            </a:fld>
            <a:endParaRPr lang="en-US" altLang="en-US" sz="1200"/>
          </a:p>
        </p:txBody>
      </p:sp>
    </p:spTree>
    <p:extLst>
      <p:ext uri="{BB962C8B-B14F-4D97-AF65-F5344CB8AC3E}">
        <p14:creationId xmlns:p14="http://schemas.microsoft.com/office/powerpoint/2010/main" val="2066195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rPr>
              <a:t>Explain that:</a:t>
            </a:r>
          </a:p>
          <a:p>
            <a:pPr lvl="1"/>
            <a:r>
              <a:rPr lang="en-GB" altLang="en-US">
                <a:latin typeface="Arial" charset="0"/>
              </a:rPr>
              <a:t>An individual’s fitness for work may be compromised by an altered emotional state (e.g. stress, depression, anxiety, eating disorder) which can pose a risk to themselves or others.  </a:t>
            </a:r>
          </a:p>
          <a:p>
            <a:pPr lvl="1"/>
            <a:r>
              <a:rPr lang="en-GB" altLang="en-US">
                <a:latin typeface="Arial" charset="0"/>
              </a:rPr>
              <a:t>Your emotional state impacts on how you think, behave and interact with others. </a:t>
            </a:r>
          </a:p>
          <a:p>
            <a:pPr lvl="1"/>
            <a:r>
              <a:rPr lang="en-GB" altLang="en-US">
                <a:latin typeface="Arial" charset="0"/>
              </a:rPr>
              <a:t>Discuss the effects of stress, mental illnesses, and emotional issues on a person’s ability to work.</a:t>
            </a:r>
          </a:p>
          <a:p>
            <a:endParaRPr lang="en-US" altLang="en-US">
              <a:latin typeface="Arial" charset="0"/>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1ACE4818-8BCF-3145-AD11-2BB46B5211F2}" type="slidenum">
              <a:rPr lang="en-US" altLang="en-US" sz="1200"/>
              <a:pPr/>
              <a:t>13</a:t>
            </a:fld>
            <a:endParaRPr lang="en-US" altLang="en-US" sz="1200"/>
          </a:p>
        </p:txBody>
      </p:sp>
    </p:spTree>
    <p:extLst>
      <p:ext uri="{BB962C8B-B14F-4D97-AF65-F5344CB8AC3E}">
        <p14:creationId xmlns:p14="http://schemas.microsoft.com/office/powerpoint/2010/main" val="1732658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charset="0"/>
              </a:rPr>
              <a:t>Discuss some of the warning signs of suicide.</a:t>
            </a:r>
            <a:endParaRPr lang="en-GB" altLang="en-US">
              <a:latin typeface="Arial"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CB9625C3-DC3E-6747-9042-4DB7A3570A43}" type="slidenum">
              <a:rPr lang="en-US" altLang="en-US" sz="1200"/>
              <a:pPr/>
              <a:t>14</a:t>
            </a:fld>
            <a:endParaRPr lang="en-US" altLang="en-US" sz="1200"/>
          </a:p>
        </p:txBody>
      </p:sp>
    </p:spTree>
    <p:extLst>
      <p:ext uri="{BB962C8B-B14F-4D97-AF65-F5344CB8AC3E}">
        <p14:creationId xmlns:p14="http://schemas.microsoft.com/office/powerpoint/2010/main" val="91517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rPr>
              <a:t>Explain that individuals who present to work and have a positive reading will be sent back to the camp or their home and further action will be taken.</a:t>
            </a:r>
          </a:p>
          <a:p>
            <a:endParaRPr lang="en-US" altLang="en-US">
              <a:latin typeface="Arial"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0200E66-AD30-F845-8E33-FD1B3F8A3844}" type="slidenum">
              <a:rPr lang="en-US" altLang="en-US" sz="1200"/>
              <a:pPr/>
              <a:t>15</a:t>
            </a:fld>
            <a:endParaRPr lang="en-US" altLang="en-US" sz="1200"/>
          </a:p>
        </p:txBody>
      </p:sp>
    </p:spTree>
    <p:extLst>
      <p:ext uri="{BB962C8B-B14F-4D97-AF65-F5344CB8AC3E}">
        <p14:creationId xmlns:p14="http://schemas.microsoft.com/office/powerpoint/2010/main" val="1035067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charset="0"/>
              </a:rPr>
              <a:t>Discuss the </a:t>
            </a:r>
            <a:r>
              <a:rPr lang="en-GB" altLang="en-US">
                <a:latin typeface="Arial" charset="0"/>
              </a:rPr>
              <a:t>side effects of alcohol, illicit drugs and some prescription and over-the-counter medications, including: </a:t>
            </a:r>
          </a:p>
          <a:p>
            <a:pPr lvl="1"/>
            <a:r>
              <a:rPr lang="en-GB" altLang="en-US">
                <a:latin typeface="Arial" charset="0"/>
              </a:rPr>
              <a:t>erratic, abnormal or unusual behaviour</a:t>
            </a:r>
          </a:p>
          <a:p>
            <a:pPr lvl="1"/>
            <a:r>
              <a:rPr lang="en-GB" altLang="en-US">
                <a:latin typeface="Arial" charset="0"/>
              </a:rPr>
              <a:t>increased rate of near misses or incidents </a:t>
            </a:r>
          </a:p>
          <a:p>
            <a:pPr lvl="1"/>
            <a:r>
              <a:rPr lang="en-GB" altLang="en-US">
                <a:latin typeface="Arial" charset="0"/>
              </a:rPr>
              <a:t>deteriorating work performance</a:t>
            </a:r>
            <a:r>
              <a:rPr lang="en-US" altLang="en-US">
                <a:latin typeface="Arial" charset="0"/>
              </a:rPr>
              <a:t>.</a:t>
            </a:r>
            <a:endParaRPr lang="en-GB" altLang="en-US">
              <a:latin typeface="Arial" charset="0"/>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351CF1C4-D54E-224F-9EF9-AA6358EED565}" type="slidenum">
              <a:rPr lang="en-US" altLang="en-US" sz="1200"/>
              <a:pPr/>
              <a:t>16</a:t>
            </a:fld>
            <a:endParaRPr lang="en-US" altLang="en-US" sz="1200"/>
          </a:p>
        </p:txBody>
      </p:sp>
    </p:spTree>
    <p:extLst>
      <p:ext uri="{BB962C8B-B14F-4D97-AF65-F5344CB8AC3E}">
        <p14:creationId xmlns:p14="http://schemas.microsoft.com/office/powerpoint/2010/main" val="1759007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charset="0"/>
              </a:rPr>
              <a:t>Ok </a:t>
            </a:r>
            <a:r>
              <a:rPr lang="en-GB" altLang="en-US" dirty="0" err="1">
                <a:latin typeface="Arial" charset="0"/>
              </a:rPr>
              <a:t>Tedi</a:t>
            </a:r>
            <a:r>
              <a:rPr lang="en-GB" altLang="en-US" dirty="0">
                <a:latin typeface="Arial" charset="0"/>
              </a:rPr>
              <a:t> employs suitably trained and authorised personnel to collect breath specimens for alcohol screening, and saliva and urine samples for drug screening.  </a:t>
            </a:r>
          </a:p>
          <a:p>
            <a:r>
              <a:rPr lang="en-GB" altLang="en-US" dirty="0">
                <a:latin typeface="Arial" charset="0"/>
              </a:rPr>
              <a:t>Any person working or visiting a Ok </a:t>
            </a:r>
            <a:r>
              <a:rPr lang="en-GB" altLang="en-US" dirty="0" err="1">
                <a:latin typeface="Arial" charset="0"/>
              </a:rPr>
              <a:t>Tedi</a:t>
            </a:r>
            <a:r>
              <a:rPr lang="en-GB" altLang="en-US" dirty="0">
                <a:latin typeface="Arial" charset="0"/>
              </a:rPr>
              <a:t> site may be requested to provide a sample of urine or saliva and/or undertake a breath analysis test at any time and without notice. </a:t>
            </a:r>
            <a:endParaRPr lang="en-US" altLang="en-US" dirty="0">
              <a:latin typeface="Arial" charset="0"/>
            </a:endParaRPr>
          </a:p>
          <a:p>
            <a:endParaRPr lang="en-US" altLang="en-US" dirty="0">
              <a:latin typeface="Arial" charset="0"/>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6D37ABF-AD7E-5444-A69B-90DA9C97C0A9}" type="slidenum">
              <a:rPr lang="en-US" altLang="en-US" sz="1200"/>
              <a:pPr/>
              <a:t>17</a:t>
            </a:fld>
            <a:endParaRPr lang="en-US" altLang="en-US" sz="1200"/>
          </a:p>
        </p:txBody>
      </p:sp>
    </p:spTree>
    <p:extLst>
      <p:ext uri="{BB962C8B-B14F-4D97-AF65-F5344CB8AC3E}">
        <p14:creationId xmlns:p14="http://schemas.microsoft.com/office/powerpoint/2010/main" val="1377184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Explain that </a:t>
            </a:r>
            <a:r>
              <a:rPr lang="en-US" altLang="en-US" dirty="0" err="1">
                <a:latin typeface="Arial" charset="0"/>
              </a:rPr>
              <a:t>i</a:t>
            </a:r>
            <a:r>
              <a:rPr lang="en-GB" altLang="en-US" dirty="0">
                <a:latin typeface="Arial" charset="0"/>
              </a:rPr>
              <a:t>f a positive alcohol reading is obtained from a breath test, a confirmatory test is performed after a 20 minute interval.  If the second test is positive, then both tests are recorded and treated as a positive result.  If the second test is negative, the individual is cleared for work. </a:t>
            </a:r>
          </a:p>
          <a:p>
            <a:r>
              <a:rPr lang="en-GB" altLang="en-US" dirty="0">
                <a:latin typeface="Arial" charset="0"/>
              </a:rPr>
              <a:t>If a positive drug result is obtained from a saliva test then a confirmatory test is performed using a urine sample.</a:t>
            </a:r>
          </a:p>
          <a:p>
            <a:r>
              <a:rPr lang="en-US" altLang="en-US" dirty="0">
                <a:latin typeface="Arial" charset="0"/>
              </a:rPr>
              <a:t>Explain that a</a:t>
            </a:r>
            <a:r>
              <a:rPr lang="en-GB" altLang="en-US" dirty="0">
                <a:latin typeface="Arial" charset="0"/>
              </a:rPr>
              <a:t>t Ok </a:t>
            </a:r>
            <a:r>
              <a:rPr lang="en-GB" altLang="en-US" dirty="0" err="1">
                <a:latin typeface="Arial" charset="0"/>
              </a:rPr>
              <a:t>Tedi</a:t>
            </a:r>
            <a:r>
              <a:rPr lang="en-GB" altLang="en-US" dirty="0">
                <a:latin typeface="Arial" charset="0"/>
              </a:rPr>
              <a:t>, tampering with test samples or results is a serious matter and is dealt with quickly by dismissing the employee or banning contractors and visitors from Ok </a:t>
            </a:r>
            <a:r>
              <a:rPr lang="en-GB" altLang="en-US" dirty="0" err="1">
                <a:latin typeface="Arial" charset="0"/>
              </a:rPr>
              <a:t>Tedi</a:t>
            </a:r>
            <a:r>
              <a:rPr lang="en-GB" altLang="en-US" dirty="0">
                <a:latin typeface="Arial" charset="0"/>
              </a:rPr>
              <a:t> sites.</a:t>
            </a:r>
          </a:p>
          <a:p>
            <a:pPr>
              <a:buFont typeface="Arial" charset="0"/>
              <a:buNone/>
            </a:pPr>
            <a:endParaRPr lang="en-GB" altLang="en-US" dirty="0">
              <a:latin typeface="Arial" charset="0"/>
            </a:endParaRPr>
          </a:p>
          <a:p>
            <a:pPr>
              <a:buFont typeface="Arial" charset="0"/>
              <a:buNone/>
            </a:pPr>
            <a:endParaRPr lang="en-US" altLang="en-US" dirty="0">
              <a:latin typeface="Arial" charset="0"/>
            </a:endParaRPr>
          </a:p>
          <a:p>
            <a:endParaRPr lang="en-US" altLang="en-US" dirty="0">
              <a:latin typeface="Arial" charset="0"/>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B718F499-FC3E-5A45-9749-FFA2FE0E81E8}" type="slidenum">
              <a:rPr lang="en-US" altLang="en-US" sz="1200"/>
              <a:pPr/>
              <a:t>18</a:t>
            </a:fld>
            <a:endParaRPr lang="en-US" altLang="en-US" sz="1200"/>
          </a:p>
        </p:txBody>
      </p:sp>
    </p:spTree>
    <p:extLst>
      <p:ext uri="{BB962C8B-B14F-4D97-AF65-F5344CB8AC3E}">
        <p14:creationId xmlns:p14="http://schemas.microsoft.com/office/powerpoint/2010/main" val="764034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Explain that a</a:t>
            </a:r>
            <a:r>
              <a:rPr lang="en-GB" altLang="en-US" dirty="0" err="1">
                <a:latin typeface="Arial" charset="0"/>
              </a:rPr>
              <a:t>nyone</a:t>
            </a:r>
            <a:r>
              <a:rPr lang="en-GB" altLang="en-US" dirty="0">
                <a:latin typeface="Arial" charset="0"/>
              </a:rPr>
              <a:t> can access the breath analysis self-testing equipment.</a:t>
            </a:r>
          </a:p>
          <a:p>
            <a:r>
              <a:rPr lang="en-GB" altLang="en-US" dirty="0">
                <a:latin typeface="Arial" charset="0"/>
              </a:rPr>
              <a:t>If the reading is positive, advise your supervisor immediately that you cannot commence work. </a:t>
            </a:r>
          </a:p>
          <a:p>
            <a:r>
              <a:rPr lang="en-GB" altLang="en-US" dirty="0">
                <a:latin typeface="Arial" charset="0"/>
              </a:rPr>
              <a:t>The test will not result in disciplinary action provided that the self-test was undertaken before entering the main gates on site, before starting work, and before being informed that a random test is required.  </a:t>
            </a:r>
          </a:p>
          <a:p>
            <a:r>
              <a:rPr lang="en-GB" altLang="en-US" dirty="0">
                <a:latin typeface="Arial" charset="0"/>
              </a:rPr>
              <a:t>Sick leave or annual leave entitlements can be considered on an individual basis.  </a:t>
            </a:r>
          </a:p>
          <a:p>
            <a:r>
              <a:rPr lang="en-GB" altLang="en-US" dirty="0">
                <a:latin typeface="Arial" charset="0"/>
              </a:rPr>
              <a:t>Disciplinary action will be taken if a positive reading is obtained after your have presented for work.</a:t>
            </a:r>
          </a:p>
          <a:p>
            <a:r>
              <a:rPr lang="en-GB" altLang="en-US" dirty="0">
                <a:latin typeface="Arial" charset="0"/>
              </a:rPr>
              <a:t>Self-test drug kits are not provided free of charge by Ok </a:t>
            </a:r>
            <a:r>
              <a:rPr lang="en-GB" altLang="en-US" dirty="0" err="1">
                <a:latin typeface="Arial" charset="0"/>
              </a:rPr>
              <a:t>Tedi</a:t>
            </a:r>
            <a:r>
              <a:rPr lang="en-GB" altLang="en-US" dirty="0">
                <a:latin typeface="Arial" charset="0"/>
              </a:rPr>
              <a:t>.   </a:t>
            </a:r>
          </a:p>
          <a:p>
            <a:pPr>
              <a:buFont typeface="Arial" charset="0"/>
              <a:buNone/>
            </a:pPr>
            <a:endParaRPr lang="en-US" altLang="en-US" dirty="0">
              <a:latin typeface="Arial" charset="0"/>
            </a:endParaRPr>
          </a:p>
          <a:p>
            <a:endParaRPr lang="en-US" altLang="en-US" dirty="0">
              <a:latin typeface="Arial" charset="0"/>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70909A6-1E0A-D844-AD41-1CA9F0D8C9C3}" type="slidenum">
              <a:rPr lang="en-US" altLang="en-US" sz="1200"/>
              <a:pPr/>
              <a:t>19</a:t>
            </a:fld>
            <a:endParaRPr lang="en-US" altLang="en-US" sz="1200"/>
          </a:p>
        </p:txBody>
      </p:sp>
    </p:spTree>
    <p:extLst>
      <p:ext uri="{BB962C8B-B14F-4D97-AF65-F5344CB8AC3E}">
        <p14:creationId xmlns:p14="http://schemas.microsoft.com/office/powerpoint/2010/main" val="133047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charset="0"/>
              </a:rPr>
              <a:t>Explain that mining work is physically demanding and requires mobility, strength, good posture, reach, fine motor skills and an aerobic capacity to perform the relevant tasks.  </a:t>
            </a:r>
          </a:p>
          <a:p>
            <a:r>
              <a:rPr lang="en-GB" altLang="en-US" dirty="0">
                <a:latin typeface="Arial" charset="0"/>
              </a:rPr>
              <a:t>Being ‘fit for work’ means that, as an individual, you must be in a physical, mental and emotional state that allows you to perform your work to the standards set by Ok </a:t>
            </a:r>
            <a:r>
              <a:rPr lang="en-GB" altLang="en-US" dirty="0" err="1">
                <a:latin typeface="Arial" charset="0"/>
              </a:rPr>
              <a:t>Tedi</a:t>
            </a:r>
            <a:r>
              <a:rPr lang="en-GB" altLang="en-US" dirty="0">
                <a:latin typeface="Arial" charset="0"/>
              </a:rPr>
              <a:t>, and in a manner that will not put yourself or others’ safety or health at risk.</a:t>
            </a:r>
          </a:p>
          <a:p>
            <a:r>
              <a:rPr lang="en-GB" altLang="en-US" dirty="0">
                <a:latin typeface="Arial" charset="0"/>
              </a:rPr>
              <a:t>Discuss the factors that can affect a person’s fitness for work.</a:t>
            </a:r>
          </a:p>
          <a:p>
            <a:r>
              <a:rPr lang="en-GB" altLang="en-US" dirty="0">
                <a:latin typeface="Arial" charset="0"/>
              </a:rPr>
              <a:t>Emphasise the importance of identifying if someone is not fit for work at an early stage.</a:t>
            </a:r>
          </a:p>
          <a:p>
            <a:pPr>
              <a:buFont typeface="Arial" charset="0"/>
              <a:buNone/>
            </a:pPr>
            <a:endParaRPr lang="en-GB" altLang="en-US" dirty="0">
              <a:latin typeface="Arial" charset="0"/>
            </a:endParaRPr>
          </a:p>
        </p:txBody>
      </p:sp>
      <p:sp>
        <p:nvSpPr>
          <p:cNvPr id="1945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D1127054-F019-F446-8F0C-F29CE8569A16}" type="slidenum">
              <a:rPr lang="en-US" altLang="en-US" sz="1200"/>
              <a:pPr/>
              <a:t>2</a:t>
            </a:fld>
            <a:endParaRPr lang="en-US" altLang="en-US" sz="1200"/>
          </a:p>
        </p:txBody>
      </p:sp>
      <p:sp>
        <p:nvSpPr>
          <p:cNvPr id="19459" name="Slide Image Placeholder 6"/>
          <p:cNvSpPr>
            <a:spLocks noGrp="1" noRot="1" noChangeAspect="1" noTextEdit="1"/>
          </p:cNvSpPr>
          <p:nvPr>
            <p:ph type="sldImg"/>
          </p:nvPr>
        </p:nvSpPr>
        <p:spPr>
          <a:ln/>
        </p:spPr>
      </p:sp>
    </p:spTree>
    <p:extLst>
      <p:ext uri="{BB962C8B-B14F-4D97-AF65-F5344CB8AC3E}">
        <p14:creationId xmlns:p14="http://schemas.microsoft.com/office/powerpoint/2010/main" val="999890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Ok </a:t>
            </a:r>
            <a:r>
              <a:rPr lang="en-US" altLang="en-US" dirty="0" err="1">
                <a:latin typeface="Arial" charset="0"/>
              </a:rPr>
              <a:t>Tedi</a:t>
            </a:r>
            <a:r>
              <a:rPr lang="en-US" altLang="en-US" dirty="0">
                <a:latin typeface="Arial" charset="0"/>
              </a:rPr>
              <a:t> sites have people trained in first aid and, if the site is in a remote location it will also have trained medical personnel to deal with illness and injury cases.</a:t>
            </a:r>
          </a:p>
          <a:p>
            <a:endParaRPr lang="en-US" altLang="en-US" dirty="0">
              <a:latin typeface="Arial" charset="0"/>
            </a:endParaRPr>
          </a:p>
          <a:p>
            <a:endParaRPr lang="en-US" altLang="en-US" dirty="0">
              <a:latin typeface="Arial" charset="0"/>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94231077-45F8-444F-82BA-3A473CED1A25}" type="slidenum">
              <a:rPr lang="en-US" altLang="en-US" sz="1200"/>
              <a:pPr/>
              <a:t>20</a:t>
            </a:fld>
            <a:endParaRPr lang="en-US" altLang="en-US" sz="1200"/>
          </a:p>
        </p:txBody>
      </p:sp>
    </p:spTree>
    <p:extLst>
      <p:ext uri="{BB962C8B-B14F-4D97-AF65-F5344CB8AC3E}">
        <p14:creationId xmlns:p14="http://schemas.microsoft.com/office/powerpoint/2010/main" val="1736500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Explain that:</a:t>
            </a:r>
          </a:p>
          <a:p>
            <a:pPr lvl="1"/>
            <a:r>
              <a:rPr lang="en-US" altLang="en-US" dirty="0">
                <a:latin typeface="Arial" charset="0"/>
              </a:rPr>
              <a:t>everyone must take accountability for their own actions and address issues as they arise</a:t>
            </a:r>
          </a:p>
          <a:p>
            <a:pPr lvl="1"/>
            <a:r>
              <a:rPr lang="en-US" altLang="en-US" dirty="0">
                <a:latin typeface="Arial" charset="0"/>
              </a:rPr>
              <a:t>every worker has the right to stop work if they think the situation is unsafe or unhealthy</a:t>
            </a:r>
          </a:p>
          <a:p>
            <a:pPr lvl="1"/>
            <a:r>
              <a:rPr lang="en-US" altLang="en-US" dirty="0">
                <a:latin typeface="Arial" charset="0"/>
              </a:rPr>
              <a:t>if in doubt, stop and ask your supervisor.</a:t>
            </a:r>
          </a:p>
          <a:p>
            <a:r>
              <a:rPr lang="en-US" altLang="en-US" dirty="0">
                <a:latin typeface="Arial" charset="0"/>
              </a:rPr>
              <a:t>Remember the Ok </a:t>
            </a:r>
            <a:r>
              <a:rPr lang="en-US" altLang="en-US" dirty="0" err="1">
                <a:latin typeface="Arial" charset="0"/>
              </a:rPr>
              <a:t>Tedi</a:t>
            </a:r>
            <a:r>
              <a:rPr lang="en-US" altLang="en-US" dirty="0">
                <a:latin typeface="Arial" charset="0"/>
              </a:rPr>
              <a:t> values that guide how we do the right thing.</a:t>
            </a:r>
          </a:p>
          <a:p>
            <a:r>
              <a:rPr lang="en-US" altLang="en-US" dirty="0">
                <a:latin typeface="Arial" charset="0"/>
              </a:rPr>
              <a:t>Any questions about this topic?</a:t>
            </a: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5C40C34-6D97-2D4A-B8F2-AF914148984D}" type="slidenum">
              <a:rPr lang="en-US" altLang="en-US" sz="1200"/>
              <a:pPr/>
              <a:t>21</a:t>
            </a:fld>
            <a:endParaRPr lang="en-US" altLang="en-US" sz="1200"/>
          </a:p>
        </p:txBody>
      </p:sp>
    </p:spTree>
    <p:extLst>
      <p:ext uri="{BB962C8B-B14F-4D97-AF65-F5344CB8AC3E}">
        <p14:creationId xmlns:p14="http://schemas.microsoft.com/office/powerpoint/2010/main" val="23155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charset="0"/>
              </a:rPr>
              <a:t>Discuss the obligations that workers, contractors and visitors to site have to Ok </a:t>
            </a:r>
            <a:r>
              <a:rPr lang="en-GB" altLang="en-US" dirty="0" err="1">
                <a:latin typeface="Arial" charset="0"/>
              </a:rPr>
              <a:t>Tedi</a:t>
            </a:r>
            <a:r>
              <a:rPr lang="en-GB" altLang="en-US" dirty="0">
                <a:latin typeface="Arial" charset="0"/>
              </a:rPr>
              <a:t>.  </a:t>
            </a: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74E39974-CBD5-EF46-9DD2-7E1B946F6610}" type="slidenum">
              <a:rPr lang="en-US" altLang="en-US" sz="1200"/>
              <a:pPr/>
              <a:t>3</a:t>
            </a:fld>
            <a:endParaRPr lang="en-US" altLang="en-US" sz="1200"/>
          </a:p>
        </p:txBody>
      </p:sp>
    </p:spTree>
    <p:extLst>
      <p:ext uri="{BB962C8B-B14F-4D97-AF65-F5344CB8AC3E}">
        <p14:creationId xmlns:p14="http://schemas.microsoft.com/office/powerpoint/2010/main" val="110784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charset="0"/>
              </a:rPr>
              <a:t>Explain that Ok </a:t>
            </a:r>
            <a:r>
              <a:rPr lang="en-GB" altLang="en-US" dirty="0" err="1">
                <a:latin typeface="Arial" charset="0"/>
              </a:rPr>
              <a:t>Tedi</a:t>
            </a:r>
            <a:r>
              <a:rPr lang="en-GB" altLang="en-US" dirty="0">
                <a:latin typeface="Arial" charset="0"/>
              </a:rPr>
              <a:t> has an obligation under Workplace Health and Safety Legislation to ensure that everyone on a Ok </a:t>
            </a:r>
            <a:r>
              <a:rPr lang="en-GB" altLang="en-US" dirty="0" err="1">
                <a:latin typeface="Arial" charset="0"/>
              </a:rPr>
              <a:t>Tedi</a:t>
            </a:r>
            <a:r>
              <a:rPr lang="en-GB" altLang="en-US" dirty="0">
                <a:latin typeface="Arial" charset="0"/>
              </a:rPr>
              <a:t> site is fit for work.  One method for meeting this obligation is to conduct fitness for work assessments.</a:t>
            </a:r>
            <a:endParaRPr lang="en-US" altLang="en-US" dirty="0">
              <a:latin typeface="Arial"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91D30614-0C87-C14A-B67B-F8DD83471F8F}" type="slidenum">
              <a:rPr lang="en-US" altLang="en-US" sz="1200"/>
              <a:pPr/>
              <a:t>4</a:t>
            </a:fld>
            <a:endParaRPr lang="en-US" altLang="en-US" sz="1200"/>
          </a:p>
        </p:txBody>
      </p:sp>
    </p:spTree>
    <p:extLst>
      <p:ext uri="{BB962C8B-B14F-4D97-AF65-F5344CB8AC3E}">
        <p14:creationId xmlns:p14="http://schemas.microsoft.com/office/powerpoint/2010/main" val="846720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rPr>
              <a:t>Explain that:</a:t>
            </a:r>
          </a:p>
          <a:p>
            <a:pPr lvl="1"/>
            <a:r>
              <a:rPr lang="en-GB" altLang="en-US">
                <a:latin typeface="Arial" charset="0"/>
              </a:rPr>
              <a:t>Managers and Supervisors take the actions when an individual is deemed unfit for work for any reason.</a:t>
            </a:r>
          </a:p>
          <a:p>
            <a:pPr lvl="1"/>
            <a:r>
              <a:rPr lang="en-GB" altLang="en-US">
                <a:latin typeface="Arial" charset="0"/>
              </a:rPr>
              <a:t>Accommodation is the camp in a remote location or to their home in a residential location.</a:t>
            </a:r>
          </a:p>
          <a:p>
            <a:pPr lvl="1"/>
            <a:r>
              <a:rPr lang="en-GB" altLang="en-US">
                <a:latin typeface="Arial" charset="0"/>
              </a:rPr>
              <a:t>Information is subject to legal and legislative requirements and is available on a strictly ‘need-to-know’ basis.  Failure of any individual to maintain confidentiality will result in disciplinary action.</a:t>
            </a:r>
          </a:p>
          <a:p>
            <a:endParaRPr lang="en-GB" altLang="en-US">
              <a:latin typeface="Arial" charset="0"/>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35E966B-C6F2-E34B-94E6-A49E2BF87B56}" type="slidenum">
              <a:rPr lang="en-US" altLang="en-US" sz="1200"/>
              <a:pPr/>
              <a:t>5</a:t>
            </a:fld>
            <a:endParaRPr lang="en-US" altLang="en-US" sz="1200"/>
          </a:p>
        </p:txBody>
      </p:sp>
    </p:spTree>
    <p:extLst>
      <p:ext uri="{BB962C8B-B14F-4D97-AF65-F5344CB8AC3E}">
        <p14:creationId xmlns:p14="http://schemas.microsoft.com/office/powerpoint/2010/main" val="160268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Explain that employees w</a:t>
            </a:r>
            <a:r>
              <a:rPr lang="en-GB" altLang="en-US" dirty="0" err="1">
                <a:latin typeface="Arial" charset="0"/>
              </a:rPr>
              <a:t>ho</a:t>
            </a:r>
            <a:r>
              <a:rPr lang="en-GB" altLang="en-US" dirty="0">
                <a:latin typeface="Arial" charset="0"/>
              </a:rPr>
              <a:t> have breached Standard HE ST-04 Fitness for Work can access the Employee Assistance Program (EAP) to address work and personal problems.  If you are a Ok </a:t>
            </a:r>
            <a:r>
              <a:rPr lang="en-GB" altLang="en-US" dirty="0" err="1">
                <a:latin typeface="Arial" charset="0"/>
              </a:rPr>
              <a:t>Tedi</a:t>
            </a:r>
            <a:r>
              <a:rPr lang="en-GB" altLang="en-US" dirty="0">
                <a:latin typeface="Arial" charset="0"/>
              </a:rPr>
              <a:t> employee, this service is available to your immediate family members.</a:t>
            </a:r>
          </a:p>
          <a:p>
            <a:r>
              <a:rPr lang="en-GB" altLang="en-US" dirty="0">
                <a:latin typeface="Arial" charset="0"/>
              </a:rPr>
              <a:t>If an immediate danger exists (e.g. drug overdose or potential for suicide), the Manager or Supervisor will take appropriate action which may include gaining external assistance.</a:t>
            </a:r>
          </a:p>
          <a:p>
            <a:endParaRPr lang="en-GB" altLang="en-US" dirty="0">
              <a:latin typeface="Arial" charset="0"/>
            </a:endParaRPr>
          </a:p>
          <a:p>
            <a:endParaRPr lang="en-GB" altLang="en-US" dirty="0">
              <a:latin typeface="Arial" charset="0"/>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3C9A9C1-37D1-144E-937B-3AB8DDF5B669}" type="slidenum">
              <a:rPr lang="en-US" altLang="en-US" sz="1200"/>
              <a:pPr/>
              <a:t>6</a:t>
            </a:fld>
            <a:endParaRPr lang="en-US" altLang="en-US" sz="1200"/>
          </a:p>
        </p:txBody>
      </p:sp>
    </p:spTree>
    <p:extLst>
      <p:ext uri="{BB962C8B-B14F-4D97-AF65-F5344CB8AC3E}">
        <p14:creationId xmlns:p14="http://schemas.microsoft.com/office/powerpoint/2010/main" val="36875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rPr>
              <a:t>Explain what happens if a person refuses to be tested.</a:t>
            </a:r>
          </a:p>
          <a:p>
            <a:r>
              <a:rPr lang="en-GB" altLang="en-US">
                <a:latin typeface="Arial" charset="0"/>
              </a:rPr>
              <a:t>Emphasise that the primary reason for instigating a fitness for work test is to ensure safety and wellbeing. </a:t>
            </a: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676640A-20BC-964B-A8B9-9EFE437A0AC9}" type="slidenum">
              <a:rPr lang="en-US" altLang="en-US" sz="1200"/>
              <a:pPr/>
              <a:t>7</a:t>
            </a:fld>
            <a:endParaRPr lang="en-US" altLang="en-US" sz="1200"/>
          </a:p>
        </p:txBody>
      </p:sp>
    </p:spTree>
    <p:extLst>
      <p:ext uri="{BB962C8B-B14F-4D97-AF65-F5344CB8AC3E}">
        <p14:creationId xmlns:p14="http://schemas.microsoft.com/office/powerpoint/2010/main" val="1152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rPr>
              <a:t>Discuss the impact and causes of fatigue.</a:t>
            </a:r>
          </a:p>
          <a:p>
            <a:endParaRPr lang="en-US" altLang="en-US">
              <a:latin typeface="Arial"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9514263-E475-A949-8152-4E76EA85BF5F}" type="slidenum">
              <a:rPr lang="en-US" altLang="en-US" sz="1200"/>
              <a:pPr/>
              <a:t>8</a:t>
            </a:fld>
            <a:endParaRPr lang="en-US" altLang="en-US" sz="1200"/>
          </a:p>
        </p:txBody>
      </p:sp>
    </p:spTree>
    <p:extLst>
      <p:ext uri="{BB962C8B-B14F-4D97-AF65-F5344CB8AC3E}">
        <p14:creationId xmlns:p14="http://schemas.microsoft.com/office/powerpoint/2010/main" val="509753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ln/>
        </p:spPr>
        <p:txBody>
          <a:bodyPr/>
          <a:lstStyle/>
          <a:p>
            <a:pPr>
              <a:defRPr/>
            </a:pPr>
            <a:r>
              <a:rPr lang="en-US" dirty="0">
                <a:latin typeface="Arial" charset="0"/>
                <a:ea typeface="ＭＳ Ｐゴシック" charset="0"/>
              </a:rPr>
              <a:t>Discuss the signs of fatigue.</a:t>
            </a:r>
          </a:p>
          <a:p>
            <a:pPr marL="0" indent="0">
              <a:buFont typeface="Arial" charset="0"/>
              <a:buNone/>
              <a:defRPr/>
            </a:pPr>
            <a:endParaRPr lang="en-US" dirty="0">
              <a:latin typeface="Arial" charset="0"/>
              <a:ea typeface="ＭＳ Ｐゴシック"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1C1E5F74-7BE1-7A4B-917B-732697C7338B}" type="slidenum">
              <a:rPr lang="en-US" altLang="en-US" sz="1200"/>
              <a:pPr/>
              <a:t>9</a:t>
            </a:fld>
            <a:endParaRPr lang="en-US" altLang="en-US" sz="1200"/>
          </a:p>
        </p:txBody>
      </p:sp>
    </p:spTree>
    <p:extLst>
      <p:ext uri="{BB962C8B-B14F-4D97-AF65-F5344CB8AC3E}">
        <p14:creationId xmlns:p14="http://schemas.microsoft.com/office/powerpoint/2010/main" val="110934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28491" y="28576"/>
            <a:ext cx="8672634" cy="700306"/>
          </a:xfrm>
          <a:prstGeom prst="rect">
            <a:avLst/>
          </a:prstGeom>
        </p:spPr>
        <p:txBody>
          <a:bodyPr vert="horz" lIns="91440" tIns="45720" rIns="91440" bIns="45720" rtlCol="0" anchor="ctr">
            <a:noAutofit/>
          </a:bodyPr>
          <a:lstStyle>
            <a:lvl1pPr>
              <a:defRPr sz="2600" b="1" baseline="0">
                <a:solidFill>
                  <a:schemeClr val="bg1"/>
                </a:solidFill>
              </a:defRPr>
            </a:lvl1pPr>
          </a:lstStyle>
          <a:p>
            <a:r>
              <a:rPr lang="en-US" dirty="0"/>
              <a:t>Click to edit Master title style</a:t>
            </a:r>
          </a:p>
        </p:txBody>
      </p:sp>
      <p:sp>
        <p:nvSpPr>
          <p:cNvPr id="6" name="Content Placeholder 2"/>
          <p:cNvSpPr>
            <a:spLocks noGrp="1"/>
          </p:cNvSpPr>
          <p:nvPr>
            <p:ph sz="quarter" idx="16"/>
          </p:nvPr>
        </p:nvSpPr>
        <p:spPr>
          <a:xfrm>
            <a:off x="360363" y="1358900"/>
            <a:ext cx="8351837"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5103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11" name="Content Placeholder 2"/>
          <p:cNvSpPr>
            <a:spLocks noGrp="1"/>
          </p:cNvSpPr>
          <p:nvPr>
            <p:ph idx="11"/>
          </p:nvPr>
        </p:nvSpPr>
        <p:spPr>
          <a:xfrm>
            <a:off x="4616450" y="1352550"/>
            <a:ext cx="4103696" cy="5018237"/>
          </a:xfrm>
          <a:prstGeom prst="rect">
            <a:avLst/>
          </a:prstGeom>
        </p:spPr>
        <p:txBody>
          <a:bodyPr/>
          <a:lstStyle>
            <a:lvl1pPr>
              <a:defRPr sz="1800"/>
            </a:lvl1pPr>
            <a:lvl3pPr marL="914400" indent="0">
              <a:buFont typeface="Arial"/>
              <a:buNone/>
              <a:defRPr/>
            </a:lvl3pPr>
            <a:lvl4pPr marL="1371600" indent="0">
              <a:buFont typeface="Arial"/>
              <a:buNone/>
              <a:defRPr/>
            </a:lvl4pPr>
            <a:lvl5pPr marL="2057400" indent="-228600">
              <a:buFont typeface="Arial"/>
              <a:buChar char="•"/>
              <a:defRPr/>
            </a:lvl5pPr>
          </a:lstStyle>
          <a:p>
            <a:pPr lvl="0"/>
            <a:r>
              <a:rPr lang="en-US"/>
              <a:t>Click to edit Master text styles</a:t>
            </a:r>
          </a:p>
        </p:txBody>
      </p:sp>
      <p:sp>
        <p:nvSpPr>
          <p:cNvPr id="8" name="Content Placeholder 2"/>
          <p:cNvSpPr>
            <a:spLocks noGrp="1"/>
          </p:cNvSpPr>
          <p:nvPr>
            <p:ph sz="quarter" idx="16"/>
          </p:nvPr>
        </p:nvSpPr>
        <p:spPr>
          <a:xfrm>
            <a:off x="360364" y="1358900"/>
            <a:ext cx="4133806"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itle Placeholder 1"/>
          <p:cNvSpPr>
            <a:spLocks noGrp="1"/>
          </p:cNvSpPr>
          <p:nvPr>
            <p:ph type="title"/>
          </p:nvPr>
        </p:nvSpPr>
        <p:spPr>
          <a:xfrm>
            <a:off x="328491" y="128587"/>
            <a:ext cx="8629772" cy="616728"/>
          </a:xfrm>
          <a:prstGeom prst="rect">
            <a:avLst/>
          </a:prstGeom>
        </p:spPr>
        <p:txBody>
          <a:bodyPr vert="horz" lIns="91440" tIns="45720" rIns="91440" bIns="45720" rtlCol="0" anchor="ctr">
            <a:noAutofit/>
          </a:bodyPr>
          <a:lstStyle>
            <a:lvl1pPr>
              <a:defRPr sz="2600" b="1"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9703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27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1EE3-F006-422B-81DA-BD11DD4B1397}"/>
              </a:ext>
            </a:extLst>
          </p:cNvPr>
          <p:cNvSpPr>
            <a:spLocks noGrp="1"/>
          </p:cNvSpPr>
          <p:nvPr>
            <p:ph type="title"/>
          </p:nvPr>
        </p:nvSpPr>
        <p:spPr>
          <a:xfrm>
            <a:off x="327594" y="320359"/>
            <a:ext cx="8170757" cy="4247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lang="en-NZ" sz="2400" b="1">
                <a:solidFill>
                  <a:srgbClr val="DE6834"/>
                </a:solidFill>
                <a:latin typeface="DecimaProA-Bold ☞"/>
                <a:ea typeface="DecimaProA-Bold ☞" charset="0"/>
                <a:cs typeface="DecimaProA-Bold ☞" charset="0"/>
              </a:defRPr>
            </a:lvl1pPr>
          </a:lstStyle>
          <a:p>
            <a:pPr lvl="0" fontAlgn="base">
              <a:spcAft>
                <a:spcPct val="0"/>
              </a:spcAft>
            </a:pPr>
            <a:r>
              <a:rPr lang="en-US" dirty="0"/>
              <a:t>Click to edit Master title style</a:t>
            </a:r>
            <a:endParaRPr lang="en-NZ" dirty="0"/>
          </a:p>
        </p:txBody>
      </p:sp>
      <p:sp>
        <p:nvSpPr>
          <p:cNvPr id="3" name="Content Placeholder 2">
            <a:extLst>
              <a:ext uri="{FF2B5EF4-FFF2-40B4-BE49-F238E27FC236}">
                <a16:creationId xmlns:a16="http://schemas.microsoft.com/office/drawing/2014/main" id="{A2209327-D837-4B0C-8CDB-84CA6AE1CBE9}"/>
              </a:ext>
            </a:extLst>
          </p:cNvPr>
          <p:cNvSpPr>
            <a:spLocks noGrp="1"/>
          </p:cNvSpPr>
          <p:nvPr>
            <p:ph idx="1"/>
          </p:nvPr>
        </p:nvSpPr>
        <p:spPr>
          <a:xfrm>
            <a:off x="344634" y="911919"/>
            <a:ext cx="8362044" cy="50341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625EBBC5-30E4-40CE-8AC9-03D138414511}"/>
              </a:ext>
            </a:extLst>
          </p:cNvPr>
          <p:cNvSpPr>
            <a:spLocks noGrp="1"/>
          </p:cNvSpPr>
          <p:nvPr>
            <p:ph type="dt" sz="half" idx="10"/>
          </p:nvPr>
        </p:nvSpPr>
        <p:spPr/>
        <p:txBody>
          <a:bodyPr/>
          <a:lstStyle/>
          <a:p>
            <a:fld id="{3C228A67-0A43-43E9-AA20-2608CE1BD6B3}" type="datetimeFigureOut">
              <a:rPr lang="en-NZ" smtClean="0"/>
              <a:t>28/04/2023</a:t>
            </a:fld>
            <a:endParaRPr lang="en-NZ"/>
          </a:p>
        </p:txBody>
      </p:sp>
      <p:sp>
        <p:nvSpPr>
          <p:cNvPr id="5" name="Footer Placeholder 4">
            <a:extLst>
              <a:ext uri="{FF2B5EF4-FFF2-40B4-BE49-F238E27FC236}">
                <a16:creationId xmlns:a16="http://schemas.microsoft.com/office/drawing/2014/main" id="{CDCDD6F6-490E-44CC-88B8-9E6588A977C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745F8DF-D4BB-49EE-B8B6-0FE157C5927F}"/>
              </a:ext>
            </a:extLst>
          </p:cNvPr>
          <p:cNvSpPr>
            <a:spLocks noGrp="1"/>
          </p:cNvSpPr>
          <p:nvPr>
            <p:ph type="sldNum" sz="quarter" idx="12"/>
          </p:nvPr>
        </p:nvSpPr>
        <p:spPr/>
        <p:txBody>
          <a:bodyPr/>
          <a:lstStyle/>
          <a:p>
            <a:fld id="{857669D5-6165-49A2-A0B2-97A64BBD714B}" type="slidenum">
              <a:rPr lang="en-NZ" smtClean="0"/>
              <a:t>‹#›</a:t>
            </a:fld>
            <a:endParaRPr lang="en-NZ"/>
          </a:p>
        </p:txBody>
      </p:sp>
    </p:spTree>
    <p:extLst>
      <p:ext uri="{BB962C8B-B14F-4D97-AF65-F5344CB8AC3E}">
        <p14:creationId xmlns:p14="http://schemas.microsoft.com/office/powerpoint/2010/main" val="407448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72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4200" r:id="rId1"/>
    <p:sldLayoutId id="2147484201" r:id="rId2"/>
    <p:sldLayoutId id="2147484208" r:id="rId3"/>
  </p:sldLayoutIdLst>
  <p:txStyles>
    <p:titleStyle>
      <a:lvl1pPr algn="l" defTabSz="457200" rtl="0" eaLnBrk="0" fontAlgn="base" hangingPunct="0">
        <a:spcBef>
          <a:spcPct val="0"/>
        </a:spcBef>
        <a:spcAft>
          <a:spcPct val="0"/>
        </a:spcAft>
        <a:defRPr sz="1200" kern="1200">
          <a:solidFill>
            <a:schemeClr val="tx2"/>
          </a:solidFill>
          <a:latin typeface="Arial"/>
          <a:ea typeface="ヒラギノ角ゴ Pro W3" charset="0"/>
          <a:cs typeface="Arial"/>
        </a:defRPr>
      </a:lvl1pPr>
      <a:lvl2pPr algn="l" defTabSz="457200" rtl="0" eaLnBrk="0" fontAlgn="base" hangingPunct="0">
        <a:spcBef>
          <a:spcPct val="0"/>
        </a:spcBef>
        <a:spcAft>
          <a:spcPct val="0"/>
        </a:spcAft>
        <a:defRPr sz="1200">
          <a:solidFill>
            <a:schemeClr val="tx2"/>
          </a:solidFill>
          <a:latin typeface="Arial" charset="0"/>
          <a:ea typeface="ヒラギノ角ゴ Pro W3" charset="0"/>
          <a:cs typeface="Arial" pitchFamily="34" charset="0"/>
        </a:defRPr>
      </a:lvl2pPr>
      <a:lvl3pPr algn="l" defTabSz="457200" rtl="0" eaLnBrk="0" fontAlgn="base" hangingPunct="0">
        <a:spcBef>
          <a:spcPct val="0"/>
        </a:spcBef>
        <a:spcAft>
          <a:spcPct val="0"/>
        </a:spcAft>
        <a:defRPr sz="1200">
          <a:solidFill>
            <a:schemeClr val="tx2"/>
          </a:solidFill>
          <a:latin typeface="Arial" charset="0"/>
          <a:ea typeface="ヒラギノ角ゴ Pro W3" charset="0"/>
          <a:cs typeface="Arial" pitchFamily="34" charset="0"/>
        </a:defRPr>
      </a:lvl3pPr>
      <a:lvl4pPr algn="l" defTabSz="457200" rtl="0" eaLnBrk="0" fontAlgn="base" hangingPunct="0">
        <a:spcBef>
          <a:spcPct val="0"/>
        </a:spcBef>
        <a:spcAft>
          <a:spcPct val="0"/>
        </a:spcAft>
        <a:defRPr sz="1200">
          <a:solidFill>
            <a:schemeClr val="tx2"/>
          </a:solidFill>
          <a:latin typeface="Arial" charset="0"/>
          <a:ea typeface="ヒラギノ角ゴ Pro W3" charset="0"/>
          <a:cs typeface="Arial" pitchFamily="34" charset="0"/>
        </a:defRPr>
      </a:lvl4pPr>
      <a:lvl5pPr algn="l" defTabSz="457200" rtl="0" eaLnBrk="0" fontAlgn="base" hangingPunct="0">
        <a:spcBef>
          <a:spcPct val="0"/>
        </a:spcBef>
        <a:spcAft>
          <a:spcPct val="0"/>
        </a:spcAft>
        <a:defRPr sz="1200">
          <a:solidFill>
            <a:schemeClr val="tx2"/>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sz="1200">
          <a:solidFill>
            <a:schemeClr val="tx2"/>
          </a:solidFill>
          <a:latin typeface="Arial" charset="0"/>
          <a:ea typeface="ヒラギノ角ゴ Pro W3" charset="0"/>
        </a:defRPr>
      </a:lvl6pPr>
      <a:lvl7pPr marL="914400" algn="l" defTabSz="457200" rtl="0" eaLnBrk="1" fontAlgn="base" hangingPunct="1">
        <a:spcBef>
          <a:spcPct val="0"/>
        </a:spcBef>
        <a:spcAft>
          <a:spcPct val="0"/>
        </a:spcAft>
        <a:defRPr sz="1200">
          <a:solidFill>
            <a:schemeClr val="tx2"/>
          </a:solidFill>
          <a:latin typeface="Arial" charset="0"/>
          <a:ea typeface="ヒラギノ角ゴ Pro W3" charset="0"/>
        </a:defRPr>
      </a:lvl7pPr>
      <a:lvl8pPr marL="1371600" algn="l" defTabSz="457200" rtl="0" eaLnBrk="1" fontAlgn="base" hangingPunct="1">
        <a:spcBef>
          <a:spcPct val="0"/>
        </a:spcBef>
        <a:spcAft>
          <a:spcPct val="0"/>
        </a:spcAft>
        <a:defRPr sz="1200">
          <a:solidFill>
            <a:schemeClr val="tx2"/>
          </a:solidFill>
          <a:latin typeface="Arial" charset="0"/>
          <a:ea typeface="ヒラギノ角ゴ Pro W3" charset="0"/>
        </a:defRPr>
      </a:lvl8pPr>
      <a:lvl9pPr marL="1828800" algn="l" defTabSz="457200" rtl="0" eaLnBrk="1" fontAlgn="base" hangingPunct="1">
        <a:spcBef>
          <a:spcPct val="0"/>
        </a:spcBef>
        <a:spcAft>
          <a:spcPct val="0"/>
        </a:spcAft>
        <a:defRPr sz="1200">
          <a:solidFill>
            <a:schemeClr val="tx2"/>
          </a:solidFill>
          <a:latin typeface="Arial" charset="0"/>
          <a:ea typeface="ヒラギノ角ゴ Pro W3" charset="0"/>
        </a:defRPr>
      </a:lvl9pPr>
    </p:titleStyle>
    <p:bodyStyle>
      <a:lvl1pPr marL="342900" indent="-342900" algn="l" defTabSz="457200" rtl="0" eaLnBrk="0" fontAlgn="base" hangingPunct="0">
        <a:spcBef>
          <a:spcPct val="20000"/>
        </a:spcBef>
        <a:spcAft>
          <a:spcPct val="0"/>
        </a:spcAft>
        <a:buFont typeface="Arial" charset="0"/>
        <a:defRPr sz="3200" kern="1200">
          <a:solidFill>
            <a:schemeClr val="tx1"/>
          </a:solidFill>
          <a:latin typeface="Arial"/>
          <a:ea typeface="ヒラギノ角ゴ Pro W3" charset="0"/>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ヒラギノ角ゴ Pro W3" charset="0"/>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ヒラギノ角ゴ Pro W3"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ヒラギノ角ゴ Pro W3"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95719-0A39-4E4C-BE33-F779DDDCF7C3}"/>
              </a:ext>
            </a:extLst>
          </p:cNvPr>
          <p:cNvSpPr>
            <a:spLocks noGrp="1"/>
          </p:cNvSpPr>
          <p:nvPr>
            <p:ph type="title"/>
          </p:nvPr>
        </p:nvSpPr>
        <p:spPr>
          <a:xfrm>
            <a:off x="628609" y="365799"/>
            <a:ext cx="7886784" cy="1324939"/>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5F95D81-994A-4D6F-A9DF-45C5A47DC48E}"/>
              </a:ext>
            </a:extLst>
          </p:cNvPr>
          <p:cNvSpPr>
            <a:spLocks noGrp="1"/>
          </p:cNvSpPr>
          <p:nvPr>
            <p:ph type="body" idx="1"/>
          </p:nvPr>
        </p:nvSpPr>
        <p:spPr>
          <a:xfrm>
            <a:off x="628609" y="1826112"/>
            <a:ext cx="7886784" cy="4350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E29F861-3BD6-4CF8-8BD4-1BCB5AEE3F16}"/>
              </a:ext>
            </a:extLst>
          </p:cNvPr>
          <p:cNvSpPr>
            <a:spLocks noGrp="1"/>
          </p:cNvSpPr>
          <p:nvPr>
            <p:ph type="dt" sz="half" idx="2"/>
          </p:nvPr>
        </p:nvSpPr>
        <p:spPr>
          <a:xfrm>
            <a:off x="628608" y="6356828"/>
            <a:ext cx="2056890" cy="364359"/>
          </a:xfrm>
          <a:prstGeom prst="rect">
            <a:avLst/>
          </a:prstGeom>
        </p:spPr>
        <p:txBody>
          <a:bodyPr vert="horz" lIns="91440" tIns="45720" rIns="91440" bIns="45720" rtlCol="0" anchor="ctr"/>
          <a:lstStyle>
            <a:lvl1pPr algn="l">
              <a:defRPr sz="817">
                <a:solidFill>
                  <a:schemeClr val="tx1">
                    <a:tint val="75000"/>
                  </a:schemeClr>
                </a:solidFill>
              </a:defRPr>
            </a:lvl1pPr>
          </a:lstStyle>
          <a:p>
            <a:fld id="{3C228A67-0A43-43E9-AA20-2608CE1BD6B3}" type="datetimeFigureOut">
              <a:rPr lang="en-NZ" smtClean="0"/>
              <a:t>28/04/2023</a:t>
            </a:fld>
            <a:endParaRPr lang="en-NZ"/>
          </a:p>
        </p:txBody>
      </p:sp>
      <p:sp>
        <p:nvSpPr>
          <p:cNvPr id="5" name="Footer Placeholder 4">
            <a:extLst>
              <a:ext uri="{FF2B5EF4-FFF2-40B4-BE49-F238E27FC236}">
                <a16:creationId xmlns:a16="http://schemas.microsoft.com/office/drawing/2014/main" id="{81BEDA00-0A21-42CE-953F-A06518F06646}"/>
              </a:ext>
            </a:extLst>
          </p:cNvPr>
          <p:cNvSpPr>
            <a:spLocks noGrp="1"/>
          </p:cNvSpPr>
          <p:nvPr>
            <p:ph type="ftr" sz="quarter" idx="3"/>
          </p:nvPr>
        </p:nvSpPr>
        <p:spPr>
          <a:xfrm>
            <a:off x="3028993" y="6356828"/>
            <a:ext cx="3086015" cy="364359"/>
          </a:xfrm>
          <a:prstGeom prst="rect">
            <a:avLst/>
          </a:prstGeom>
        </p:spPr>
        <p:txBody>
          <a:bodyPr vert="horz" lIns="91440" tIns="45720" rIns="91440" bIns="45720" rtlCol="0" anchor="ctr"/>
          <a:lstStyle>
            <a:lvl1pPr algn="ctr">
              <a:defRPr sz="817">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CB700C5-8B6A-427B-8560-6D54621B37FC}"/>
              </a:ext>
            </a:extLst>
          </p:cNvPr>
          <p:cNvSpPr>
            <a:spLocks noGrp="1"/>
          </p:cNvSpPr>
          <p:nvPr>
            <p:ph type="sldNum" sz="quarter" idx="4"/>
          </p:nvPr>
        </p:nvSpPr>
        <p:spPr>
          <a:xfrm>
            <a:off x="6458502" y="6356828"/>
            <a:ext cx="2056890" cy="364359"/>
          </a:xfrm>
          <a:prstGeom prst="rect">
            <a:avLst/>
          </a:prstGeom>
        </p:spPr>
        <p:txBody>
          <a:bodyPr vert="horz" lIns="91440" tIns="45720" rIns="91440" bIns="45720" rtlCol="0" anchor="ctr"/>
          <a:lstStyle>
            <a:lvl1pPr algn="r">
              <a:defRPr sz="817">
                <a:solidFill>
                  <a:schemeClr val="tx1">
                    <a:tint val="75000"/>
                  </a:schemeClr>
                </a:solidFill>
              </a:defRPr>
            </a:lvl1pPr>
          </a:lstStyle>
          <a:p>
            <a:fld id="{857669D5-6165-49A2-A0B2-97A64BBD714B}" type="slidenum">
              <a:rPr lang="en-NZ" smtClean="0"/>
              <a:t>‹#›</a:t>
            </a:fld>
            <a:endParaRPr lang="en-NZ"/>
          </a:p>
        </p:txBody>
      </p:sp>
      <p:pic>
        <p:nvPicPr>
          <p:cNvPr id="7" name="Picture 7">
            <a:extLst>
              <a:ext uri="{FF2B5EF4-FFF2-40B4-BE49-F238E27FC236}">
                <a16:creationId xmlns:a16="http://schemas.microsoft.com/office/drawing/2014/main" id="{A552DD44-9E8D-4B43-B541-995BBAA36A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4000" cy="685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32926FC-B51D-4E0A-97BC-C29312DF8A8B}"/>
              </a:ext>
            </a:extLst>
          </p:cNvPr>
          <p:cNvSpPr/>
          <p:nvPr userDrawn="1"/>
        </p:nvSpPr>
        <p:spPr>
          <a:xfrm>
            <a:off x="162962" y="5613150"/>
            <a:ext cx="1751846" cy="1108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521636041"/>
      </p:ext>
    </p:extLst>
  </p:cSld>
  <p:clrMap bg1="lt1" tx1="dk1" bg2="lt2" tx2="dk2" accent1="accent1" accent2="accent2" accent3="accent3" accent4="accent4" accent5="accent5" accent6="accent6" hlink="hlink" folHlink="folHlink"/>
  <p:sldLayoutIdLst>
    <p:sldLayoutId id="2147484206" r:id="rId1"/>
    <p:sldLayoutId id="2147484207" r:id="rId2"/>
  </p:sldLayoutIdLst>
  <p:txStyles>
    <p:titleStyle>
      <a:lvl1pPr algn="l" defTabSz="622158" rtl="0" eaLnBrk="1" latinLnBrk="0" hangingPunct="1">
        <a:lnSpc>
          <a:spcPct val="90000"/>
        </a:lnSpc>
        <a:spcBef>
          <a:spcPct val="0"/>
        </a:spcBef>
        <a:buNone/>
        <a:defRPr sz="2994" kern="1200">
          <a:solidFill>
            <a:schemeClr val="tx1"/>
          </a:solidFill>
          <a:latin typeface="+mj-lt"/>
          <a:ea typeface="+mj-ea"/>
          <a:cs typeface="+mj-cs"/>
        </a:defRPr>
      </a:lvl1pPr>
    </p:titleStyle>
    <p:bodyStyle>
      <a:lvl1pPr marL="155540" indent="-155540" algn="l" defTabSz="622158" rtl="0" eaLnBrk="1" latinLnBrk="0" hangingPunct="1">
        <a:lnSpc>
          <a:spcPct val="90000"/>
        </a:lnSpc>
        <a:spcBef>
          <a:spcPts val="680"/>
        </a:spcBef>
        <a:buFont typeface="Arial" panose="020B0604020202020204" pitchFamily="34" charset="0"/>
        <a:buChar char="•"/>
        <a:defRPr sz="1905" kern="1200">
          <a:solidFill>
            <a:schemeClr val="tx1"/>
          </a:solidFill>
          <a:latin typeface="+mn-lt"/>
          <a:ea typeface="+mn-ea"/>
          <a:cs typeface="+mn-cs"/>
        </a:defRPr>
      </a:lvl1pPr>
      <a:lvl2pPr marL="466619" indent="-155540" algn="l" defTabSz="622158" rtl="0" eaLnBrk="1" latinLnBrk="0" hangingPunct="1">
        <a:lnSpc>
          <a:spcPct val="90000"/>
        </a:lnSpc>
        <a:spcBef>
          <a:spcPts val="341"/>
        </a:spcBef>
        <a:buFont typeface="Arial" panose="020B0604020202020204" pitchFamily="34" charset="0"/>
        <a:buChar char="•"/>
        <a:defRPr sz="1633" kern="1200">
          <a:solidFill>
            <a:schemeClr val="tx1"/>
          </a:solidFill>
          <a:latin typeface="+mn-lt"/>
          <a:ea typeface="+mn-ea"/>
          <a:cs typeface="+mn-cs"/>
        </a:defRPr>
      </a:lvl2pPr>
      <a:lvl3pPr marL="777698" indent="-155540" algn="l" defTabSz="622158" rtl="0" eaLnBrk="1" latinLnBrk="0" hangingPunct="1">
        <a:lnSpc>
          <a:spcPct val="90000"/>
        </a:lnSpc>
        <a:spcBef>
          <a:spcPts val="341"/>
        </a:spcBef>
        <a:buFont typeface="Arial" panose="020B0604020202020204" pitchFamily="34" charset="0"/>
        <a:buChar char="•"/>
        <a:defRPr sz="1361" kern="1200">
          <a:solidFill>
            <a:schemeClr val="tx1"/>
          </a:solidFill>
          <a:latin typeface="+mn-lt"/>
          <a:ea typeface="+mn-ea"/>
          <a:cs typeface="+mn-cs"/>
        </a:defRPr>
      </a:lvl3pPr>
      <a:lvl4pPr marL="1088776" indent="-155540" algn="l" defTabSz="622158" rtl="0" eaLnBrk="1" latinLnBrk="0" hangingPunct="1">
        <a:lnSpc>
          <a:spcPct val="90000"/>
        </a:lnSpc>
        <a:spcBef>
          <a:spcPts val="341"/>
        </a:spcBef>
        <a:buFont typeface="Arial" panose="020B0604020202020204" pitchFamily="34" charset="0"/>
        <a:buChar char="•"/>
        <a:defRPr sz="1225" kern="1200">
          <a:solidFill>
            <a:schemeClr val="tx1"/>
          </a:solidFill>
          <a:latin typeface="+mn-lt"/>
          <a:ea typeface="+mn-ea"/>
          <a:cs typeface="+mn-cs"/>
        </a:defRPr>
      </a:lvl4pPr>
      <a:lvl5pPr marL="1399855" indent="-155540" algn="l" defTabSz="622158" rtl="0" eaLnBrk="1" latinLnBrk="0" hangingPunct="1">
        <a:lnSpc>
          <a:spcPct val="90000"/>
        </a:lnSpc>
        <a:spcBef>
          <a:spcPts val="341"/>
        </a:spcBef>
        <a:buFont typeface="Arial" panose="020B0604020202020204" pitchFamily="34" charset="0"/>
        <a:buChar char="•"/>
        <a:defRPr sz="1225" kern="1200">
          <a:solidFill>
            <a:schemeClr val="tx1"/>
          </a:solidFill>
          <a:latin typeface="+mn-lt"/>
          <a:ea typeface="+mn-ea"/>
          <a:cs typeface="+mn-cs"/>
        </a:defRPr>
      </a:lvl5pPr>
      <a:lvl6pPr marL="1710934" indent="-155540" algn="l" defTabSz="622158" rtl="0" eaLnBrk="1" latinLnBrk="0" hangingPunct="1">
        <a:lnSpc>
          <a:spcPct val="90000"/>
        </a:lnSpc>
        <a:spcBef>
          <a:spcPts val="341"/>
        </a:spcBef>
        <a:buFont typeface="Arial" panose="020B0604020202020204" pitchFamily="34" charset="0"/>
        <a:buChar char="•"/>
        <a:defRPr sz="1225" kern="1200">
          <a:solidFill>
            <a:schemeClr val="tx1"/>
          </a:solidFill>
          <a:latin typeface="+mn-lt"/>
          <a:ea typeface="+mn-ea"/>
          <a:cs typeface="+mn-cs"/>
        </a:defRPr>
      </a:lvl6pPr>
      <a:lvl7pPr marL="2022013" indent="-155540" algn="l" defTabSz="622158" rtl="0" eaLnBrk="1" latinLnBrk="0" hangingPunct="1">
        <a:lnSpc>
          <a:spcPct val="90000"/>
        </a:lnSpc>
        <a:spcBef>
          <a:spcPts val="341"/>
        </a:spcBef>
        <a:buFont typeface="Arial" panose="020B0604020202020204" pitchFamily="34" charset="0"/>
        <a:buChar char="•"/>
        <a:defRPr sz="1225" kern="1200">
          <a:solidFill>
            <a:schemeClr val="tx1"/>
          </a:solidFill>
          <a:latin typeface="+mn-lt"/>
          <a:ea typeface="+mn-ea"/>
          <a:cs typeface="+mn-cs"/>
        </a:defRPr>
      </a:lvl7pPr>
      <a:lvl8pPr marL="2333092" indent="-155540" algn="l" defTabSz="622158" rtl="0" eaLnBrk="1" latinLnBrk="0" hangingPunct="1">
        <a:lnSpc>
          <a:spcPct val="90000"/>
        </a:lnSpc>
        <a:spcBef>
          <a:spcPts val="341"/>
        </a:spcBef>
        <a:buFont typeface="Arial" panose="020B0604020202020204" pitchFamily="34" charset="0"/>
        <a:buChar char="•"/>
        <a:defRPr sz="1225" kern="1200">
          <a:solidFill>
            <a:schemeClr val="tx1"/>
          </a:solidFill>
          <a:latin typeface="+mn-lt"/>
          <a:ea typeface="+mn-ea"/>
          <a:cs typeface="+mn-cs"/>
        </a:defRPr>
      </a:lvl8pPr>
      <a:lvl9pPr marL="2644171" indent="-155540" algn="l" defTabSz="622158" rtl="0" eaLnBrk="1" latinLnBrk="0" hangingPunct="1">
        <a:lnSpc>
          <a:spcPct val="90000"/>
        </a:lnSpc>
        <a:spcBef>
          <a:spcPts val="341"/>
        </a:spcBef>
        <a:buFont typeface="Arial" panose="020B0604020202020204" pitchFamily="34" charset="0"/>
        <a:buChar char="•"/>
        <a:defRPr sz="1225" kern="1200">
          <a:solidFill>
            <a:schemeClr val="tx1"/>
          </a:solidFill>
          <a:latin typeface="+mn-lt"/>
          <a:ea typeface="+mn-ea"/>
          <a:cs typeface="+mn-cs"/>
        </a:defRPr>
      </a:lvl9pPr>
    </p:bodyStyle>
    <p:otherStyle>
      <a:defPPr>
        <a:defRPr lang="en-US"/>
      </a:defPPr>
      <a:lvl1pPr marL="0" algn="l" defTabSz="622158" rtl="0" eaLnBrk="1" latinLnBrk="0" hangingPunct="1">
        <a:defRPr sz="1225" kern="1200">
          <a:solidFill>
            <a:schemeClr val="tx1"/>
          </a:solidFill>
          <a:latin typeface="+mn-lt"/>
          <a:ea typeface="+mn-ea"/>
          <a:cs typeface="+mn-cs"/>
        </a:defRPr>
      </a:lvl1pPr>
      <a:lvl2pPr marL="311079" algn="l" defTabSz="622158" rtl="0" eaLnBrk="1" latinLnBrk="0" hangingPunct="1">
        <a:defRPr sz="1225" kern="1200">
          <a:solidFill>
            <a:schemeClr val="tx1"/>
          </a:solidFill>
          <a:latin typeface="+mn-lt"/>
          <a:ea typeface="+mn-ea"/>
          <a:cs typeface="+mn-cs"/>
        </a:defRPr>
      </a:lvl2pPr>
      <a:lvl3pPr marL="622158" algn="l" defTabSz="622158" rtl="0" eaLnBrk="1" latinLnBrk="0" hangingPunct="1">
        <a:defRPr sz="1225" kern="1200">
          <a:solidFill>
            <a:schemeClr val="tx1"/>
          </a:solidFill>
          <a:latin typeface="+mn-lt"/>
          <a:ea typeface="+mn-ea"/>
          <a:cs typeface="+mn-cs"/>
        </a:defRPr>
      </a:lvl3pPr>
      <a:lvl4pPr marL="933237" algn="l" defTabSz="622158" rtl="0" eaLnBrk="1" latinLnBrk="0" hangingPunct="1">
        <a:defRPr sz="1225" kern="1200">
          <a:solidFill>
            <a:schemeClr val="tx1"/>
          </a:solidFill>
          <a:latin typeface="+mn-lt"/>
          <a:ea typeface="+mn-ea"/>
          <a:cs typeface="+mn-cs"/>
        </a:defRPr>
      </a:lvl4pPr>
      <a:lvl5pPr marL="1244315" algn="l" defTabSz="622158" rtl="0" eaLnBrk="1" latinLnBrk="0" hangingPunct="1">
        <a:defRPr sz="1225" kern="1200">
          <a:solidFill>
            <a:schemeClr val="tx1"/>
          </a:solidFill>
          <a:latin typeface="+mn-lt"/>
          <a:ea typeface="+mn-ea"/>
          <a:cs typeface="+mn-cs"/>
        </a:defRPr>
      </a:lvl5pPr>
      <a:lvl6pPr marL="1555394" algn="l" defTabSz="622158" rtl="0" eaLnBrk="1" latinLnBrk="0" hangingPunct="1">
        <a:defRPr sz="1225" kern="1200">
          <a:solidFill>
            <a:schemeClr val="tx1"/>
          </a:solidFill>
          <a:latin typeface="+mn-lt"/>
          <a:ea typeface="+mn-ea"/>
          <a:cs typeface="+mn-cs"/>
        </a:defRPr>
      </a:lvl6pPr>
      <a:lvl7pPr marL="1866473" algn="l" defTabSz="622158" rtl="0" eaLnBrk="1" latinLnBrk="0" hangingPunct="1">
        <a:defRPr sz="1225" kern="1200">
          <a:solidFill>
            <a:schemeClr val="tx1"/>
          </a:solidFill>
          <a:latin typeface="+mn-lt"/>
          <a:ea typeface="+mn-ea"/>
          <a:cs typeface="+mn-cs"/>
        </a:defRPr>
      </a:lvl7pPr>
      <a:lvl8pPr marL="2177552" algn="l" defTabSz="622158" rtl="0" eaLnBrk="1" latinLnBrk="0" hangingPunct="1">
        <a:defRPr sz="1225" kern="1200">
          <a:solidFill>
            <a:schemeClr val="tx1"/>
          </a:solidFill>
          <a:latin typeface="+mn-lt"/>
          <a:ea typeface="+mn-ea"/>
          <a:cs typeface="+mn-cs"/>
        </a:defRPr>
      </a:lvl8pPr>
      <a:lvl9pPr marL="2488631" algn="l" defTabSz="622158" rtl="0" eaLnBrk="1" latinLnBrk="0" hangingPunct="1">
        <a:defRPr sz="12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08BE1B-EF02-482C-ABD5-997AF66B498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197"/>
          <a:stretch/>
        </p:blipFill>
        <p:spPr>
          <a:xfrm>
            <a:off x="0" y="0"/>
            <a:ext cx="9144000" cy="6864624"/>
          </a:xfrm>
          <a:prstGeom prst="rect">
            <a:avLst/>
          </a:prstGeom>
        </p:spPr>
      </p:pic>
      <p:sp>
        <p:nvSpPr>
          <p:cNvPr id="5" name="Isosceles Triangle 4">
            <a:extLst>
              <a:ext uri="{FF2B5EF4-FFF2-40B4-BE49-F238E27FC236}">
                <a16:creationId xmlns:a16="http://schemas.microsoft.com/office/drawing/2014/main" id="{DEEACEC7-E2D0-42DD-A687-21F42E70F4A5}"/>
              </a:ext>
            </a:extLst>
          </p:cNvPr>
          <p:cNvSpPr/>
          <p:nvPr/>
        </p:nvSpPr>
        <p:spPr>
          <a:xfrm>
            <a:off x="4838409" y="5336739"/>
            <a:ext cx="4305591" cy="1481505"/>
          </a:xfrm>
          <a:prstGeom prst="triangle">
            <a:avLst>
              <a:gd name="adj" fmla="val 100000"/>
            </a:avLst>
          </a:prstGeom>
          <a:solidFill>
            <a:srgbClr val="DD6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AU" sz="1225" dirty="0">
              <a:solidFill>
                <a:prstClr val="white"/>
              </a:solidFill>
              <a:latin typeface="Calibri" panose="020F0502020204030204"/>
            </a:endParaRPr>
          </a:p>
        </p:txBody>
      </p:sp>
      <p:sp>
        <p:nvSpPr>
          <p:cNvPr id="11" name="Isosceles Triangle 10">
            <a:extLst>
              <a:ext uri="{FF2B5EF4-FFF2-40B4-BE49-F238E27FC236}">
                <a16:creationId xmlns:a16="http://schemas.microsoft.com/office/drawing/2014/main" id="{0F6CAD90-11C5-48D9-851B-CC5AF952B785}"/>
              </a:ext>
            </a:extLst>
          </p:cNvPr>
          <p:cNvSpPr/>
          <p:nvPr/>
        </p:nvSpPr>
        <p:spPr>
          <a:xfrm>
            <a:off x="6026186" y="5222436"/>
            <a:ext cx="3116981" cy="1481505"/>
          </a:xfrm>
          <a:prstGeom prst="triangle">
            <a:avLst>
              <a:gd name="adj" fmla="val 100000"/>
            </a:avLst>
          </a:prstGeom>
          <a:solidFill>
            <a:srgbClr val="DB5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AU" sz="1225" dirty="0">
              <a:solidFill>
                <a:prstClr val="white"/>
              </a:solidFill>
              <a:latin typeface="Calibri" panose="020F0502020204030204"/>
            </a:endParaRPr>
          </a:p>
        </p:txBody>
      </p:sp>
      <p:pic>
        <p:nvPicPr>
          <p:cNvPr id="12" name="Picture 11" descr="A picture containing drawing&#10;&#10;Description automatically generated">
            <a:extLst>
              <a:ext uri="{FF2B5EF4-FFF2-40B4-BE49-F238E27FC236}">
                <a16:creationId xmlns:a16="http://schemas.microsoft.com/office/drawing/2014/main" id="{37D03C7F-1781-44CF-8943-314A75A2DCF5}"/>
              </a:ext>
            </a:extLst>
          </p:cNvPr>
          <p:cNvPicPr>
            <a:picLocks noChangeAspect="1"/>
          </p:cNvPicPr>
          <p:nvPr/>
        </p:nvPicPr>
        <p:blipFill>
          <a:blip r:embed="rId4" cstate="hq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7638467" y="6017588"/>
            <a:ext cx="1419338" cy="603626"/>
          </a:xfrm>
          <a:prstGeom prst="rect">
            <a:avLst/>
          </a:prstGeom>
          <a:solidFill>
            <a:srgbClr val="DB5A30"/>
          </a:solidFill>
        </p:spPr>
      </p:pic>
      <p:sp>
        <p:nvSpPr>
          <p:cNvPr id="6" name="Rectangle 5">
            <a:extLst>
              <a:ext uri="{FF2B5EF4-FFF2-40B4-BE49-F238E27FC236}">
                <a16:creationId xmlns:a16="http://schemas.microsoft.com/office/drawing/2014/main" id="{22EE7DDD-5D2C-4412-8775-B70D9E032BD6}"/>
              </a:ext>
            </a:extLst>
          </p:cNvPr>
          <p:cNvSpPr/>
          <p:nvPr/>
        </p:nvSpPr>
        <p:spPr>
          <a:xfrm>
            <a:off x="0" y="300786"/>
            <a:ext cx="213130" cy="858404"/>
          </a:xfrm>
          <a:prstGeom prst="rect">
            <a:avLst/>
          </a:prstGeom>
          <a:solidFill>
            <a:srgbClr val="DD68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AU" sz="1225" dirty="0">
              <a:solidFill>
                <a:prstClr val="white"/>
              </a:solidFill>
              <a:latin typeface="Calibri" panose="020F0502020204030204"/>
            </a:endParaRPr>
          </a:p>
        </p:txBody>
      </p:sp>
      <p:sp>
        <p:nvSpPr>
          <p:cNvPr id="7" name="TextBox 2"/>
          <p:cNvSpPr txBox="1">
            <a:spLocks noChangeArrowheads="1"/>
          </p:cNvSpPr>
          <p:nvPr/>
        </p:nvSpPr>
        <p:spPr bwMode="auto">
          <a:xfrm>
            <a:off x="213130" y="351276"/>
            <a:ext cx="8722053" cy="807913"/>
          </a:xfrm>
          <a:prstGeom prst="rect">
            <a:avLst/>
          </a:prstGeom>
          <a:solidFill>
            <a:schemeClr val="bg1">
              <a:alpha val="0"/>
            </a:schemeClr>
          </a:solidFill>
          <a:ln>
            <a:noFill/>
          </a:ln>
          <a:effectLst>
            <a:outerShdw blurRad="50800" dist="38100" dir="5400000" sx="49000" sy="49000" algn="t" rotWithShape="0">
              <a:schemeClr val="bg1"/>
            </a:outerShdw>
          </a:effectLst>
        </p:spPr>
        <p:txBody>
          <a:bodyPr wrap="square" lIns="68580" tIns="34290" rIns="68580" bIns="34290" anchor="t">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622158"/>
            <a:r>
              <a:rPr lang="en-AU" b="1" dirty="0">
                <a:solidFill>
                  <a:schemeClr val="accent2">
                    <a:lumMod val="75000"/>
                  </a:schemeClr>
                </a:solidFill>
                <a:latin typeface="Arial" panose="020B0604020202020204" pitchFamily="34" charset="0"/>
                <a:cs typeface="Arial" panose="020B0604020202020204" pitchFamily="34" charset="0"/>
              </a:rPr>
              <a:t>National Mine Safety Week (NMSW) 2023</a:t>
            </a:r>
          </a:p>
          <a:p>
            <a:pPr defTabSz="622158"/>
            <a:r>
              <a:rPr lang="en-AU" b="1" dirty="0">
                <a:solidFill>
                  <a:schemeClr val="accent2">
                    <a:lumMod val="75000"/>
                  </a:schemeClr>
                </a:solidFill>
                <a:latin typeface="Arial" panose="020B0604020202020204" pitchFamily="34" charset="0"/>
                <a:cs typeface="Arial" panose="020B0604020202020204" pitchFamily="34" charset="0"/>
              </a:rPr>
              <a:t>Fitness for Work</a:t>
            </a:r>
            <a:endParaRPr lang="en-US" altLang="en-US" b="1" dirty="0">
              <a:solidFill>
                <a:schemeClr val="accent2">
                  <a:lumMod val="75000"/>
                </a:schemeClr>
              </a:solidFill>
              <a:latin typeface="Arial" panose="020B0604020202020204" pitchFamily="34" charset="0"/>
              <a:ea typeface="DecimaProA-Bold ☞" charset="0"/>
              <a:cs typeface="Arial" panose="020B0604020202020204" pitchFamily="34" charset="0"/>
            </a:endParaRPr>
          </a:p>
        </p:txBody>
      </p:sp>
    </p:spTree>
    <p:extLst>
      <p:ext uri="{BB962C8B-B14F-4D97-AF65-F5344CB8AC3E}">
        <p14:creationId xmlns:p14="http://schemas.microsoft.com/office/powerpoint/2010/main" val="306561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US" altLang="en-US"/>
              <a:t>Controlling Fatigue</a:t>
            </a:r>
          </a:p>
        </p:txBody>
      </p:sp>
      <p:pic>
        <p:nvPicPr>
          <p:cNvPr id="34819" name="Content Placeholder 1" descr="Screen Shot 2013-01-28 at 7.37.46 AM.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07413" y="1525167"/>
            <a:ext cx="3148396" cy="3318851"/>
          </a:xfrm>
        </p:spPr>
      </p:pic>
      <p:sp>
        <p:nvSpPr>
          <p:cNvPr id="36865" name="Content Placeholder 2"/>
          <p:cNvSpPr>
            <a:spLocks noGrp="1"/>
          </p:cNvSpPr>
          <p:nvPr>
            <p:ph sz="quarter" idx="4294967295"/>
          </p:nvPr>
        </p:nvSpPr>
        <p:spPr>
          <a:xfrm>
            <a:off x="327594" y="1037888"/>
            <a:ext cx="5072063" cy="5256213"/>
          </a:xfrm>
          <a:prstGeom prst="rect">
            <a:avLst/>
          </a:prstGeom>
        </p:spPr>
        <p:txBody>
          <a:bodyPr>
            <a:normAutofit/>
          </a:bodyPr>
          <a:lstStyle/>
          <a:p>
            <a:pPr marL="457200" indent="-457200">
              <a:spcBef>
                <a:spcPts val="1248"/>
              </a:spcBef>
              <a:spcAft>
                <a:spcPts val="600"/>
              </a:spcAft>
              <a:buFont typeface="Arial" charset="0"/>
              <a:buChar char="•"/>
            </a:pPr>
            <a:r>
              <a:rPr lang="en-GB" dirty="0"/>
              <a:t>Lack of sleep is the number 1 cause of fatigue </a:t>
            </a:r>
          </a:p>
          <a:p>
            <a:pPr marL="457200" indent="-457200">
              <a:spcBef>
                <a:spcPts val="1248"/>
              </a:spcBef>
              <a:spcAft>
                <a:spcPts val="600"/>
              </a:spcAft>
              <a:buFont typeface="Arial" charset="0"/>
              <a:buChar char="•"/>
            </a:pPr>
            <a:r>
              <a:rPr lang="en-GB" dirty="0"/>
              <a:t>Inform your Supervisor if you consider that you present a risk to yourself or others</a:t>
            </a:r>
          </a:p>
          <a:p>
            <a:pPr marL="457200" indent="-457200">
              <a:spcBef>
                <a:spcPts val="1248"/>
              </a:spcBef>
              <a:spcAft>
                <a:spcPts val="600"/>
              </a:spcAft>
              <a:buFont typeface="Arial" charset="0"/>
              <a:buChar char="•"/>
            </a:pPr>
            <a:r>
              <a:rPr lang="en-GB" dirty="0"/>
              <a:t>Take steps to ensure that you do not present to work in a fatigued state</a:t>
            </a:r>
          </a:p>
          <a:p>
            <a:pPr marL="457200" indent="-457200">
              <a:spcBef>
                <a:spcPts val="1248"/>
              </a:spcBef>
              <a:spcAft>
                <a:spcPts val="600"/>
              </a:spcAft>
              <a:buFont typeface="Arial" charset="0"/>
              <a:buChar char="•"/>
            </a:pPr>
            <a:r>
              <a:rPr lang="en-GB" dirty="0"/>
              <a:t>Identify and address the factors that are contributing to the fatigue</a:t>
            </a:r>
          </a:p>
          <a:p>
            <a:pPr marL="457200" indent="-457200">
              <a:spcBef>
                <a:spcPts val="1248"/>
              </a:spcBef>
              <a:spcAft>
                <a:spcPts val="600"/>
              </a:spcAft>
              <a:buFont typeface="Arial" charset="0"/>
              <a:buChar char="•"/>
            </a:pPr>
            <a:r>
              <a:rPr lang="en-GB" dirty="0"/>
              <a:t>Seek professional help if necessary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r>
              <a:rPr lang="en-US" altLang="en-US"/>
              <a:t>Controlling Fatigue (Cont.)</a:t>
            </a:r>
          </a:p>
        </p:txBody>
      </p:sp>
      <p:pic>
        <p:nvPicPr>
          <p:cNvPr id="36867"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68502" y="1358900"/>
            <a:ext cx="3160459" cy="3861620"/>
          </a:xfrm>
        </p:spPr>
      </p:pic>
      <p:sp>
        <p:nvSpPr>
          <p:cNvPr id="2" name="Content Placeholder 1"/>
          <p:cNvSpPr>
            <a:spLocks noGrp="1"/>
          </p:cNvSpPr>
          <p:nvPr>
            <p:ph sz="quarter" idx="4294967295"/>
          </p:nvPr>
        </p:nvSpPr>
        <p:spPr>
          <a:xfrm>
            <a:off x="428017" y="1125437"/>
            <a:ext cx="4844374" cy="5299075"/>
          </a:xfrm>
          <a:prstGeom prst="rect">
            <a:avLst/>
          </a:prstGeom>
        </p:spPr>
        <p:txBody>
          <a:bodyPr>
            <a:normAutofit/>
          </a:bodyPr>
          <a:lstStyle/>
          <a:p>
            <a:pPr marL="457200" indent="-457200">
              <a:spcAft>
                <a:spcPts val="600"/>
              </a:spcAft>
              <a:buFont typeface="Arial" charset="0"/>
              <a:buChar char="•"/>
            </a:pPr>
            <a:r>
              <a:rPr lang="en-GB" dirty="0"/>
              <a:t>Organise good routine sleep habits</a:t>
            </a:r>
          </a:p>
          <a:p>
            <a:pPr marL="457200" indent="-457200">
              <a:spcAft>
                <a:spcPts val="600"/>
              </a:spcAft>
              <a:buFont typeface="Arial" charset="0"/>
              <a:buChar char="•"/>
            </a:pPr>
            <a:r>
              <a:rPr lang="en-GB" dirty="0"/>
              <a:t>Have an afternoon nap the before the first night shift </a:t>
            </a:r>
          </a:p>
          <a:p>
            <a:pPr marL="457200" indent="-457200">
              <a:spcAft>
                <a:spcPts val="600"/>
              </a:spcAft>
              <a:buFont typeface="Arial" charset="0"/>
              <a:buChar char="•"/>
            </a:pPr>
            <a:r>
              <a:rPr lang="en-GB" dirty="0"/>
              <a:t>Avoid heavy meals, alcohol, tea or coffee before going to bed</a:t>
            </a:r>
          </a:p>
          <a:p>
            <a:pPr marL="457200" indent="-457200">
              <a:spcAft>
                <a:spcPts val="600"/>
              </a:spcAft>
              <a:buFont typeface="Arial" charset="0"/>
              <a:buChar char="•"/>
            </a:pPr>
            <a:r>
              <a:rPr lang="en-GB" dirty="0"/>
              <a:t>NOTE: Being awake for 17 hours is equivalent to a blood alcohol level of 0.05 </a:t>
            </a:r>
          </a:p>
          <a:p>
            <a:pPr marL="457200" indent="-457200">
              <a:spcAft>
                <a:spcPts val="600"/>
              </a:spcAft>
              <a:buFont typeface="Arial" charset="0"/>
              <a:buChar char="•"/>
            </a:pPr>
            <a:r>
              <a:rPr lang="en-GB" dirty="0"/>
              <a:t>Being awake for 20 hours is equivalent to a blood alcohol level of 0.1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r>
              <a:rPr lang="en-US" altLang="en-US"/>
              <a:t>Ok Tedi Fatigue Management Guidelines</a:t>
            </a:r>
            <a:endParaRPr lang="en-US" altLang="en-US" dirty="0"/>
          </a:p>
        </p:txBody>
      </p:sp>
      <p:pic>
        <p:nvPicPr>
          <p:cNvPr id="38915" name="Content Placeholder 1" descr="Screen Shot 2013-01-28 at 7.56.51 AM.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9172" y="1008502"/>
            <a:ext cx="3916740" cy="3855328"/>
          </a:xfrm>
        </p:spPr>
      </p:pic>
      <p:sp>
        <p:nvSpPr>
          <p:cNvPr id="38913" name="Content Placeholder 2"/>
          <p:cNvSpPr>
            <a:spLocks noGrp="1"/>
          </p:cNvSpPr>
          <p:nvPr>
            <p:ph sz="quarter" idx="4294967295"/>
          </p:nvPr>
        </p:nvSpPr>
        <p:spPr>
          <a:xfrm>
            <a:off x="279121" y="1154619"/>
            <a:ext cx="4497159" cy="4965700"/>
          </a:xfrm>
        </p:spPr>
        <p:txBody>
          <a:bodyPr>
            <a:normAutofit/>
          </a:bodyPr>
          <a:lstStyle/>
          <a:p>
            <a:r>
              <a:rPr lang="en-GB" altLang="en-US" sz="1600" dirty="0"/>
              <a:t>Shifts must be less than 16 hours in a 24 hour period</a:t>
            </a:r>
          </a:p>
          <a:p>
            <a:r>
              <a:rPr lang="en-GB" altLang="en-US" sz="1600" dirty="0"/>
              <a:t>If a 12 hour shift is extended up to 14 hours, the Supervisor completes a written fatigue assessment before the extended work period</a:t>
            </a:r>
          </a:p>
          <a:p>
            <a:r>
              <a:rPr lang="en-GB" altLang="en-US" sz="1600" dirty="0"/>
              <a:t>If a shift is extended beyond 14 hours the Supervisor and an independent must complete the written fatigue assessment </a:t>
            </a:r>
          </a:p>
          <a:p>
            <a:r>
              <a:rPr lang="en-GB" altLang="en-US" sz="1600" dirty="0"/>
              <a:t>Where the maximum 16 hours on site is worked, alternative transport home is a MANDATORY requirement</a:t>
            </a:r>
          </a:p>
          <a:p>
            <a:pPr lvl="1"/>
            <a:r>
              <a:rPr lang="en-GB" altLang="en-US" sz="1400" dirty="0"/>
              <a:t>The minimum break following an extended work period is 10 hours</a:t>
            </a:r>
          </a:p>
          <a:p>
            <a:pPr lvl="1"/>
            <a:r>
              <a:rPr lang="en-GB" altLang="en-US" sz="1400" dirty="0"/>
              <a:t>Broken shifts must not be more than 12 hours in a 24 hour period </a:t>
            </a:r>
          </a:p>
          <a:p>
            <a:endParaRPr lang="en-US" alt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Emotional Issues and Stress</a:t>
            </a:r>
          </a:p>
        </p:txBody>
      </p:sp>
      <p:sp>
        <p:nvSpPr>
          <p:cNvPr id="45057" name="Content Placeholder 4"/>
          <p:cNvSpPr>
            <a:spLocks noGrp="1"/>
          </p:cNvSpPr>
          <p:nvPr>
            <p:ph idx="1"/>
          </p:nvPr>
        </p:nvSpPr>
        <p:spPr/>
        <p:txBody>
          <a:bodyPr/>
          <a:lstStyle/>
          <a:p>
            <a:pPr>
              <a:buFont typeface="Arial" charset="0"/>
              <a:buChar char="•"/>
            </a:pPr>
            <a:r>
              <a:rPr lang="en-AU" dirty="0"/>
              <a:t>Anxiety	</a:t>
            </a:r>
          </a:p>
          <a:p>
            <a:pPr>
              <a:buFont typeface="Arial" charset="0"/>
              <a:buChar char="•"/>
            </a:pPr>
            <a:r>
              <a:rPr lang="en-AU" dirty="0"/>
              <a:t>Clinical depression</a:t>
            </a:r>
          </a:p>
          <a:p>
            <a:pPr>
              <a:buFont typeface="Arial" charset="0"/>
              <a:buChar char="•"/>
            </a:pPr>
            <a:r>
              <a:rPr lang="en-AU" dirty="0"/>
              <a:t>General stress</a:t>
            </a:r>
          </a:p>
          <a:p>
            <a:pPr>
              <a:buFont typeface="Arial" charset="0"/>
              <a:buChar char="•"/>
            </a:pPr>
            <a:r>
              <a:rPr lang="en-AU" dirty="0"/>
              <a:t>Post traumatic stress disorder (PTSD</a:t>
            </a:r>
          </a:p>
          <a:p>
            <a:pPr>
              <a:buFont typeface="Arial" charset="0"/>
              <a:buChar char="•"/>
            </a:pPr>
            <a:r>
              <a:rPr lang="en-AU" dirty="0"/>
              <a:t>Eating disorders</a:t>
            </a:r>
          </a:p>
          <a:p>
            <a:pPr>
              <a:buFont typeface="Arial" charset="0"/>
              <a:buChar char="•"/>
            </a:pPr>
            <a:endParaRPr lang="en-AU" dirty="0"/>
          </a:p>
          <a:p>
            <a:pPr>
              <a:buFont typeface="Arial" charset="0"/>
              <a:buChar char="•"/>
            </a:pPr>
            <a:endParaRPr lang="en-US" dirty="0"/>
          </a:p>
        </p:txBody>
      </p:sp>
      <p:pic>
        <p:nvPicPr>
          <p:cNvPr id="409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7094" y="745091"/>
            <a:ext cx="3389312"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Emotional Issues and Stress (Cont.)</a:t>
            </a:r>
          </a:p>
        </p:txBody>
      </p:sp>
      <p:sp>
        <p:nvSpPr>
          <p:cNvPr id="43009" name="Content Placeholder 4"/>
          <p:cNvSpPr>
            <a:spLocks noGrp="1"/>
          </p:cNvSpPr>
          <p:nvPr>
            <p:ph idx="1"/>
          </p:nvPr>
        </p:nvSpPr>
        <p:spPr/>
        <p:txBody>
          <a:bodyPr/>
          <a:lstStyle/>
          <a:p>
            <a:r>
              <a:rPr lang="en-AU" altLang="en-US"/>
              <a:t>If someone tells you that they intend to commit suicide, you have an obligation to stay with that person and seek help from your Supervisor, or EAP personnel </a:t>
            </a:r>
          </a:p>
          <a:p>
            <a:r>
              <a:rPr lang="en-AU" altLang="en-US"/>
              <a:t>Some warning signs of suicide are:</a:t>
            </a:r>
          </a:p>
          <a:p>
            <a:pPr lvl="1"/>
            <a:r>
              <a:rPr lang="en-AU" altLang="en-US"/>
              <a:t>Talking, writing or joking about death</a:t>
            </a:r>
          </a:p>
          <a:p>
            <a:pPr lvl="1"/>
            <a:r>
              <a:rPr lang="en-AU" altLang="en-US"/>
              <a:t>Talking about people who have committed suicide</a:t>
            </a:r>
          </a:p>
          <a:p>
            <a:pPr lvl="1"/>
            <a:r>
              <a:rPr lang="en-AU" altLang="en-US"/>
              <a:t>Withdrawing or avoiding contact with other people</a:t>
            </a:r>
          </a:p>
          <a:p>
            <a:pPr lvl="1"/>
            <a:r>
              <a:rPr lang="en-AU" altLang="en-US"/>
              <a:t>Giving away personal possessions</a:t>
            </a:r>
          </a:p>
          <a:p>
            <a:pPr lvl="1"/>
            <a:r>
              <a:rPr lang="en-AU" altLang="en-US"/>
              <a:t>Saying good-bye in a meaningful way</a:t>
            </a:r>
          </a:p>
          <a:p>
            <a:pPr lvl="1"/>
            <a:r>
              <a:rPr lang="en-AU" altLang="en-US"/>
              <a:t>Making arrangements for their funeral</a:t>
            </a:r>
          </a:p>
          <a:p>
            <a:pPr lvl="1"/>
            <a:r>
              <a:rPr lang="en-AU" altLang="en-US"/>
              <a:t>Risk-taking behaviour</a:t>
            </a:r>
          </a:p>
          <a:p>
            <a:pPr lvl="1"/>
            <a:r>
              <a:rPr lang="en-AU" altLang="en-US"/>
              <a:t>Deliberate self-harm or a suicide attempt</a:t>
            </a:r>
          </a:p>
          <a:p>
            <a:pPr lvl="1"/>
            <a:r>
              <a:rPr lang="en-AU" altLang="en-US"/>
              <a:t>Recent discharge from a psychiatric unit</a:t>
            </a:r>
          </a:p>
          <a:p>
            <a:pPr lvl="1"/>
            <a:r>
              <a:rPr lang="en-AU" altLang="en-US"/>
              <a:t>Evidence of depression</a:t>
            </a:r>
          </a:p>
          <a:p>
            <a:pPr lvl="1"/>
            <a:r>
              <a:rPr lang="en-AU" altLang="en-US"/>
              <a:t>Sudden calmness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t>Alcohol, Illicit Drugs, Prescribed Medications</a:t>
            </a:r>
          </a:p>
        </p:txBody>
      </p:sp>
      <p:sp>
        <p:nvSpPr>
          <p:cNvPr id="43009" name="Content Placeholder 4"/>
          <p:cNvSpPr>
            <a:spLocks noGrp="1"/>
          </p:cNvSpPr>
          <p:nvPr>
            <p:ph idx="1"/>
          </p:nvPr>
        </p:nvSpPr>
        <p:spPr/>
        <p:txBody>
          <a:bodyPr/>
          <a:lstStyle/>
          <a:p>
            <a:r>
              <a:rPr lang="en-GB" dirty="0"/>
              <a:t>Zero tolerance policy for alcohol and illicit drug use in the workplace   </a:t>
            </a:r>
          </a:p>
          <a:p>
            <a:r>
              <a:rPr lang="en-GB" dirty="0"/>
              <a:t>All employees, contractors and visitors must have a 0.00 breath alcohol concentration and a confirmed negative drug test result</a:t>
            </a:r>
          </a:p>
          <a:p>
            <a:r>
              <a:rPr lang="en-GB" dirty="0"/>
              <a:t>Alcohol and drugs include:</a:t>
            </a:r>
          </a:p>
          <a:p>
            <a:pPr lvl="1"/>
            <a:r>
              <a:rPr lang="en-GB" dirty="0"/>
              <a:t>All substances containing alcohol</a:t>
            </a:r>
          </a:p>
          <a:p>
            <a:pPr lvl="1"/>
            <a:r>
              <a:rPr lang="en-GB" dirty="0"/>
              <a:t>Drugs such as amphetamines, barbiturates, benzodiazepines, cannabinoids, cocaine, LSD, methadone, and opiates including over-the-counter and prescription medication</a:t>
            </a:r>
          </a:p>
          <a:p>
            <a:endParaRPr lang="en-US" dirty="0"/>
          </a:p>
        </p:txBody>
      </p:sp>
      <p:pic>
        <p:nvPicPr>
          <p:cNvPr id="45059" name="Picture 1" descr="Screen Shot 2013-01-28 at 9.49.04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040187"/>
            <a:ext cx="38528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descr="Screen Shot 2013-01-28 at 9.49.24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358900"/>
            <a:ext cx="3852862"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t>Alcohol, Illicit Drugs, Prescribed Medications</a:t>
            </a:r>
          </a:p>
        </p:txBody>
      </p:sp>
      <p:sp>
        <p:nvSpPr>
          <p:cNvPr id="43009" name="Content Placeholder 4"/>
          <p:cNvSpPr>
            <a:spLocks noGrp="1"/>
          </p:cNvSpPr>
          <p:nvPr>
            <p:ph idx="1"/>
          </p:nvPr>
        </p:nvSpPr>
        <p:spPr/>
        <p:txBody>
          <a:bodyPr/>
          <a:lstStyle/>
          <a:p>
            <a:r>
              <a:rPr lang="en-GB"/>
              <a:t>Side effects of alcohol, illicit drugs and some medications impact your ability to:</a:t>
            </a:r>
          </a:p>
          <a:p>
            <a:pPr lvl="1"/>
            <a:r>
              <a:rPr lang="en-GB" dirty="0"/>
              <a:t>Remain awake</a:t>
            </a:r>
          </a:p>
          <a:p>
            <a:pPr lvl="1"/>
            <a:r>
              <a:rPr lang="en-GB" dirty="0"/>
              <a:t>Remain alert</a:t>
            </a:r>
          </a:p>
          <a:p>
            <a:pPr lvl="1"/>
            <a:r>
              <a:rPr lang="en-GB" dirty="0"/>
              <a:t>React in a timely manner</a:t>
            </a:r>
          </a:p>
          <a:p>
            <a:pPr lvl="1"/>
            <a:r>
              <a:rPr lang="en-GB" dirty="0"/>
              <a:t>Make good judgement calls</a:t>
            </a:r>
          </a:p>
          <a:p>
            <a:pPr lvl="1"/>
            <a:r>
              <a:rPr lang="en-GB" dirty="0"/>
              <a:t>Function normally physically </a:t>
            </a:r>
          </a:p>
          <a:p>
            <a:pPr lvl="1"/>
            <a:endParaRPr lang="en-GB" dirty="0"/>
          </a:p>
          <a:p>
            <a:r>
              <a:rPr lang="en-GB" dirty="0"/>
              <a:t>Symptoms are similar to fatigue:</a:t>
            </a:r>
          </a:p>
          <a:p>
            <a:pPr lvl="1"/>
            <a:r>
              <a:rPr lang="en-GB" dirty="0"/>
              <a:t>Erratic, abnormal or unusual behaviour</a:t>
            </a:r>
          </a:p>
          <a:p>
            <a:pPr lvl="1"/>
            <a:r>
              <a:rPr lang="en-GB" dirty="0"/>
              <a:t>Increased rate of near misses or incidents </a:t>
            </a:r>
          </a:p>
          <a:p>
            <a:pPr lvl="1"/>
            <a:r>
              <a:rPr lang="en-GB" dirty="0"/>
              <a:t>Deteriorating work performance</a:t>
            </a:r>
          </a:p>
        </p:txBody>
      </p:sp>
      <p:pic>
        <p:nvPicPr>
          <p:cNvPr id="471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5049" y="1358900"/>
            <a:ext cx="3756076" cy="524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r>
              <a:rPr lang="en-US" altLang="en-US"/>
              <a:t>Alcohol and Drug Testing</a:t>
            </a:r>
          </a:p>
        </p:txBody>
      </p:sp>
      <p:sp>
        <p:nvSpPr>
          <p:cNvPr id="45057" name="Content Placeholder 2"/>
          <p:cNvSpPr>
            <a:spLocks noGrp="1"/>
          </p:cNvSpPr>
          <p:nvPr>
            <p:ph idx="1"/>
          </p:nvPr>
        </p:nvSpPr>
        <p:spPr/>
        <p:txBody>
          <a:bodyPr/>
          <a:lstStyle/>
          <a:p>
            <a:r>
              <a:rPr lang="en-GB"/>
              <a:t>Persons working or visiting a Ok Tedi site may tested at any time and without notice   </a:t>
            </a:r>
          </a:p>
          <a:p>
            <a:r>
              <a:rPr lang="en-GB"/>
              <a:t>Drug and alcohol testing is carried out:</a:t>
            </a:r>
          </a:p>
          <a:p>
            <a:pPr lvl="1"/>
            <a:r>
              <a:rPr lang="en-GB"/>
              <a:t>As part of the pre-employment health assessment</a:t>
            </a:r>
          </a:p>
          <a:p>
            <a:pPr lvl="1"/>
            <a:r>
              <a:rPr lang="en-GB"/>
              <a:t>When there is reasonable grounds to suspect a problem consistent with the use of drugs or alcohol</a:t>
            </a:r>
          </a:p>
          <a:p>
            <a:pPr lvl="1"/>
            <a:r>
              <a:rPr lang="en-GB"/>
              <a:t>Following a reportable accident or incident</a:t>
            </a:r>
          </a:p>
          <a:p>
            <a:pPr lvl="1"/>
            <a:r>
              <a:rPr lang="en-GB"/>
              <a:t>On a random basis in accordance with Ok Tedi procedures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r>
              <a:rPr lang="en-US" altLang="en-US"/>
              <a:t>Alcohol and Drug Testing (Cont.)</a:t>
            </a:r>
          </a:p>
        </p:txBody>
      </p:sp>
      <p:pic>
        <p:nvPicPr>
          <p:cNvPr id="51203" name="Content Placeholder 1" descr="Screen Shot 2013-01-28 at 10.41.40 AM.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2577" y="1000847"/>
            <a:ext cx="3003737" cy="3668430"/>
          </a:xfrm>
        </p:spPr>
      </p:pic>
      <p:sp>
        <p:nvSpPr>
          <p:cNvPr id="45057" name="Content Placeholder 2"/>
          <p:cNvSpPr>
            <a:spLocks noGrp="1"/>
          </p:cNvSpPr>
          <p:nvPr>
            <p:ph sz="quarter" idx="4294967295"/>
          </p:nvPr>
        </p:nvSpPr>
        <p:spPr>
          <a:xfrm>
            <a:off x="344325" y="1105981"/>
            <a:ext cx="5680953" cy="4965700"/>
          </a:xfrm>
          <a:prstGeom prst="rect">
            <a:avLst/>
          </a:prstGeom>
        </p:spPr>
        <p:txBody>
          <a:bodyPr>
            <a:normAutofit/>
          </a:bodyPr>
          <a:lstStyle/>
          <a:p>
            <a:r>
              <a:rPr lang="en-GB" sz="1600" dirty="0"/>
              <a:t>Breath test for alcohol:  </a:t>
            </a:r>
          </a:p>
          <a:p>
            <a:pPr marL="285750" indent="-285750">
              <a:buFont typeface="Arial" charset="0"/>
              <a:buChar char="•"/>
            </a:pPr>
            <a:r>
              <a:rPr lang="en-GB" sz="1600" dirty="0"/>
              <a:t>If a positive result is obtained from a breath test, a confirmatory test is performed after a 20 minute interval  </a:t>
            </a:r>
          </a:p>
          <a:p>
            <a:pPr marL="285750" indent="-285750">
              <a:buFont typeface="Arial" charset="0"/>
              <a:buChar char="•"/>
            </a:pPr>
            <a:r>
              <a:rPr lang="en-GB" sz="1600" dirty="0"/>
              <a:t>If the second test is positive, both tests are recorded and treated as a positive result  </a:t>
            </a:r>
          </a:p>
          <a:p>
            <a:pPr marL="285750" indent="-285750">
              <a:buFont typeface="Arial" charset="0"/>
              <a:buChar char="•"/>
            </a:pPr>
            <a:r>
              <a:rPr lang="en-GB" sz="1600" dirty="0"/>
              <a:t>If the second test is negative, the individual is cleared for work </a:t>
            </a:r>
          </a:p>
          <a:p>
            <a:pPr marL="285750" indent="-285750">
              <a:buFont typeface="Arial" charset="0"/>
              <a:buChar char="•"/>
            </a:pPr>
            <a:r>
              <a:rPr lang="en-GB" sz="1600" dirty="0"/>
              <a:t>Saliva test for drugs:</a:t>
            </a:r>
          </a:p>
          <a:p>
            <a:pPr marL="285750" indent="-285750">
              <a:buFont typeface="Arial" charset="0"/>
              <a:buChar char="•"/>
            </a:pPr>
            <a:r>
              <a:rPr lang="en-GB" sz="1600" dirty="0"/>
              <a:t>If a positive result is obtained from a saliva test then a confirmatory test is performed using a urine sample</a:t>
            </a:r>
          </a:p>
          <a:p>
            <a:pPr marL="285750" indent="-285750">
              <a:buFont typeface="Arial" charset="0"/>
              <a:buChar char="•"/>
            </a:pPr>
            <a:r>
              <a:rPr lang="en-GB" sz="1600" dirty="0"/>
              <a:t>Tampering:</a:t>
            </a:r>
          </a:p>
          <a:p>
            <a:pPr marL="285750" indent="-285750">
              <a:buFont typeface="Arial" charset="0"/>
              <a:buChar char="•"/>
            </a:pPr>
            <a:r>
              <a:rPr lang="en-GB" sz="1600" dirty="0"/>
              <a:t>If you tamper with test samples or results you will be summarily dismissed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r>
              <a:rPr lang="en-US" altLang="en-US"/>
              <a:t>Self-test Kits</a:t>
            </a:r>
          </a:p>
        </p:txBody>
      </p:sp>
      <p:sp>
        <p:nvSpPr>
          <p:cNvPr id="30722" name="Content Placeholder 2"/>
          <p:cNvSpPr>
            <a:spLocks noGrp="1"/>
          </p:cNvSpPr>
          <p:nvPr>
            <p:ph idx="1"/>
          </p:nvPr>
        </p:nvSpPr>
        <p:spPr/>
        <p:txBody>
          <a:bodyPr/>
          <a:lstStyle/>
          <a:p>
            <a:pPr marL="0" indent="0">
              <a:buNone/>
            </a:pPr>
            <a:r>
              <a:rPr lang="en-GB" altLang="en-US" b="1" dirty="0"/>
              <a:t>Alcohol</a:t>
            </a:r>
          </a:p>
          <a:p>
            <a:r>
              <a:rPr lang="en-GB" altLang="en-US" dirty="0"/>
              <a:t>Breath analysis self-testing equipment is accessible </a:t>
            </a:r>
          </a:p>
          <a:p>
            <a:r>
              <a:rPr lang="en-GB" altLang="en-US" dirty="0"/>
              <a:t>If a positive reading results from the self-test, advise your supervisor immediately that you cannot commence work  </a:t>
            </a:r>
          </a:p>
          <a:p>
            <a:r>
              <a:rPr lang="en-GB" altLang="en-US" dirty="0"/>
              <a:t>The test will not result in disciplinary action provided that the self-test was undertaken before entering the main gates and starting work</a:t>
            </a:r>
          </a:p>
          <a:p>
            <a:r>
              <a:rPr lang="en-GB" altLang="en-US" dirty="0"/>
              <a:t>If you self-test after starting work and a positive reading is obtained then disciplinary action may be taken</a:t>
            </a:r>
          </a:p>
          <a:p>
            <a:endParaRPr lang="en-GB" altLang="en-US" dirty="0"/>
          </a:p>
          <a:p>
            <a:pPr marL="0" indent="0">
              <a:buNone/>
            </a:pPr>
            <a:r>
              <a:rPr lang="en-GB" altLang="en-US" b="1" dirty="0"/>
              <a:t>Drugs</a:t>
            </a:r>
          </a:p>
          <a:p>
            <a:r>
              <a:rPr lang="en-GB" altLang="en-US" dirty="0"/>
              <a:t>Self-test drug kits can be purchased at the employee’s own expense</a:t>
            </a:r>
          </a:p>
          <a:p>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tLang="en-US">
                <a:latin typeface="Arial" charset="0"/>
                <a:ea typeface="ヒラギノ角ゴ Pro W3" charset="-128"/>
              </a:rPr>
              <a:t>What is Fitness for Work</a:t>
            </a:r>
          </a:p>
        </p:txBody>
      </p:sp>
      <p:sp>
        <p:nvSpPr>
          <p:cNvPr id="1843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85750" indent="-285750">
              <a:buFont typeface="Arial" charset="0"/>
              <a:buChar char="•"/>
            </a:pPr>
            <a:r>
              <a:rPr lang="en-GB" altLang="en-US" dirty="0">
                <a:latin typeface="Arial" charset="0"/>
                <a:ea typeface="ヒラギノ角ゴ Pro W3" charset="-128"/>
              </a:rPr>
              <a:t>Being in a physical, mental and emotional state </a:t>
            </a:r>
            <a:br>
              <a:rPr lang="en-GB" altLang="en-US" dirty="0">
                <a:latin typeface="Arial" charset="0"/>
                <a:ea typeface="ヒラギノ角ゴ Pro W3" charset="-128"/>
              </a:rPr>
            </a:br>
            <a:r>
              <a:rPr lang="en-GB" altLang="en-US" dirty="0">
                <a:latin typeface="Arial" charset="0"/>
                <a:ea typeface="ヒラギノ角ゴ Pro W3" charset="-128"/>
              </a:rPr>
              <a:t>that allows you to perform your work to the </a:t>
            </a:r>
            <a:br>
              <a:rPr lang="en-GB" altLang="en-US" dirty="0">
                <a:latin typeface="Arial" charset="0"/>
                <a:ea typeface="ヒラギノ角ゴ Pro W3" charset="-128"/>
              </a:rPr>
            </a:br>
            <a:r>
              <a:rPr lang="en-GB" altLang="en-US" dirty="0">
                <a:latin typeface="Arial" charset="0"/>
                <a:ea typeface="ヒラギノ角ゴ Pro W3" charset="-128"/>
              </a:rPr>
              <a:t>standards set by Ok </a:t>
            </a:r>
            <a:r>
              <a:rPr lang="en-GB" altLang="en-US" dirty="0" err="1">
                <a:latin typeface="Arial" charset="0"/>
                <a:ea typeface="ヒラギノ角ゴ Pro W3" charset="-128"/>
              </a:rPr>
              <a:t>Tedi</a:t>
            </a:r>
            <a:r>
              <a:rPr lang="en-GB" altLang="en-US" dirty="0">
                <a:latin typeface="Arial" charset="0"/>
                <a:ea typeface="ヒラギノ角ゴ Pro W3" charset="-128"/>
              </a:rPr>
              <a:t>, and in a manner </a:t>
            </a:r>
            <a:br>
              <a:rPr lang="en-GB" altLang="en-US" dirty="0">
                <a:latin typeface="Arial" charset="0"/>
                <a:ea typeface="ヒラギノ角ゴ Pro W3" charset="-128"/>
              </a:rPr>
            </a:br>
            <a:r>
              <a:rPr lang="en-GB" altLang="en-US" dirty="0">
                <a:latin typeface="Arial" charset="0"/>
                <a:ea typeface="ヒラギノ角ゴ Pro W3" charset="-128"/>
              </a:rPr>
              <a:t>that will not put yourself or others at risk</a:t>
            </a:r>
          </a:p>
          <a:p>
            <a:pPr marL="285750" indent="-285750">
              <a:buFont typeface="Arial" charset="0"/>
              <a:buChar char="•"/>
            </a:pPr>
            <a:r>
              <a:rPr lang="en-GB" altLang="en-US" dirty="0">
                <a:latin typeface="Arial" charset="0"/>
                <a:ea typeface="ヒラギノ角ゴ Pro W3" charset="-128"/>
              </a:rPr>
              <a:t>Ok </a:t>
            </a:r>
            <a:r>
              <a:rPr lang="en-GB" altLang="en-US" dirty="0" err="1">
                <a:latin typeface="Arial" charset="0"/>
                <a:ea typeface="ヒラギノ角ゴ Pro W3" charset="-128"/>
              </a:rPr>
              <a:t>Tedi</a:t>
            </a:r>
            <a:r>
              <a:rPr lang="en-GB" altLang="en-US" dirty="0">
                <a:latin typeface="Arial" charset="0"/>
                <a:ea typeface="ヒラギノ角ゴ Pro W3" charset="-128"/>
              </a:rPr>
              <a:t> recognises that an individual’s </a:t>
            </a:r>
            <a:br>
              <a:rPr lang="en-GB" altLang="en-US" dirty="0">
                <a:latin typeface="Arial" charset="0"/>
                <a:ea typeface="ヒラギノ角ゴ Pro W3" charset="-128"/>
              </a:rPr>
            </a:br>
            <a:r>
              <a:rPr lang="en-GB" altLang="en-US" dirty="0">
                <a:latin typeface="Arial" charset="0"/>
                <a:ea typeface="ヒラギノ角ゴ Pro W3" charset="-128"/>
              </a:rPr>
              <a:t>fitness for work can be affected by :</a:t>
            </a:r>
          </a:p>
          <a:p>
            <a:pPr marL="495300" lvl="1" indent="-285750">
              <a:buFont typeface="Arial" charset="0"/>
              <a:buChar char="•"/>
            </a:pPr>
            <a:r>
              <a:rPr lang="en-GB" altLang="en-US" dirty="0">
                <a:latin typeface="Arial" charset="0"/>
                <a:ea typeface="ヒラギノ角ゴ Pro W3" charset="-128"/>
              </a:rPr>
              <a:t>Fatigue</a:t>
            </a:r>
          </a:p>
          <a:p>
            <a:pPr marL="495300" lvl="1" indent="-285750">
              <a:buFont typeface="Arial" charset="0"/>
              <a:buChar char="•"/>
            </a:pPr>
            <a:r>
              <a:rPr lang="en-GB" altLang="en-US" dirty="0">
                <a:latin typeface="Arial" charset="0"/>
                <a:ea typeface="ヒラギノ角ゴ Pro W3" charset="-128"/>
              </a:rPr>
              <a:t>Emotional issues and stress</a:t>
            </a:r>
          </a:p>
          <a:p>
            <a:pPr marL="495300" lvl="1" indent="-285750">
              <a:buFont typeface="Arial" charset="0"/>
              <a:buChar char="•"/>
            </a:pPr>
            <a:r>
              <a:rPr lang="en-GB" altLang="en-US" dirty="0">
                <a:latin typeface="Arial" charset="0"/>
                <a:ea typeface="ヒラギノ角ゴ Pro W3" charset="-128"/>
              </a:rPr>
              <a:t>Inappropriate use of alcohol </a:t>
            </a:r>
          </a:p>
          <a:p>
            <a:pPr marL="495300" lvl="1" indent="-285750">
              <a:buFont typeface="Arial" charset="0"/>
              <a:buChar char="•"/>
            </a:pPr>
            <a:r>
              <a:rPr lang="en-GB" altLang="en-US" dirty="0">
                <a:latin typeface="Arial" charset="0"/>
                <a:ea typeface="ヒラギノ角ゴ Pro W3" charset="-128"/>
              </a:rPr>
              <a:t>Use of illicit drugs </a:t>
            </a:r>
          </a:p>
          <a:p>
            <a:pPr marL="495300" lvl="1" indent="-285750">
              <a:buFont typeface="Arial" charset="0"/>
              <a:buChar char="•"/>
            </a:pPr>
            <a:r>
              <a:rPr lang="en-GB" altLang="en-US" dirty="0">
                <a:latin typeface="Arial" charset="0"/>
                <a:ea typeface="ヒラギノ角ゴ Pro W3" charset="-128"/>
              </a:rPr>
              <a:t>Taking some types of prescribed medications</a:t>
            </a:r>
          </a:p>
          <a:p>
            <a:pPr marL="495300" lvl="1" indent="-285750">
              <a:buFont typeface="Arial" charset="0"/>
              <a:buChar char="•"/>
            </a:pPr>
            <a:r>
              <a:rPr lang="en-GB" altLang="en-US" dirty="0">
                <a:latin typeface="Arial" charset="0"/>
                <a:ea typeface="ヒラギノ角ゴ Pro W3" charset="-128"/>
              </a:rPr>
              <a:t>Physical difficulties</a:t>
            </a:r>
          </a:p>
          <a:p>
            <a:pPr marL="285750" indent="-285750">
              <a:buFont typeface="Arial" charset="0"/>
              <a:buChar char="•"/>
            </a:pPr>
            <a:r>
              <a:rPr lang="en-GB" altLang="en-US" dirty="0">
                <a:latin typeface="Arial" charset="0"/>
                <a:ea typeface="ヒラギノ角ゴ Pro W3" charset="-128"/>
              </a:rPr>
              <a:t>It is important to identify when an individual is not fit for work at an early stage and to provide support and assistance when it is required  </a:t>
            </a:r>
          </a:p>
          <a:p>
            <a:pPr marL="285750" indent="-285750">
              <a:buFont typeface="Arial" charset="0"/>
              <a:buChar char="•"/>
            </a:pPr>
            <a:r>
              <a:rPr lang="en-GB" altLang="en-US" dirty="0">
                <a:latin typeface="Arial" charset="0"/>
                <a:ea typeface="ヒラギノ角ゴ Pro W3" charset="-128"/>
              </a:rPr>
              <a:t>Final determination of being fit for work is based on the opinion of the principal Employer, Manager, Superintendent and the individual</a:t>
            </a:r>
          </a:p>
          <a:p>
            <a:pPr marL="285750" indent="-285750">
              <a:buFont typeface="Arial" charset="0"/>
              <a:buChar char="•"/>
            </a:pPr>
            <a:endParaRPr lang="en-GB" altLang="en-US" dirty="0">
              <a:latin typeface="Arial" charset="0"/>
              <a:ea typeface="ヒラギノ角ゴ Pro W3" charset="-128"/>
            </a:endParaRPr>
          </a:p>
        </p:txBody>
      </p:sp>
      <p:sp>
        <p:nvSpPr>
          <p:cNvPr id="18435" name="TextBox 1"/>
          <p:cNvSpPr txBox="1">
            <a:spLocks noChangeArrowheads="1"/>
          </p:cNvSpPr>
          <p:nvPr/>
        </p:nvSpPr>
        <p:spPr bwMode="auto">
          <a:xfrm>
            <a:off x="10185400" y="1778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4538" y="1485900"/>
            <a:ext cx="2887662"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a:latin typeface="Arial" charset="0"/>
                <a:ea typeface="ヒラギノ角ゴ Pro W3" charset="-128"/>
              </a:rPr>
              <a:t>Physical Illness or Injury</a:t>
            </a:r>
          </a:p>
        </p:txBody>
      </p:sp>
      <p:sp>
        <p:nvSpPr>
          <p:cNvPr id="5529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85750" indent="-285750">
              <a:buFont typeface="Arial" charset="0"/>
              <a:buChar char="•"/>
            </a:pPr>
            <a:r>
              <a:rPr lang="en-GB" altLang="en-US">
                <a:latin typeface="Arial" charset="0"/>
                <a:ea typeface="ヒラギノ角ゴ Pro W3" charset="-128"/>
              </a:rPr>
              <a:t>If you are suffering from a physical illness or injury and believe that you are unfit for work notify your Supervisor  </a:t>
            </a:r>
          </a:p>
        </p:txBody>
      </p:sp>
      <p:pic>
        <p:nvPicPr>
          <p:cNvPr id="55299" name="Picture 3" descr="Screen Shot 2013-01-28 at 11.07.5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9988" y="1358900"/>
            <a:ext cx="3681412"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AU" altLang="en-US"/>
              <a:t>Safety is EVERYONE’s Responsibility</a:t>
            </a:r>
          </a:p>
        </p:txBody>
      </p:sp>
      <p:sp>
        <p:nvSpPr>
          <p:cNvPr id="33794" name="Content Placeholder 1"/>
          <p:cNvSpPr>
            <a:spLocks noGrp="1"/>
          </p:cNvSpPr>
          <p:nvPr>
            <p:ph idx="1"/>
          </p:nvPr>
        </p:nvSpPr>
        <p:spPr/>
        <p:txBody>
          <a:bodyPr/>
          <a:lstStyle/>
          <a:p>
            <a:pPr marL="285750" indent="-285750">
              <a:buFont typeface="Arial" charset="0"/>
              <a:buChar char="•"/>
            </a:pPr>
            <a:r>
              <a:rPr lang="en-AU" altLang="en-US" dirty="0"/>
              <a:t>Take accountability</a:t>
            </a:r>
          </a:p>
          <a:p>
            <a:pPr marL="285750" indent="-285750">
              <a:buFont typeface="Arial" charset="0"/>
              <a:buChar char="•"/>
            </a:pPr>
            <a:r>
              <a:rPr lang="en-AU" altLang="en-US" dirty="0"/>
              <a:t>Maintain a safe and environmentally friendly workplace</a:t>
            </a:r>
          </a:p>
          <a:p>
            <a:pPr marL="285750" indent="-285750">
              <a:buFont typeface="Arial" charset="0"/>
              <a:buChar char="•"/>
            </a:pPr>
            <a:r>
              <a:rPr lang="en-AU" altLang="en-US" dirty="0"/>
              <a:t>Address issues ASAP</a:t>
            </a:r>
          </a:p>
          <a:p>
            <a:pPr marL="285750" indent="-285750">
              <a:buFont typeface="Arial" charset="0"/>
              <a:buChar char="•"/>
            </a:pPr>
            <a:r>
              <a:rPr lang="en-AU" altLang="en-US" dirty="0"/>
              <a:t>Stop work if it’s unsafe</a:t>
            </a:r>
          </a:p>
          <a:p>
            <a:pPr marL="285750" indent="-285750">
              <a:buFont typeface="Arial" charset="0"/>
              <a:buChar char="•"/>
            </a:pPr>
            <a:r>
              <a:rPr lang="en-AU" altLang="en-US" dirty="0"/>
              <a:t>If in doubt – ask your supervisor</a:t>
            </a:r>
          </a:p>
          <a:p>
            <a:pPr marL="285750" indent="-285750">
              <a:buFont typeface="Arial" charset="0"/>
              <a:buChar char="•"/>
            </a:pPr>
            <a:r>
              <a:rPr lang="en-AU" altLang="en-US" dirty="0"/>
              <a:t>Remember our values</a:t>
            </a:r>
          </a:p>
          <a:p>
            <a:pPr marL="285750" indent="-285750">
              <a:buFont typeface="Arial" charset="0"/>
              <a:buChar char="•"/>
            </a:pPr>
            <a:endParaRPr lang="en-US" altLang="en-US" dirty="0"/>
          </a:p>
        </p:txBody>
      </p:sp>
      <p:sp>
        <p:nvSpPr>
          <p:cNvPr id="59395" name="TextBox 1"/>
          <p:cNvSpPr txBox="1">
            <a:spLocks noChangeArrowheads="1"/>
          </p:cNvSpPr>
          <p:nvPr/>
        </p:nvSpPr>
        <p:spPr bwMode="auto">
          <a:xfrm>
            <a:off x="10185400" y="1778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342900" indent="-342900"/>
            <a:r>
              <a:rPr lang="en-GB" altLang="en-US">
                <a:latin typeface="Arial" charset="0"/>
                <a:ea typeface="ヒラギノ角ゴ Pro W3" charset="-128"/>
              </a:rPr>
              <a:t>Your Obligations</a:t>
            </a:r>
            <a:br>
              <a:rPr lang="en-GB" altLang="en-US" sz="1200">
                <a:latin typeface="Arial" charset="0"/>
                <a:ea typeface="ヒラギノ角ゴ Pro W3" charset="-128"/>
              </a:rPr>
            </a:br>
            <a:endParaRPr lang="en-AU" altLang="en-US" sz="1200">
              <a:latin typeface="Arial" charset="0"/>
              <a:ea typeface="ヒラギノ角ゴ Pro W3" charset="-128"/>
            </a:endParaRPr>
          </a:p>
        </p:txBody>
      </p:sp>
      <p:sp>
        <p:nvSpPr>
          <p:cNvPr id="22530" name="Content Placeholder 2"/>
          <p:cNvSpPr>
            <a:spLocks noGrp="1"/>
          </p:cNvSpPr>
          <p:nvPr>
            <p:ph idx="1"/>
          </p:nvPr>
        </p:nvSpPr>
        <p:spPr bwMode="auto">
          <a:xfrm>
            <a:off x="344634" y="911919"/>
            <a:ext cx="5093128" cy="5034162"/>
          </a:xfrm>
        </p:spPr>
        <p:txBody>
          <a:bodyPr wrap="square" lIns="91440" tIns="45720" rIns="91440" bIns="45720" numCol="1" anchor="t" anchorCtr="0" compatLnSpc="1">
            <a:prstTxWarp prst="textNoShape">
              <a:avLst/>
            </a:prstTxWarp>
          </a:bodyPr>
          <a:lstStyle/>
          <a:p>
            <a:pPr lvl="1">
              <a:defRPr/>
            </a:pPr>
            <a:r>
              <a:rPr lang="en-GB" dirty="0"/>
              <a:t>Come to work in a condition to perform duties without risk to yourself or others  </a:t>
            </a:r>
          </a:p>
          <a:p>
            <a:pPr lvl="1">
              <a:defRPr/>
            </a:pPr>
            <a:r>
              <a:rPr lang="en-GB" dirty="0"/>
              <a:t>Notify your Supervisor if you:</a:t>
            </a:r>
          </a:p>
          <a:p>
            <a:pPr marL="495300" lvl="1" indent="-285750">
              <a:defRPr/>
            </a:pPr>
            <a:r>
              <a:rPr lang="en-GB" dirty="0">
                <a:latin typeface="Arial" charset="0"/>
              </a:rPr>
              <a:t>Believe that you are unfit for work</a:t>
            </a:r>
          </a:p>
          <a:p>
            <a:pPr marL="495300" lvl="1" indent="-285750">
              <a:defRPr/>
            </a:pPr>
            <a:r>
              <a:rPr lang="en-GB" dirty="0">
                <a:latin typeface="Arial" charset="0"/>
              </a:rPr>
              <a:t>Believe that someone else is not fit for work</a:t>
            </a:r>
          </a:p>
          <a:p>
            <a:pPr marL="495300" lvl="1" indent="-285750">
              <a:defRPr/>
            </a:pPr>
            <a:r>
              <a:rPr lang="en-GB" dirty="0">
                <a:latin typeface="Arial" charset="0"/>
              </a:rPr>
              <a:t>Know of someone who has </a:t>
            </a:r>
            <a:r>
              <a:rPr lang="en-GB" dirty="0"/>
              <a:t>unauthorised possession of alcohol, consumes alcohol, or takes illicit drugs at the workplace or during the work period</a:t>
            </a:r>
            <a:r>
              <a:rPr lang="en-GB" dirty="0">
                <a:latin typeface="Arial" charset="0"/>
              </a:rPr>
              <a:t> </a:t>
            </a:r>
          </a:p>
          <a:p>
            <a:pPr lvl="1">
              <a:defRPr/>
            </a:pPr>
            <a:r>
              <a:rPr lang="en-GB" dirty="0"/>
              <a:t>Use medication as directed by a medical practitioner or the manufacturer</a:t>
            </a:r>
          </a:p>
          <a:p>
            <a:pPr lvl="1">
              <a:defRPr/>
            </a:pPr>
            <a:r>
              <a:rPr lang="en-GB" dirty="0"/>
              <a:t>Cooperate in alcohol and drug testing</a:t>
            </a:r>
          </a:p>
          <a:p>
            <a:pPr lvl="1">
              <a:defRPr/>
            </a:pPr>
            <a:r>
              <a:rPr lang="en-GB" dirty="0"/>
              <a:t>Assess your own fitness for work at the end of shift to ensure you are okay to commute home</a:t>
            </a:r>
          </a:p>
        </p:txBody>
      </p:sp>
      <p:sp>
        <p:nvSpPr>
          <p:cNvPr id="20483" name="TextBox 1"/>
          <p:cNvSpPr txBox="1">
            <a:spLocks noChangeArrowheads="1"/>
          </p:cNvSpPr>
          <p:nvPr/>
        </p:nvSpPr>
        <p:spPr bwMode="auto">
          <a:xfrm>
            <a:off x="10185400" y="1778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pic>
        <p:nvPicPr>
          <p:cNvPr id="204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3113" y="1171575"/>
            <a:ext cx="286385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342900" indent="-342900"/>
            <a:r>
              <a:rPr lang="en-GB" altLang="en-US">
                <a:latin typeface="Arial" charset="0"/>
                <a:ea typeface="ヒラギノ角ゴ Pro W3" charset="-128"/>
              </a:rPr>
              <a:t>Fitness for Work Assessments</a:t>
            </a:r>
            <a:br>
              <a:rPr lang="en-GB" altLang="en-US" sz="1200">
                <a:latin typeface="Arial" charset="0"/>
                <a:ea typeface="ヒラギノ角ゴ Pro W3" charset="-128"/>
              </a:rPr>
            </a:br>
            <a:endParaRPr lang="en-AU" altLang="en-US" sz="1200">
              <a:latin typeface="Arial" charset="0"/>
              <a:ea typeface="ヒラギノ角ゴ Pro W3" charset="-128"/>
            </a:endParaRPr>
          </a:p>
        </p:txBody>
      </p:sp>
      <p:sp>
        <p:nvSpPr>
          <p:cNvPr id="24578" name="Content Placeholder 2"/>
          <p:cNvSpPr>
            <a:spLocks noGrp="1"/>
          </p:cNvSpPr>
          <p:nvPr>
            <p:ph idx="1"/>
          </p:nvPr>
        </p:nvSpPr>
        <p:spPr bwMode="auto"/>
        <p:txBody>
          <a:bodyPr wrap="square" lIns="91440" tIns="45720" rIns="91440" bIns="45720" numCol="1" anchor="t" anchorCtr="0" compatLnSpc="1">
            <a:prstTxWarp prst="textNoShape">
              <a:avLst/>
            </a:prstTxWarp>
          </a:bodyPr>
          <a:lstStyle/>
          <a:p>
            <a:pPr>
              <a:defRPr/>
            </a:pPr>
            <a:r>
              <a:rPr lang="en-GB" dirty="0"/>
              <a:t>Assessments are conducted:</a:t>
            </a:r>
          </a:p>
          <a:p>
            <a:pPr marL="285750" indent="-285750">
              <a:buFont typeface="Arial" charset="0"/>
              <a:buChar char="•"/>
              <a:defRPr/>
            </a:pPr>
            <a:r>
              <a:rPr lang="en-GB" dirty="0"/>
              <a:t>Following an accident or any reportable incident</a:t>
            </a:r>
          </a:p>
          <a:p>
            <a:pPr marL="285750" indent="-285750">
              <a:buFont typeface="Arial" charset="0"/>
              <a:buChar char="•"/>
              <a:defRPr/>
            </a:pPr>
            <a:r>
              <a:rPr lang="en-GB" dirty="0"/>
              <a:t>If a Supervisor has reasonable grounds to </a:t>
            </a:r>
            <a:br>
              <a:rPr lang="en-GB" dirty="0"/>
            </a:br>
            <a:r>
              <a:rPr lang="en-GB" dirty="0"/>
              <a:t>suspect that you could be unfit for work</a:t>
            </a:r>
          </a:p>
          <a:p>
            <a:pPr lvl="1">
              <a:defRPr/>
            </a:pPr>
            <a:r>
              <a:rPr lang="en-GB" dirty="0"/>
              <a:t>On a random basis while at work</a:t>
            </a:r>
          </a:p>
          <a:p>
            <a:pPr lvl="1">
              <a:defRPr/>
            </a:pPr>
            <a:r>
              <a:rPr lang="en-GB" dirty="0"/>
              <a:t>As part of a pre-employment medical examination</a:t>
            </a:r>
          </a:p>
          <a:p>
            <a:pPr marL="0" lvl="1" indent="0">
              <a:buFont typeface="Arial"/>
              <a:buNone/>
              <a:defRPr/>
            </a:pPr>
            <a:endParaRPr lang="en-GB" dirty="0"/>
          </a:p>
          <a:p>
            <a:pPr>
              <a:defRPr/>
            </a:pPr>
            <a:r>
              <a:rPr lang="en-GB" dirty="0"/>
              <a:t>Assessment methods include:</a:t>
            </a:r>
          </a:p>
          <a:p>
            <a:pPr lvl="1">
              <a:defRPr/>
            </a:pPr>
            <a:r>
              <a:rPr lang="en-GB" dirty="0"/>
              <a:t>Face-to-face discussion</a:t>
            </a:r>
          </a:p>
          <a:p>
            <a:pPr lvl="1">
              <a:defRPr/>
            </a:pPr>
            <a:r>
              <a:rPr lang="en-GB" dirty="0"/>
              <a:t>Observation of work performance</a:t>
            </a:r>
          </a:p>
          <a:p>
            <a:pPr lvl="1">
              <a:defRPr/>
            </a:pPr>
            <a:r>
              <a:rPr lang="en-GB" dirty="0"/>
              <a:t>Medical assessment </a:t>
            </a:r>
          </a:p>
          <a:p>
            <a:pPr lvl="1">
              <a:defRPr/>
            </a:pPr>
            <a:r>
              <a:rPr lang="en-GB" dirty="0"/>
              <a:t>Alcohol and drug testing</a:t>
            </a:r>
          </a:p>
          <a:p>
            <a:pPr lvl="1">
              <a:defRPr/>
            </a:pPr>
            <a:r>
              <a:rPr lang="en-GB" dirty="0"/>
              <a:t>Employee self-testing for alcohol and other drugs</a:t>
            </a:r>
          </a:p>
        </p:txBody>
      </p:sp>
      <p:sp>
        <p:nvSpPr>
          <p:cNvPr id="22531" name="TextBox 1"/>
          <p:cNvSpPr txBox="1">
            <a:spLocks noChangeArrowheads="1"/>
          </p:cNvSpPr>
          <p:nvPr/>
        </p:nvSpPr>
        <p:spPr bwMode="auto">
          <a:xfrm>
            <a:off x="10185400" y="1778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pic>
        <p:nvPicPr>
          <p:cNvPr id="2253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1312863"/>
            <a:ext cx="2644775"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a:latin typeface="Arial" charset="0"/>
                <a:ea typeface="ヒラギノ角ゴ Pro W3" charset="-128"/>
              </a:rPr>
              <a:t>What Happens if I am Unfit for Work</a:t>
            </a:r>
          </a:p>
        </p:txBody>
      </p:sp>
      <p:sp>
        <p:nvSpPr>
          <p:cNvPr id="16387" name="Content Placeholder 2"/>
          <p:cNvSpPr>
            <a:spLocks noGrp="1"/>
          </p:cNvSpPr>
          <p:nvPr>
            <p:ph idx="1"/>
          </p:nvPr>
        </p:nvSpPr>
        <p:spPr bwMode="auto">
          <a:xfrm>
            <a:off x="344634" y="911919"/>
            <a:ext cx="4519196" cy="50341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lvl="1" indent="-19050">
              <a:buFont typeface="Arial" charset="0"/>
              <a:buNone/>
            </a:pPr>
            <a:r>
              <a:rPr lang="en-GB" altLang="en-US" dirty="0">
                <a:latin typeface="Arial" charset="0"/>
                <a:ea typeface="ヒラギノ角ゴ Pro W3" charset="-128"/>
              </a:rPr>
              <a:t>You will be:</a:t>
            </a:r>
          </a:p>
          <a:p>
            <a:pPr marL="285750" lvl="1" indent="-285750"/>
            <a:r>
              <a:rPr lang="en-GB" altLang="en-US" dirty="0">
                <a:latin typeface="Arial" charset="0"/>
                <a:ea typeface="ヒラギノ角ゴ Pro W3" charset="-128"/>
              </a:rPr>
              <a:t>Removed from the workplace </a:t>
            </a:r>
          </a:p>
          <a:p>
            <a:pPr marL="285750" lvl="1" indent="-285750"/>
            <a:r>
              <a:rPr lang="en-GB" altLang="en-US" dirty="0">
                <a:latin typeface="Arial" charset="0"/>
                <a:ea typeface="ヒラギノ角ゴ Pro W3" charset="-128"/>
              </a:rPr>
              <a:t>Prohibited from driving a vehicle or operating machinery</a:t>
            </a:r>
          </a:p>
          <a:p>
            <a:pPr marL="285750" lvl="1" indent="-285750"/>
            <a:r>
              <a:rPr lang="en-GB" altLang="en-US" dirty="0">
                <a:latin typeface="Arial" charset="0"/>
                <a:ea typeface="ヒラギノ角ゴ Pro W3" charset="-128"/>
              </a:rPr>
              <a:t>Transported back to your home or accommodation </a:t>
            </a:r>
          </a:p>
          <a:p>
            <a:pPr marL="285750" lvl="1" indent="-285750"/>
            <a:r>
              <a:rPr lang="en-GB" altLang="en-US" dirty="0">
                <a:latin typeface="Arial" charset="0"/>
                <a:ea typeface="ヒラギノ角ゴ Pro W3" charset="-128"/>
              </a:rPr>
              <a:t>Provided with a letter stating why your are in breach of the fitness for work and wellbeing procedure and a copy of any positive test results</a:t>
            </a:r>
          </a:p>
          <a:p>
            <a:pPr marL="0" lvl="1" indent="-19050">
              <a:buFont typeface="Arial" charset="0"/>
              <a:buNone/>
            </a:pPr>
            <a:endParaRPr lang="en-GB" altLang="en-US" dirty="0">
              <a:latin typeface="Arial" charset="0"/>
              <a:ea typeface="ヒラギノ角ゴ Pro W3" charset="-128"/>
            </a:endParaRPr>
          </a:p>
          <a:p>
            <a:pPr marL="0" lvl="1" indent="-19050">
              <a:buFont typeface="Arial" charset="0"/>
              <a:buNone/>
            </a:pPr>
            <a:r>
              <a:rPr lang="en-GB" altLang="en-US" b="1" dirty="0">
                <a:latin typeface="Arial" charset="0"/>
                <a:ea typeface="ヒラギノ角ゴ Pro W3" charset="-128"/>
              </a:rPr>
              <a:t>NOTE: All information relating to an individual’s condition is confidential</a:t>
            </a:r>
          </a:p>
        </p:txBody>
      </p:sp>
      <p:pic>
        <p:nvPicPr>
          <p:cNvPr id="24579" name="Picture 1" descr="Screen Shot 2013-01-27 at 6.28.3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5238" y="1425575"/>
            <a:ext cx="3605212"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a:latin typeface="Arial" charset="0"/>
                <a:ea typeface="ヒラギノ角ゴ Pro W3" charset="-128"/>
              </a:rPr>
              <a:t>Return to Work </a:t>
            </a:r>
          </a:p>
        </p:txBody>
      </p:sp>
      <p:sp>
        <p:nvSpPr>
          <p:cNvPr id="2662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66700" lvl="1" indent="-285750">
              <a:buFont typeface="Arial" charset="0"/>
              <a:buNone/>
            </a:pPr>
            <a:r>
              <a:rPr lang="en-GB" altLang="en-US" dirty="0">
                <a:latin typeface="Arial" charset="0"/>
                <a:ea typeface="ヒラギノ角ゴ Pro W3" charset="-128"/>
              </a:rPr>
              <a:t>Before Ok </a:t>
            </a:r>
            <a:r>
              <a:rPr lang="en-GB" altLang="en-US" dirty="0" err="1">
                <a:latin typeface="Arial" charset="0"/>
                <a:ea typeface="ヒラギノ角ゴ Pro W3" charset="-128"/>
              </a:rPr>
              <a:t>Tedi</a:t>
            </a:r>
            <a:r>
              <a:rPr lang="en-GB" altLang="en-US" dirty="0">
                <a:latin typeface="Arial" charset="0"/>
                <a:ea typeface="ヒラギノ角ゴ Pro W3" charset="-128"/>
              </a:rPr>
              <a:t> employees are permitted to return to work, they:</a:t>
            </a:r>
          </a:p>
          <a:p>
            <a:pPr marL="266700" lvl="1" indent="-285750">
              <a:buFont typeface="Arial" charset="0"/>
              <a:buNone/>
            </a:pPr>
            <a:endParaRPr lang="en-GB" altLang="en-US" dirty="0">
              <a:latin typeface="Arial" charset="0"/>
              <a:ea typeface="ヒラギノ角ゴ Pro W3" charset="-128"/>
            </a:endParaRPr>
          </a:p>
          <a:p>
            <a:pPr marL="266700" lvl="1" indent="-285750">
              <a:buFont typeface="Arial" charset="0"/>
              <a:buChar char="•"/>
            </a:pPr>
            <a:r>
              <a:rPr lang="en-GB" altLang="en-US" dirty="0">
                <a:latin typeface="Arial" charset="0"/>
                <a:ea typeface="ヒラギノ角ゴ Pro W3" charset="-128"/>
              </a:rPr>
              <a:t>Must meet with their Manager or Supervisor and demonstrate that they are fit for work</a:t>
            </a:r>
          </a:p>
          <a:p>
            <a:pPr marL="266700" lvl="1" indent="-285750">
              <a:buFont typeface="Arial" charset="0"/>
              <a:buChar char="•"/>
            </a:pPr>
            <a:r>
              <a:rPr lang="en-GB" altLang="en-US" dirty="0">
                <a:latin typeface="Arial" charset="0"/>
                <a:ea typeface="ヒラギノ角ゴ Pro W3" charset="-128"/>
              </a:rPr>
              <a:t>Produce a negative drug and alcohol result </a:t>
            </a:r>
          </a:p>
          <a:p>
            <a:pPr marL="266700" lvl="1" indent="-285750">
              <a:buFont typeface="Arial" charset="0"/>
              <a:buChar char="•"/>
            </a:pPr>
            <a:r>
              <a:rPr lang="en-GB" altLang="en-US" dirty="0">
                <a:latin typeface="Arial" charset="0"/>
                <a:ea typeface="ヒラギノ角ゴ Pro W3" charset="-128"/>
              </a:rPr>
              <a:t>Demonstrate that the cause of the problem has been addressed  </a:t>
            </a:r>
          </a:p>
          <a:p>
            <a:pPr marL="266700" lvl="1" indent="-285750">
              <a:buFont typeface="Arial" charset="0"/>
              <a:buChar char="•"/>
            </a:pPr>
            <a:r>
              <a:rPr lang="en-GB" altLang="en-US" dirty="0">
                <a:latin typeface="Arial" charset="0"/>
                <a:ea typeface="ヒラギノ角ゴ Pro W3" charset="-128"/>
              </a:rPr>
              <a:t>Employees can access sick leave and then accrued annual leave during the period that they are unable to demonstrate that they are fit for work – they can also access the EAP  </a:t>
            </a:r>
          </a:p>
          <a:p>
            <a:pPr marL="266700" lvl="1" indent="-285750">
              <a:buFont typeface="Arial" charset="0"/>
              <a:buChar char="•"/>
            </a:pPr>
            <a:r>
              <a:rPr lang="en-GB" altLang="en-US" dirty="0">
                <a:latin typeface="Arial" charset="0"/>
                <a:ea typeface="ヒラギノ角ゴ Pro W3" charset="-128"/>
              </a:rPr>
              <a:t>On return to work, employees must demonstrate a clear and consistent improvement in their job performance</a:t>
            </a:r>
          </a:p>
          <a:p>
            <a:pPr marL="266700" lvl="1" indent="-285750">
              <a:buFont typeface="Arial" charset="0"/>
              <a:buChar char="•"/>
            </a:pPr>
            <a:r>
              <a:rPr lang="en-GB" altLang="en-US" dirty="0">
                <a:latin typeface="Arial" charset="0"/>
                <a:ea typeface="ヒラギノ角ゴ Pro W3" charset="-128"/>
              </a:rPr>
              <a:t>If an immediate danger exists as a result of an individual’s state (e.g. drug overdose or potential for suicide), the Manager or Supervisor will take appropriate action which may include getting external assistance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a:latin typeface="Arial" charset="0"/>
                <a:ea typeface="ヒラギノ角ゴ Pro W3" charset="-128"/>
              </a:rPr>
              <a:t>Refusing to be Tested</a:t>
            </a:r>
          </a:p>
        </p:txBody>
      </p:sp>
      <p:sp>
        <p:nvSpPr>
          <p:cNvPr id="26626" name="Content Placeholder 2"/>
          <p:cNvSpPr>
            <a:spLocks noGrp="1"/>
          </p:cNvSpPr>
          <p:nvPr>
            <p:ph idx="1"/>
          </p:nvPr>
        </p:nvSpPr>
        <p:spPr bwMode="auto"/>
        <p:txBody>
          <a:bodyPr wrap="square" lIns="91440" tIns="45720" rIns="91440" bIns="45720" numCol="1" anchor="t" anchorCtr="0" compatLnSpc="1">
            <a:prstTxWarp prst="textNoShape">
              <a:avLst/>
            </a:prstTxWarp>
          </a:bodyPr>
          <a:lstStyle/>
          <a:p>
            <a:pPr marL="285750" indent="-285750">
              <a:buFont typeface="Arial"/>
              <a:buChar char="•"/>
              <a:defRPr/>
            </a:pPr>
            <a:r>
              <a:rPr lang="en-GB" dirty="0"/>
              <a:t>If you refuse to be tested the matter will be treated as if the test result was positive</a:t>
            </a:r>
          </a:p>
          <a:p>
            <a:pPr>
              <a:buFont typeface="Arial" charset="0"/>
              <a:buNone/>
              <a:defRPr/>
            </a:pPr>
            <a:endParaRPr lang="en-US" dirty="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r>
              <a:rPr lang="en-US" altLang="en-US"/>
              <a:t>Impact of Fatigue on Fitness for Work</a:t>
            </a:r>
          </a:p>
        </p:txBody>
      </p:sp>
      <p:pic>
        <p:nvPicPr>
          <p:cNvPr id="30723" name="Content Placeholder 3" descr="Screen Shot 2013-01-27 at 10.36.59 PM.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34466" y="1116541"/>
            <a:ext cx="2261616" cy="4352544"/>
          </a:xfrm>
        </p:spPr>
      </p:pic>
      <p:sp>
        <p:nvSpPr>
          <p:cNvPr id="30721" name="Content Placeholder 2"/>
          <p:cNvSpPr>
            <a:spLocks noGrp="1"/>
          </p:cNvSpPr>
          <p:nvPr>
            <p:ph sz="quarter" idx="4294967295"/>
          </p:nvPr>
        </p:nvSpPr>
        <p:spPr bwMode="auto">
          <a:xfrm>
            <a:off x="327594" y="1113569"/>
            <a:ext cx="6072188" cy="4965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marL="285750" indent="-285750">
              <a:buFont typeface="Arial" charset="0"/>
              <a:buChar char="•"/>
            </a:pPr>
            <a:r>
              <a:rPr lang="en-GB" altLang="en-US" sz="2000" dirty="0">
                <a:latin typeface="Arial" charset="0"/>
                <a:ea typeface="ヒラギノ角ゴ Pro W3" charset="-128"/>
              </a:rPr>
              <a:t>Fatigue can significantly affect your capacity to function  </a:t>
            </a:r>
          </a:p>
          <a:p>
            <a:pPr marL="285750" indent="-285750">
              <a:buFont typeface="Arial" charset="0"/>
              <a:buChar char="•"/>
            </a:pPr>
            <a:r>
              <a:rPr lang="en-GB" altLang="en-US" sz="2000" dirty="0">
                <a:latin typeface="Arial" charset="0"/>
                <a:ea typeface="ヒラギノ角ゴ Pro W3" charset="-128"/>
              </a:rPr>
              <a:t>Side effects include:</a:t>
            </a:r>
          </a:p>
          <a:p>
            <a:pPr marL="647700" lvl="1" indent="-285750">
              <a:buFont typeface="Arial" charset="0"/>
              <a:buChar char="•"/>
            </a:pPr>
            <a:r>
              <a:rPr lang="en-GB" altLang="en-US" sz="1400" dirty="0">
                <a:latin typeface="Arial" charset="0"/>
                <a:ea typeface="ヒラギノ角ゴ Pro W3" charset="-128"/>
              </a:rPr>
              <a:t>Decreased performance and productivity</a:t>
            </a:r>
          </a:p>
          <a:p>
            <a:pPr marL="647700" lvl="1" indent="-285750">
              <a:buFont typeface="Arial" charset="0"/>
              <a:buChar char="•"/>
            </a:pPr>
            <a:r>
              <a:rPr lang="en-GB" altLang="en-US" sz="1400" dirty="0">
                <a:latin typeface="Arial" charset="0"/>
                <a:ea typeface="ヒラギノ角ゴ Pro W3" charset="-128"/>
              </a:rPr>
              <a:t>Increased potential for injuries</a:t>
            </a:r>
          </a:p>
          <a:p>
            <a:pPr marL="285750" indent="-285750">
              <a:buFont typeface="Arial" charset="0"/>
              <a:buChar char="•"/>
            </a:pPr>
            <a:r>
              <a:rPr lang="en-GB" altLang="en-US" sz="2000" dirty="0">
                <a:latin typeface="Arial" charset="0"/>
                <a:ea typeface="ヒラギノ角ゴ Pro W3" charset="-128"/>
              </a:rPr>
              <a:t>Fatigue can occur following:</a:t>
            </a:r>
          </a:p>
          <a:p>
            <a:pPr marL="647700" lvl="1" indent="-285750">
              <a:buFont typeface="Arial" charset="0"/>
              <a:buChar char="•"/>
            </a:pPr>
            <a:r>
              <a:rPr lang="en-GB" altLang="en-US" sz="1400" dirty="0">
                <a:latin typeface="Arial" charset="0"/>
                <a:ea typeface="ヒラギノ角ゴ Pro W3" charset="-128"/>
              </a:rPr>
              <a:t>Physical exertion</a:t>
            </a:r>
          </a:p>
          <a:p>
            <a:pPr marL="647700" lvl="1" indent="-285750">
              <a:buFont typeface="Arial" charset="0"/>
              <a:buChar char="•"/>
            </a:pPr>
            <a:r>
              <a:rPr lang="en-GB" altLang="en-US" sz="1400" dirty="0">
                <a:latin typeface="Arial" charset="0"/>
                <a:ea typeface="ヒラギノ角ゴ Pro W3" charset="-128"/>
              </a:rPr>
              <a:t>Emotional exertion</a:t>
            </a:r>
          </a:p>
          <a:p>
            <a:pPr marL="647700" lvl="1" indent="-285750">
              <a:buFont typeface="Arial" charset="0"/>
              <a:buChar char="•"/>
            </a:pPr>
            <a:r>
              <a:rPr lang="en-GB" altLang="en-US" sz="1400" dirty="0">
                <a:latin typeface="Arial" charset="0"/>
                <a:ea typeface="ヒラギノ角ゴ Pro W3" charset="-128"/>
              </a:rPr>
              <a:t>Inadequate or disturbed sleep</a:t>
            </a:r>
          </a:p>
          <a:p>
            <a:pPr marL="647700" lvl="1" indent="-285750">
              <a:buFont typeface="Arial" charset="0"/>
              <a:buChar char="•"/>
            </a:pPr>
            <a:r>
              <a:rPr lang="en-GB" altLang="en-US" sz="1400" dirty="0">
                <a:latin typeface="Arial" charset="0"/>
                <a:ea typeface="ヒラギノ角ゴ Pro W3" charset="-128"/>
              </a:rPr>
              <a:t>Illness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a:latin typeface="Arial" charset="0"/>
                <a:ea typeface="ヒラギノ角ゴ Pro W3" charset="-128"/>
              </a:rPr>
              <a:t>Signs of Fatigue (Ratings 4, 5, and 6)</a:t>
            </a:r>
          </a:p>
        </p:txBody>
      </p:sp>
      <p:sp>
        <p:nvSpPr>
          <p:cNvPr id="3277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Font typeface="Arial" charset="0"/>
              <a:buNone/>
            </a:pPr>
            <a:r>
              <a:rPr lang="en-US" altLang="en-US">
                <a:latin typeface="Arial" charset="0"/>
                <a:ea typeface="ヒラギノ角ゴ Pro W3" charset="-128"/>
              </a:rPr>
              <a:t>*  Individuals with ratings 4, 5, and 6 should not operate plant and equipment</a:t>
            </a:r>
          </a:p>
        </p:txBody>
      </p:sp>
      <p:pic>
        <p:nvPicPr>
          <p:cNvPr id="32771" name="Picture 1" descr="Screen Shot 2013-01-28 at 7.28.1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3" y="1471625"/>
            <a:ext cx="800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2090 Newcrest Presentation Master3">
  <a:themeElements>
    <a:clrScheme name="Newcrest">
      <a:dk1>
        <a:sysClr val="windowText" lastClr="000000"/>
      </a:dk1>
      <a:lt1>
        <a:sysClr val="window" lastClr="FFFFFF"/>
      </a:lt1>
      <a:dk2>
        <a:srgbClr val="003964"/>
      </a:dk2>
      <a:lt2>
        <a:srgbClr val="E1F4FD"/>
      </a:lt2>
      <a:accent1>
        <a:srgbClr val="A39161"/>
      </a:accent1>
      <a:accent2>
        <a:srgbClr val="003964"/>
      </a:accent2>
      <a:accent3>
        <a:srgbClr val="7D1A32"/>
      </a:accent3>
      <a:accent4>
        <a:srgbClr val="DC4128"/>
      </a:accent4>
      <a:accent5>
        <a:srgbClr val="FFD200"/>
      </a:accent5>
      <a:accent6>
        <a:srgbClr val="428D52"/>
      </a:accent6>
      <a:hlink>
        <a:srgbClr val="009CAD"/>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788D13-50F4-42A8-8A73-269248E1CA8D}"/>
</file>

<file path=customXml/itemProps2.xml><?xml version="1.0" encoding="utf-8"?>
<ds:datastoreItem xmlns:ds="http://schemas.openxmlformats.org/officeDocument/2006/customXml" ds:itemID="{E307D908-6CED-4878-806E-57F1A058AF66}">
  <ds:schemaRefs>
    <ds:schemaRef ds:uri="http://schemas.microsoft.com/office/2006/metadata/properties"/>
    <ds:schemaRef ds:uri="http://schemas.microsoft.com/office/infopath/2007/PartnerControls"/>
    <ds:schemaRef ds:uri="5e15c043-cfb4-472e-9629-3f7de4e8877a"/>
    <ds:schemaRef ds:uri="d1f10fad-b227-4415-bc94-be27feec7c14"/>
    <ds:schemaRef ds:uri="3bcdff41-9418-437e-9179-22bf840b053b"/>
    <ds:schemaRef ds:uri="f71434b0-2764-4b61-aeb7-47e91c9828bd"/>
  </ds:schemaRefs>
</ds:datastoreItem>
</file>

<file path=customXml/itemProps3.xml><?xml version="1.0" encoding="utf-8"?>
<ds:datastoreItem xmlns:ds="http://schemas.openxmlformats.org/officeDocument/2006/customXml" ds:itemID="{C2D20497-D3E5-47DD-AED8-8CECF36A86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4987</TotalTime>
  <Words>2594</Words>
  <Application>Microsoft Office PowerPoint</Application>
  <PresentationFormat>On-screen Show (4:3)</PresentationFormat>
  <Paragraphs>236</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DecimaProA-Bold ☞</vt:lpstr>
      <vt:lpstr>Lucida Grande</vt:lpstr>
      <vt:lpstr>Times</vt:lpstr>
      <vt:lpstr>1_2090 Newcrest Presentation Master3</vt:lpstr>
      <vt:lpstr>1_Custom Design</vt:lpstr>
      <vt:lpstr>PowerPoint Presentation</vt:lpstr>
      <vt:lpstr>What is Fitness for Work</vt:lpstr>
      <vt:lpstr>Your Obligations </vt:lpstr>
      <vt:lpstr>Fitness for Work Assessments </vt:lpstr>
      <vt:lpstr>What Happens if I am Unfit for Work</vt:lpstr>
      <vt:lpstr>Return to Work </vt:lpstr>
      <vt:lpstr>Refusing to be Tested</vt:lpstr>
      <vt:lpstr>Impact of Fatigue on Fitness for Work</vt:lpstr>
      <vt:lpstr>Signs of Fatigue (Ratings 4, 5, and 6)</vt:lpstr>
      <vt:lpstr>Controlling Fatigue</vt:lpstr>
      <vt:lpstr>Controlling Fatigue (Cont.)</vt:lpstr>
      <vt:lpstr>Ok Tedi Fatigue Management Guidelines</vt:lpstr>
      <vt:lpstr>Emotional Issues and Stress</vt:lpstr>
      <vt:lpstr>Emotional Issues and Stress (Cont.)</vt:lpstr>
      <vt:lpstr>Alcohol, Illicit Drugs, Prescribed Medications</vt:lpstr>
      <vt:lpstr>Alcohol, Illicit Drugs, Prescribed Medications</vt:lpstr>
      <vt:lpstr>Alcohol and Drug Testing</vt:lpstr>
      <vt:lpstr>Alcohol and Drug Testing (Cont.)</vt:lpstr>
      <vt:lpstr>Self-test Kits</vt:lpstr>
      <vt:lpstr>Physical Illness or Injury</vt:lpstr>
      <vt:lpstr>Safety is EVERYONE’s Responsibility</vt:lpstr>
    </vt:vector>
  </TitlesOfParts>
  <Company>Rowland.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Fitness for Work and Wellbeing</dc:title>
  <dc:subject>Ballarat</dc:subject>
  <dc:creator>Peter Lewis</dc:creator>
  <cp:keywords>Risk</cp:keywords>
  <cp:lastModifiedBy>Glen Coventon</cp:lastModifiedBy>
  <cp:revision>424</cp:revision>
  <cp:lastPrinted>2013-02-06T02:09:15Z</cp:lastPrinted>
  <dcterms:created xsi:type="dcterms:W3CDTF">2010-01-11T05:11:39Z</dcterms:created>
  <dcterms:modified xsi:type="dcterms:W3CDTF">2023-04-27T22:57:14Z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0x010100D999C84002B06B439DA773BCD5D7BD89</vt:lpwstr>
  </property>
  <property fmtid="{D5CDD505-2E9C-101B-9397-08002B2CF9AE}" pid="4" name="Topic">
    <vt:lpwstr/>
  </property>
  <property fmtid="{D5CDD505-2E9C-101B-9397-08002B2CF9AE}" pid="5" name="Year">
    <vt:lpwstr/>
  </property>
  <property fmtid="{D5CDD505-2E9C-101B-9397-08002B2CF9AE}" pid="6" name="DocumentType">
    <vt:lpwstr/>
  </property>
  <property fmtid="{D5CDD505-2E9C-101B-9397-08002B2CF9AE}" pid="7" name="Month">
    <vt:lpwstr/>
  </property>
  <property fmtid="{D5CDD505-2E9C-101B-9397-08002B2CF9AE}" pid="8" name="Function">
    <vt:lpwstr>Safety</vt:lpwstr>
  </property>
</Properties>
</file>