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 id="2147483752" r:id="rId2"/>
  </p:sldMasterIdLst>
  <p:notesMasterIdLst>
    <p:notesMasterId r:id="rId12"/>
  </p:notesMasterIdLst>
  <p:sldIdLst>
    <p:sldId id="547" r:id="rId3"/>
    <p:sldId id="351" r:id="rId4"/>
    <p:sldId id="350" r:id="rId5"/>
    <p:sldId id="281" r:id="rId6"/>
    <p:sldId id="282" r:id="rId7"/>
    <p:sldId id="283" r:id="rId8"/>
    <p:sldId id="285" r:id="rId9"/>
    <p:sldId id="287" r:id="rId10"/>
    <p:sldId id="34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7"/>
    <p:restoredTop sz="94632"/>
  </p:normalViewPr>
  <p:slideViewPr>
    <p:cSldViewPr snapToGrid="0" snapToObjects="1">
      <p:cViewPr varScale="1">
        <p:scale>
          <a:sx n="158" d="100"/>
          <a:sy n="158" d="100"/>
        </p:scale>
        <p:origin x="1398"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60942-8985-E64A-AA41-5402378BCA97}" type="datetimeFigureOut">
              <a:rPr lang="en-US" smtClean="0"/>
              <a:t>4/28/2023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D139C9-B5D8-7F42-B5D1-9BBFFC315D20}" type="slidenum">
              <a:rPr lang="en-US" smtClean="0"/>
              <a:t>‹#›</a:t>
            </a:fld>
            <a:endParaRPr lang="en-US"/>
          </a:p>
        </p:txBody>
      </p:sp>
    </p:spTree>
    <p:extLst>
      <p:ext uri="{BB962C8B-B14F-4D97-AF65-F5344CB8AC3E}">
        <p14:creationId xmlns:p14="http://schemas.microsoft.com/office/powerpoint/2010/main" val="382474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90800" y="304800"/>
            <a:ext cx="3659188" cy="27432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79C568-3F35-47DF-B07A-AEF481B54FE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753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AU" dirty="0"/>
              <a:t>Click to edit Master title style</a:t>
            </a:r>
            <a:endParaRPr kumimoji="0" lang="en-US" dirty="0"/>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AU"/>
              <a:t>Click to edit Master subtitle style</a:t>
            </a:r>
            <a:endParaRPr kumimoji="0" lang="en-US"/>
          </a:p>
        </p:txBody>
      </p:sp>
      <p:sp>
        <p:nvSpPr>
          <p:cNvPr id="7" name="Date Placeholder 6"/>
          <p:cNvSpPr>
            <a:spLocks noGrp="1"/>
          </p:cNvSpPr>
          <p:nvPr>
            <p:ph type="dt" sz="half" idx="10"/>
          </p:nvPr>
        </p:nvSpPr>
        <p:spPr/>
        <p:txBody>
          <a:bodyPr/>
          <a:lstStyle/>
          <a:p>
            <a:fld id="{B01F9CA3-105E-4857-9057-6DB6197DA786}" type="datetimeFigureOut">
              <a:rPr lang="en-US" smtClean="0"/>
              <a:t>4/28/2023</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4071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91EE3-F006-422B-81DA-BD11DD4B1397}"/>
              </a:ext>
            </a:extLst>
          </p:cNvPr>
          <p:cNvSpPr>
            <a:spLocks noGrp="1"/>
          </p:cNvSpPr>
          <p:nvPr>
            <p:ph type="title"/>
          </p:nvPr>
        </p:nvSpPr>
        <p:spPr>
          <a:xfrm>
            <a:off x="327594" y="320359"/>
            <a:ext cx="8170757" cy="4247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lang="en-NZ" sz="2400" b="1">
                <a:solidFill>
                  <a:srgbClr val="DE6834"/>
                </a:solidFill>
                <a:latin typeface="DecimaProA-Bold ☞"/>
                <a:ea typeface="DecimaProA-Bold ☞" charset="0"/>
                <a:cs typeface="DecimaProA-Bold ☞" charset="0"/>
              </a:defRPr>
            </a:lvl1pPr>
          </a:lstStyle>
          <a:p>
            <a:pPr lvl="0" fontAlgn="base">
              <a:spcAft>
                <a:spcPct val="0"/>
              </a:spcAft>
            </a:pPr>
            <a:r>
              <a:rPr lang="en-US" dirty="0"/>
              <a:t>Click to edit Master title style</a:t>
            </a:r>
            <a:endParaRPr lang="en-NZ" dirty="0"/>
          </a:p>
        </p:txBody>
      </p:sp>
      <p:sp>
        <p:nvSpPr>
          <p:cNvPr id="3" name="Content Placeholder 2">
            <a:extLst>
              <a:ext uri="{FF2B5EF4-FFF2-40B4-BE49-F238E27FC236}">
                <a16:creationId xmlns:a16="http://schemas.microsoft.com/office/drawing/2014/main" id="{A2209327-D837-4B0C-8CDB-84CA6AE1CBE9}"/>
              </a:ext>
            </a:extLst>
          </p:cNvPr>
          <p:cNvSpPr>
            <a:spLocks noGrp="1"/>
          </p:cNvSpPr>
          <p:nvPr>
            <p:ph idx="1"/>
          </p:nvPr>
        </p:nvSpPr>
        <p:spPr>
          <a:xfrm>
            <a:off x="344634" y="911919"/>
            <a:ext cx="8362044" cy="50341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4" name="Date Placeholder 3">
            <a:extLst>
              <a:ext uri="{FF2B5EF4-FFF2-40B4-BE49-F238E27FC236}">
                <a16:creationId xmlns:a16="http://schemas.microsoft.com/office/drawing/2014/main" id="{625EBBC5-30E4-40CE-8AC9-03D138414511}"/>
              </a:ext>
            </a:extLst>
          </p:cNvPr>
          <p:cNvSpPr>
            <a:spLocks noGrp="1"/>
          </p:cNvSpPr>
          <p:nvPr>
            <p:ph type="dt" sz="half" idx="10"/>
          </p:nvPr>
        </p:nvSpPr>
        <p:spPr/>
        <p:txBody>
          <a:bodyPr/>
          <a:lstStyle/>
          <a:p>
            <a:fld id="{3C228A67-0A43-43E9-AA20-2608CE1BD6B3}" type="datetimeFigureOut">
              <a:rPr lang="en-NZ" smtClean="0"/>
              <a:t>28/04/2023</a:t>
            </a:fld>
            <a:endParaRPr lang="en-NZ"/>
          </a:p>
        </p:txBody>
      </p:sp>
      <p:sp>
        <p:nvSpPr>
          <p:cNvPr id="5" name="Footer Placeholder 4">
            <a:extLst>
              <a:ext uri="{FF2B5EF4-FFF2-40B4-BE49-F238E27FC236}">
                <a16:creationId xmlns:a16="http://schemas.microsoft.com/office/drawing/2014/main" id="{CDCDD6F6-490E-44CC-88B8-9E6588A977C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745F8DF-D4BB-49EE-B8B6-0FE157C5927F}"/>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1333671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76719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5">
            <a:extLst>
              <a:ext uri="{FF2B5EF4-FFF2-40B4-BE49-F238E27FC236}">
                <a16:creationId xmlns:a16="http://schemas.microsoft.com/office/drawing/2014/main" id="{C882C66B-6D0F-7C12-5F90-20C7C16469DF}"/>
              </a:ext>
            </a:extLst>
          </p:cNvPr>
          <p:cNvSpPr txBox="1">
            <a:spLocks/>
          </p:cNvSpPr>
          <p:nvPr userDrawn="1"/>
        </p:nvSpPr>
        <p:spPr>
          <a:xfrm>
            <a:off x="5626100" y="6508750"/>
            <a:ext cx="3276600" cy="284163"/>
          </a:xfrm>
          <a:prstGeom prst="rect">
            <a:avLst/>
          </a:prstGeom>
        </p:spPr>
        <p:txBody>
          <a:bodyPr anchor="ct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r" eaLnBrk="1" hangingPunct="1">
              <a:defRPr/>
            </a:pPr>
            <a:r>
              <a:rPr lang="en-US" sz="1000" b="1" dirty="0">
                <a:solidFill>
                  <a:srgbClr val="FFFFFF"/>
                </a:solidFill>
                <a:latin typeface="Calibri" charset="0"/>
                <a:cs typeface="Arial" charset="0"/>
              </a:rPr>
              <a:t>Mobile Plant and Equipment</a:t>
            </a:r>
          </a:p>
        </p:txBody>
      </p:sp>
      <p:pic>
        <p:nvPicPr>
          <p:cNvPr id="3" name="Picture 2">
            <a:extLst>
              <a:ext uri="{FF2B5EF4-FFF2-40B4-BE49-F238E27FC236}">
                <a16:creationId xmlns:a16="http://schemas.microsoft.com/office/drawing/2014/main" id="{37BA716F-8B0C-507F-60CA-B28AF3B366FB}"/>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AU"/>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AU"/>
              <a:t>Click to edit Master text styles</a:t>
            </a:r>
          </a:p>
          <a:p>
            <a:pPr lvl="1" eaLnBrk="1" latinLnBrk="0" hangingPunct="1"/>
            <a:r>
              <a:rPr kumimoji="0" lang="en-AU"/>
              <a:t>Second level</a:t>
            </a:r>
          </a:p>
          <a:p>
            <a:pPr lvl="2" eaLnBrk="1" latinLnBrk="0" hangingPunct="1"/>
            <a:r>
              <a:rPr kumimoji="0" lang="en-AU"/>
              <a:t>Third level</a:t>
            </a:r>
          </a:p>
          <a:p>
            <a:pPr lvl="3" eaLnBrk="1" latinLnBrk="0" hangingPunct="1"/>
            <a:r>
              <a:rPr kumimoji="0" lang="en-AU"/>
              <a:t>Fourth level</a:t>
            </a:r>
          </a:p>
          <a:p>
            <a:pPr lvl="4" eaLnBrk="1" latinLnBrk="0" hangingPunct="1"/>
            <a:r>
              <a:rPr kumimoji="0" lang="en-AU"/>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01F9CA3-105E-4857-9057-6DB6197DA786}" type="datetimeFigureOut">
              <a:rPr lang="en-US" smtClean="0"/>
              <a:t>4/28/2023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4" r:id="rId1"/>
    <p:sldLayoutId id="2147483751" r:id="rId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095719-0A39-4E4C-BE33-F779DDDCF7C3}"/>
              </a:ext>
            </a:extLst>
          </p:cNvPr>
          <p:cNvSpPr>
            <a:spLocks noGrp="1"/>
          </p:cNvSpPr>
          <p:nvPr>
            <p:ph type="title"/>
          </p:nvPr>
        </p:nvSpPr>
        <p:spPr>
          <a:xfrm>
            <a:off x="628609" y="365799"/>
            <a:ext cx="7886784" cy="1324939"/>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E5F95D81-994A-4D6F-A9DF-45C5A47DC48E}"/>
              </a:ext>
            </a:extLst>
          </p:cNvPr>
          <p:cNvSpPr>
            <a:spLocks noGrp="1"/>
          </p:cNvSpPr>
          <p:nvPr>
            <p:ph type="body" idx="1"/>
          </p:nvPr>
        </p:nvSpPr>
        <p:spPr>
          <a:xfrm>
            <a:off x="628609" y="1826112"/>
            <a:ext cx="7886784" cy="435069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E29F861-3BD6-4CF8-8BD4-1BCB5AEE3F16}"/>
              </a:ext>
            </a:extLst>
          </p:cNvPr>
          <p:cNvSpPr>
            <a:spLocks noGrp="1"/>
          </p:cNvSpPr>
          <p:nvPr>
            <p:ph type="dt" sz="half" idx="2"/>
          </p:nvPr>
        </p:nvSpPr>
        <p:spPr>
          <a:xfrm>
            <a:off x="628608" y="6356828"/>
            <a:ext cx="2056890" cy="364359"/>
          </a:xfrm>
          <a:prstGeom prst="rect">
            <a:avLst/>
          </a:prstGeom>
        </p:spPr>
        <p:txBody>
          <a:bodyPr vert="horz" lIns="91440" tIns="45720" rIns="91440" bIns="45720" rtlCol="0" anchor="ctr"/>
          <a:lstStyle>
            <a:lvl1pPr algn="l">
              <a:defRPr sz="817">
                <a:solidFill>
                  <a:schemeClr val="tx1">
                    <a:tint val="75000"/>
                  </a:schemeClr>
                </a:solidFill>
              </a:defRPr>
            </a:lvl1pPr>
          </a:lstStyle>
          <a:p>
            <a:fld id="{3C228A67-0A43-43E9-AA20-2608CE1BD6B3}" type="datetimeFigureOut">
              <a:rPr lang="en-NZ" smtClean="0"/>
              <a:t>28/04/2023</a:t>
            </a:fld>
            <a:endParaRPr lang="en-NZ"/>
          </a:p>
        </p:txBody>
      </p:sp>
      <p:sp>
        <p:nvSpPr>
          <p:cNvPr id="5" name="Footer Placeholder 4">
            <a:extLst>
              <a:ext uri="{FF2B5EF4-FFF2-40B4-BE49-F238E27FC236}">
                <a16:creationId xmlns:a16="http://schemas.microsoft.com/office/drawing/2014/main" id="{81BEDA00-0A21-42CE-953F-A06518F06646}"/>
              </a:ext>
            </a:extLst>
          </p:cNvPr>
          <p:cNvSpPr>
            <a:spLocks noGrp="1"/>
          </p:cNvSpPr>
          <p:nvPr>
            <p:ph type="ftr" sz="quarter" idx="3"/>
          </p:nvPr>
        </p:nvSpPr>
        <p:spPr>
          <a:xfrm>
            <a:off x="3028993" y="6356828"/>
            <a:ext cx="3086015" cy="364359"/>
          </a:xfrm>
          <a:prstGeom prst="rect">
            <a:avLst/>
          </a:prstGeom>
        </p:spPr>
        <p:txBody>
          <a:bodyPr vert="horz" lIns="91440" tIns="45720" rIns="91440" bIns="45720" rtlCol="0" anchor="ctr"/>
          <a:lstStyle>
            <a:lvl1pPr algn="ctr">
              <a:defRPr sz="817">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4CB700C5-8B6A-427B-8560-6D54621B37FC}"/>
              </a:ext>
            </a:extLst>
          </p:cNvPr>
          <p:cNvSpPr>
            <a:spLocks noGrp="1"/>
          </p:cNvSpPr>
          <p:nvPr>
            <p:ph type="sldNum" sz="quarter" idx="4"/>
          </p:nvPr>
        </p:nvSpPr>
        <p:spPr>
          <a:xfrm>
            <a:off x="6458502" y="6356828"/>
            <a:ext cx="2056890" cy="364359"/>
          </a:xfrm>
          <a:prstGeom prst="rect">
            <a:avLst/>
          </a:prstGeom>
        </p:spPr>
        <p:txBody>
          <a:bodyPr vert="horz" lIns="91440" tIns="45720" rIns="91440" bIns="45720" rtlCol="0" anchor="ctr"/>
          <a:lstStyle>
            <a:lvl1pPr algn="r">
              <a:defRPr sz="817">
                <a:solidFill>
                  <a:schemeClr val="tx1">
                    <a:tint val="75000"/>
                  </a:schemeClr>
                </a:solidFill>
              </a:defRPr>
            </a:lvl1pPr>
          </a:lstStyle>
          <a:p>
            <a:fld id="{857669D5-6165-49A2-A0B2-97A64BBD714B}" type="slidenum">
              <a:rPr lang="en-NZ" smtClean="0"/>
              <a:t>‹#›</a:t>
            </a:fld>
            <a:endParaRPr lang="en-NZ"/>
          </a:p>
        </p:txBody>
      </p:sp>
      <p:pic>
        <p:nvPicPr>
          <p:cNvPr id="7" name="Picture 7">
            <a:extLst>
              <a:ext uri="{FF2B5EF4-FFF2-40B4-BE49-F238E27FC236}">
                <a16:creationId xmlns:a16="http://schemas.microsoft.com/office/drawing/2014/main" id="{A552DD44-9E8D-4B43-B541-995BBAA36AA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 y="0"/>
            <a:ext cx="9144000" cy="685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A32926FC-B51D-4E0A-97BC-C29312DF8A8B}"/>
              </a:ext>
            </a:extLst>
          </p:cNvPr>
          <p:cNvSpPr/>
          <p:nvPr userDrawn="1"/>
        </p:nvSpPr>
        <p:spPr>
          <a:xfrm>
            <a:off x="162962" y="5613150"/>
            <a:ext cx="1751846" cy="11080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Tree>
    <p:extLst>
      <p:ext uri="{BB962C8B-B14F-4D97-AF65-F5344CB8AC3E}">
        <p14:creationId xmlns:p14="http://schemas.microsoft.com/office/powerpoint/2010/main" val="2780107914"/>
      </p:ext>
    </p:extLst>
  </p:cSld>
  <p:clrMap bg1="lt1" tx1="dk1" bg2="lt2" tx2="dk2" accent1="accent1" accent2="accent2" accent3="accent3" accent4="accent4" accent5="accent5" accent6="accent6" hlink="hlink" folHlink="folHlink"/>
  <p:sldLayoutIdLst>
    <p:sldLayoutId id="2147483753" r:id="rId1"/>
    <p:sldLayoutId id="2147483754" r:id="rId2"/>
  </p:sldLayoutIdLst>
  <p:txStyles>
    <p:titleStyle>
      <a:lvl1pPr algn="l" defTabSz="622158" rtl="0" eaLnBrk="1" latinLnBrk="0" hangingPunct="1">
        <a:lnSpc>
          <a:spcPct val="90000"/>
        </a:lnSpc>
        <a:spcBef>
          <a:spcPct val="0"/>
        </a:spcBef>
        <a:buNone/>
        <a:defRPr sz="2994" kern="1200">
          <a:solidFill>
            <a:schemeClr val="tx1"/>
          </a:solidFill>
          <a:latin typeface="+mj-lt"/>
          <a:ea typeface="+mj-ea"/>
          <a:cs typeface="+mj-cs"/>
        </a:defRPr>
      </a:lvl1pPr>
    </p:titleStyle>
    <p:bodyStyle>
      <a:lvl1pPr marL="155540" indent="-155540" algn="l" defTabSz="622158" rtl="0" eaLnBrk="1" latinLnBrk="0" hangingPunct="1">
        <a:lnSpc>
          <a:spcPct val="90000"/>
        </a:lnSpc>
        <a:spcBef>
          <a:spcPts val="680"/>
        </a:spcBef>
        <a:buFont typeface="Arial" panose="020B0604020202020204" pitchFamily="34" charset="0"/>
        <a:buChar char="•"/>
        <a:defRPr sz="1905" kern="1200">
          <a:solidFill>
            <a:schemeClr val="tx1"/>
          </a:solidFill>
          <a:latin typeface="+mn-lt"/>
          <a:ea typeface="+mn-ea"/>
          <a:cs typeface="+mn-cs"/>
        </a:defRPr>
      </a:lvl1pPr>
      <a:lvl2pPr marL="466619" indent="-155540" algn="l" defTabSz="622158" rtl="0" eaLnBrk="1" latinLnBrk="0" hangingPunct="1">
        <a:lnSpc>
          <a:spcPct val="90000"/>
        </a:lnSpc>
        <a:spcBef>
          <a:spcPts val="341"/>
        </a:spcBef>
        <a:buFont typeface="Arial" panose="020B0604020202020204" pitchFamily="34" charset="0"/>
        <a:buChar char="•"/>
        <a:defRPr sz="1633" kern="1200">
          <a:solidFill>
            <a:schemeClr val="tx1"/>
          </a:solidFill>
          <a:latin typeface="+mn-lt"/>
          <a:ea typeface="+mn-ea"/>
          <a:cs typeface="+mn-cs"/>
        </a:defRPr>
      </a:lvl2pPr>
      <a:lvl3pPr marL="777698" indent="-155540" algn="l" defTabSz="622158" rtl="0" eaLnBrk="1" latinLnBrk="0" hangingPunct="1">
        <a:lnSpc>
          <a:spcPct val="90000"/>
        </a:lnSpc>
        <a:spcBef>
          <a:spcPts val="341"/>
        </a:spcBef>
        <a:buFont typeface="Arial" panose="020B0604020202020204" pitchFamily="34" charset="0"/>
        <a:buChar char="•"/>
        <a:defRPr sz="1361" kern="1200">
          <a:solidFill>
            <a:schemeClr val="tx1"/>
          </a:solidFill>
          <a:latin typeface="+mn-lt"/>
          <a:ea typeface="+mn-ea"/>
          <a:cs typeface="+mn-cs"/>
        </a:defRPr>
      </a:lvl3pPr>
      <a:lvl4pPr marL="1088776" indent="-155540" algn="l" defTabSz="622158" rtl="0" eaLnBrk="1" latinLnBrk="0" hangingPunct="1">
        <a:lnSpc>
          <a:spcPct val="90000"/>
        </a:lnSpc>
        <a:spcBef>
          <a:spcPts val="341"/>
        </a:spcBef>
        <a:buFont typeface="Arial" panose="020B0604020202020204" pitchFamily="34" charset="0"/>
        <a:buChar char="•"/>
        <a:defRPr sz="1225" kern="1200">
          <a:solidFill>
            <a:schemeClr val="tx1"/>
          </a:solidFill>
          <a:latin typeface="+mn-lt"/>
          <a:ea typeface="+mn-ea"/>
          <a:cs typeface="+mn-cs"/>
        </a:defRPr>
      </a:lvl4pPr>
      <a:lvl5pPr marL="1399855" indent="-155540" algn="l" defTabSz="622158" rtl="0" eaLnBrk="1" latinLnBrk="0" hangingPunct="1">
        <a:lnSpc>
          <a:spcPct val="90000"/>
        </a:lnSpc>
        <a:spcBef>
          <a:spcPts val="341"/>
        </a:spcBef>
        <a:buFont typeface="Arial" panose="020B0604020202020204" pitchFamily="34" charset="0"/>
        <a:buChar char="•"/>
        <a:defRPr sz="1225" kern="1200">
          <a:solidFill>
            <a:schemeClr val="tx1"/>
          </a:solidFill>
          <a:latin typeface="+mn-lt"/>
          <a:ea typeface="+mn-ea"/>
          <a:cs typeface="+mn-cs"/>
        </a:defRPr>
      </a:lvl5pPr>
      <a:lvl6pPr marL="1710934" indent="-155540" algn="l" defTabSz="622158" rtl="0" eaLnBrk="1" latinLnBrk="0" hangingPunct="1">
        <a:lnSpc>
          <a:spcPct val="90000"/>
        </a:lnSpc>
        <a:spcBef>
          <a:spcPts val="341"/>
        </a:spcBef>
        <a:buFont typeface="Arial" panose="020B0604020202020204" pitchFamily="34" charset="0"/>
        <a:buChar char="•"/>
        <a:defRPr sz="1225" kern="1200">
          <a:solidFill>
            <a:schemeClr val="tx1"/>
          </a:solidFill>
          <a:latin typeface="+mn-lt"/>
          <a:ea typeface="+mn-ea"/>
          <a:cs typeface="+mn-cs"/>
        </a:defRPr>
      </a:lvl6pPr>
      <a:lvl7pPr marL="2022013" indent="-155540" algn="l" defTabSz="622158" rtl="0" eaLnBrk="1" latinLnBrk="0" hangingPunct="1">
        <a:lnSpc>
          <a:spcPct val="90000"/>
        </a:lnSpc>
        <a:spcBef>
          <a:spcPts val="341"/>
        </a:spcBef>
        <a:buFont typeface="Arial" panose="020B0604020202020204" pitchFamily="34" charset="0"/>
        <a:buChar char="•"/>
        <a:defRPr sz="1225" kern="1200">
          <a:solidFill>
            <a:schemeClr val="tx1"/>
          </a:solidFill>
          <a:latin typeface="+mn-lt"/>
          <a:ea typeface="+mn-ea"/>
          <a:cs typeface="+mn-cs"/>
        </a:defRPr>
      </a:lvl7pPr>
      <a:lvl8pPr marL="2333092" indent="-155540" algn="l" defTabSz="622158" rtl="0" eaLnBrk="1" latinLnBrk="0" hangingPunct="1">
        <a:lnSpc>
          <a:spcPct val="90000"/>
        </a:lnSpc>
        <a:spcBef>
          <a:spcPts val="341"/>
        </a:spcBef>
        <a:buFont typeface="Arial" panose="020B0604020202020204" pitchFamily="34" charset="0"/>
        <a:buChar char="•"/>
        <a:defRPr sz="1225" kern="1200">
          <a:solidFill>
            <a:schemeClr val="tx1"/>
          </a:solidFill>
          <a:latin typeface="+mn-lt"/>
          <a:ea typeface="+mn-ea"/>
          <a:cs typeface="+mn-cs"/>
        </a:defRPr>
      </a:lvl8pPr>
      <a:lvl9pPr marL="2644171" indent="-155540" algn="l" defTabSz="622158" rtl="0" eaLnBrk="1" latinLnBrk="0" hangingPunct="1">
        <a:lnSpc>
          <a:spcPct val="90000"/>
        </a:lnSpc>
        <a:spcBef>
          <a:spcPts val="341"/>
        </a:spcBef>
        <a:buFont typeface="Arial" panose="020B0604020202020204" pitchFamily="34" charset="0"/>
        <a:buChar char="•"/>
        <a:defRPr sz="1225" kern="1200">
          <a:solidFill>
            <a:schemeClr val="tx1"/>
          </a:solidFill>
          <a:latin typeface="+mn-lt"/>
          <a:ea typeface="+mn-ea"/>
          <a:cs typeface="+mn-cs"/>
        </a:defRPr>
      </a:lvl9pPr>
    </p:bodyStyle>
    <p:otherStyle>
      <a:defPPr>
        <a:defRPr lang="en-US"/>
      </a:defPPr>
      <a:lvl1pPr marL="0" algn="l" defTabSz="622158" rtl="0" eaLnBrk="1" latinLnBrk="0" hangingPunct="1">
        <a:defRPr sz="1225" kern="1200">
          <a:solidFill>
            <a:schemeClr val="tx1"/>
          </a:solidFill>
          <a:latin typeface="+mn-lt"/>
          <a:ea typeface="+mn-ea"/>
          <a:cs typeface="+mn-cs"/>
        </a:defRPr>
      </a:lvl1pPr>
      <a:lvl2pPr marL="311079" algn="l" defTabSz="622158" rtl="0" eaLnBrk="1" latinLnBrk="0" hangingPunct="1">
        <a:defRPr sz="1225" kern="1200">
          <a:solidFill>
            <a:schemeClr val="tx1"/>
          </a:solidFill>
          <a:latin typeface="+mn-lt"/>
          <a:ea typeface="+mn-ea"/>
          <a:cs typeface="+mn-cs"/>
        </a:defRPr>
      </a:lvl2pPr>
      <a:lvl3pPr marL="622158" algn="l" defTabSz="622158" rtl="0" eaLnBrk="1" latinLnBrk="0" hangingPunct="1">
        <a:defRPr sz="1225" kern="1200">
          <a:solidFill>
            <a:schemeClr val="tx1"/>
          </a:solidFill>
          <a:latin typeface="+mn-lt"/>
          <a:ea typeface="+mn-ea"/>
          <a:cs typeface="+mn-cs"/>
        </a:defRPr>
      </a:lvl3pPr>
      <a:lvl4pPr marL="933237" algn="l" defTabSz="622158" rtl="0" eaLnBrk="1" latinLnBrk="0" hangingPunct="1">
        <a:defRPr sz="1225" kern="1200">
          <a:solidFill>
            <a:schemeClr val="tx1"/>
          </a:solidFill>
          <a:latin typeface="+mn-lt"/>
          <a:ea typeface="+mn-ea"/>
          <a:cs typeface="+mn-cs"/>
        </a:defRPr>
      </a:lvl4pPr>
      <a:lvl5pPr marL="1244315" algn="l" defTabSz="622158" rtl="0" eaLnBrk="1" latinLnBrk="0" hangingPunct="1">
        <a:defRPr sz="1225" kern="1200">
          <a:solidFill>
            <a:schemeClr val="tx1"/>
          </a:solidFill>
          <a:latin typeface="+mn-lt"/>
          <a:ea typeface="+mn-ea"/>
          <a:cs typeface="+mn-cs"/>
        </a:defRPr>
      </a:lvl5pPr>
      <a:lvl6pPr marL="1555394" algn="l" defTabSz="622158" rtl="0" eaLnBrk="1" latinLnBrk="0" hangingPunct="1">
        <a:defRPr sz="1225" kern="1200">
          <a:solidFill>
            <a:schemeClr val="tx1"/>
          </a:solidFill>
          <a:latin typeface="+mn-lt"/>
          <a:ea typeface="+mn-ea"/>
          <a:cs typeface="+mn-cs"/>
        </a:defRPr>
      </a:lvl6pPr>
      <a:lvl7pPr marL="1866473" algn="l" defTabSz="622158" rtl="0" eaLnBrk="1" latinLnBrk="0" hangingPunct="1">
        <a:defRPr sz="1225" kern="1200">
          <a:solidFill>
            <a:schemeClr val="tx1"/>
          </a:solidFill>
          <a:latin typeface="+mn-lt"/>
          <a:ea typeface="+mn-ea"/>
          <a:cs typeface="+mn-cs"/>
        </a:defRPr>
      </a:lvl7pPr>
      <a:lvl8pPr marL="2177552" algn="l" defTabSz="622158" rtl="0" eaLnBrk="1" latinLnBrk="0" hangingPunct="1">
        <a:defRPr sz="1225" kern="1200">
          <a:solidFill>
            <a:schemeClr val="tx1"/>
          </a:solidFill>
          <a:latin typeface="+mn-lt"/>
          <a:ea typeface="+mn-ea"/>
          <a:cs typeface="+mn-cs"/>
        </a:defRPr>
      </a:lvl8pPr>
      <a:lvl9pPr marL="2488631" algn="l" defTabSz="622158" rtl="0" eaLnBrk="1" latinLnBrk="0" hangingPunct="1">
        <a:defRPr sz="1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A08BE1B-EF02-482C-ABD5-997AF66B498A}"/>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857250"/>
            <a:ext cx="9144000" cy="6095998"/>
          </a:xfrm>
          <a:prstGeom prst="rect">
            <a:avLst/>
          </a:prstGeom>
        </p:spPr>
      </p:pic>
      <p:sp>
        <p:nvSpPr>
          <p:cNvPr id="5" name="Isosceles Triangle 4">
            <a:extLst>
              <a:ext uri="{FF2B5EF4-FFF2-40B4-BE49-F238E27FC236}">
                <a16:creationId xmlns:a16="http://schemas.microsoft.com/office/drawing/2014/main" id="{DEEACEC7-E2D0-42DD-A687-21F42E70F4A5}"/>
              </a:ext>
            </a:extLst>
          </p:cNvPr>
          <p:cNvSpPr/>
          <p:nvPr/>
        </p:nvSpPr>
        <p:spPr>
          <a:xfrm>
            <a:off x="4840553" y="4652927"/>
            <a:ext cx="4305591" cy="1481505"/>
          </a:xfrm>
          <a:prstGeom prst="triangle">
            <a:avLst>
              <a:gd name="adj" fmla="val 100000"/>
            </a:avLst>
          </a:prstGeom>
          <a:solidFill>
            <a:srgbClr val="DD68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AU" sz="1225" dirty="0">
              <a:solidFill>
                <a:prstClr val="white"/>
              </a:solidFill>
              <a:latin typeface="Calibri" panose="020F0502020204030204"/>
            </a:endParaRPr>
          </a:p>
        </p:txBody>
      </p:sp>
      <p:sp>
        <p:nvSpPr>
          <p:cNvPr id="11" name="Isosceles Triangle 10">
            <a:extLst>
              <a:ext uri="{FF2B5EF4-FFF2-40B4-BE49-F238E27FC236}">
                <a16:creationId xmlns:a16="http://schemas.microsoft.com/office/drawing/2014/main" id="{0F6CAD90-11C5-48D9-851B-CC5AF952B785}"/>
              </a:ext>
            </a:extLst>
          </p:cNvPr>
          <p:cNvSpPr/>
          <p:nvPr/>
        </p:nvSpPr>
        <p:spPr>
          <a:xfrm>
            <a:off x="6028330" y="4538624"/>
            <a:ext cx="3116981" cy="1481505"/>
          </a:xfrm>
          <a:prstGeom prst="triangle">
            <a:avLst>
              <a:gd name="adj" fmla="val 100000"/>
            </a:avLst>
          </a:prstGeom>
          <a:solidFill>
            <a:srgbClr val="DB5A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AU" sz="1225" dirty="0">
              <a:solidFill>
                <a:prstClr val="white"/>
              </a:solidFill>
              <a:latin typeface="Calibri" panose="020F0502020204030204"/>
            </a:endParaRPr>
          </a:p>
        </p:txBody>
      </p:sp>
      <p:pic>
        <p:nvPicPr>
          <p:cNvPr id="12" name="Picture 11" descr="A picture containing drawing&#10;&#10;Description automatically generated">
            <a:extLst>
              <a:ext uri="{FF2B5EF4-FFF2-40B4-BE49-F238E27FC236}">
                <a16:creationId xmlns:a16="http://schemas.microsoft.com/office/drawing/2014/main" id="{37D03C7F-1781-44CF-8943-314A75A2DCF5}"/>
              </a:ext>
            </a:extLst>
          </p:cNvPr>
          <p:cNvPicPr>
            <a:picLocks noChangeAspect="1"/>
          </p:cNvPicPr>
          <p:nvPr/>
        </p:nvPicPr>
        <p:blipFill>
          <a:blip r:embed="rId4" cstate="email">
            <a:clrChange>
              <a:clrFrom>
                <a:srgbClr val="FFFFFF"/>
              </a:clrFrom>
              <a:clrTo>
                <a:srgbClr val="FFFFFF">
                  <a:alpha val="0"/>
                </a:srgbClr>
              </a:clrTo>
            </a:clrChange>
            <a:biLevel thresh="50000"/>
            <a:extLst>
              <a:ext uri="{28A0092B-C50C-407E-A947-70E740481C1C}">
                <a14:useLocalDpi xmlns:a14="http://schemas.microsoft.com/office/drawing/2010/main" val="0"/>
              </a:ext>
            </a:extLst>
          </a:blip>
          <a:stretch>
            <a:fillRect/>
          </a:stretch>
        </p:blipFill>
        <p:spPr>
          <a:xfrm>
            <a:off x="7640611" y="5333776"/>
            <a:ext cx="1419338" cy="603626"/>
          </a:xfrm>
          <a:prstGeom prst="rect">
            <a:avLst/>
          </a:prstGeom>
          <a:solidFill>
            <a:srgbClr val="DB5A30"/>
          </a:solidFill>
        </p:spPr>
      </p:pic>
      <p:sp>
        <p:nvSpPr>
          <p:cNvPr id="6" name="Rectangle 5">
            <a:extLst>
              <a:ext uri="{FF2B5EF4-FFF2-40B4-BE49-F238E27FC236}">
                <a16:creationId xmlns:a16="http://schemas.microsoft.com/office/drawing/2014/main" id="{22EE7DDD-5D2C-4412-8775-B70D9E032BD6}"/>
              </a:ext>
            </a:extLst>
          </p:cNvPr>
          <p:cNvSpPr/>
          <p:nvPr/>
        </p:nvSpPr>
        <p:spPr>
          <a:xfrm>
            <a:off x="0" y="984598"/>
            <a:ext cx="213130" cy="858404"/>
          </a:xfrm>
          <a:prstGeom prst="rect">
            <a:avLst/>
          </a:prstGeom>
          <a:solidFill>
            <a:srgbClr val="DD683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AU" sz="1225" dirty="0">
              <a:solidFill>
                <a:prstClr val="white"/>
              </a:solidFill>
              <a:latin typeface="Calibri" panose="020F0502020204030204"/>
            </a:endParaRPr>
          </a:p>
        </p:txBody>
      </p:sp>
      <p:sp>
        <p:nvSpPr>
          <p:cNvPr id="7" name="TextBox 2"/>
          <p:cNvSpPr txBox="1">
            <a:spLocks noChangeArrowheads="1"/>
          </p:cNvSpPr>
          <p:nvPr/>
        </p:nvSpPr>
        <p:spPr bwMode="auto">
          <a:xfrm>
            <a:off x="213130" y="1035088"/>
            <a:ext cx="8722053" cy="623248"/>
          </a:xfrm>
          <a:prstGeom prst="rect">
            <a:avLst/>
          </a:prstGeom>
          <a:solidFill>
            <a:schemeClr val="bg1">
              <a:alpha val="0"/>
            </a:schemeClr>
          </a:solidFill>
          <a:ln>
            <a:noFill/>
          </a:ln>
          <a:effectLst>
            <a:outerShdw blurRad="50800" dist="38100" dir="5400000" sx="49000" sy="49000" algn="t" rotWithShape="0">
              <a:schemeClr val="bg1"/>
            </a:outerShdw>
          </a:effectLst>
        </p:spPr>
        <p:txBody>
          <a:bodyPr wrap="square" lIns="68580" tIns="34290" rIns="68580" bIns="34290" anchor="t">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eaLnBrk="0" fontAlgn="base" hangingPunct="0">
              <a:spcBef>
                <a:spcPct val="0"/>
              </a:spcBef>
              <a:spcAft>
                <a:spcPct val="0"/>
              </a:spcAft>
              <a:defRPr>
                <a:solidFill>
                  <a:schemeClr val="tx1"/>
                </a:solidFill>
                <a:latin typeface="Calibri" charset="0"/>
              </a:defRPr>
            </a:lvl6pPr>
            <a:lvl7pPr marL="2971800" indent="-228600" eaLnBrk="0" fontAlgn="base" hangingPunct="0">
              <a:spcBef>
                <a:spcPct val="0"/>
              </a:spcBef>
              <a:spcAft>
                <a:spcPct val="0"/>
              </a:spcAft>
              <a:defRPr>
                <a:solidFill>
                  <a:schemeClr val="tx1"/>
                </a:solidFill>
                <a:latin typeface="Calibri" charset="0"/>
              </a:defRPr>
            </a:lvl7pPr>
            <a:lvl8pPr marL="3429000" indent="-228600" eaLnBrk="0" fontAlgn="base" hangingPunct="0">
              <a:spcBef>
                <a:spcPct val="0"/>
              </a:spcBef>
              <a:spcAft>
                <a:spcPct val="0"/>
              </a:spcAft>
              <a:defRPr>
                <a:solidFill>
                  <a:schemeClr val="tx1"/>
                </a:solidFill>
                <a:latin typeface="Calibri" charset="0"/>
              </a:defRPr>
            </a:lvl8pPr>
            <a:lvl9pPr marL="3886200" indent="-228600" eaLnBrk="0" fontAlgn="base" hangingPunct="0">
              <a:spcBef>
                <a:spcPct val="0"/>
              </a:spcBef>
              <a:spcAft>
                <a:spcPct val="0"/>
              </a:spcAft>
              <a:defRPr>
                <a:solidFill>
                  <a:schemeClr val="tx1"/>
                </a:solidFill>
                <a:latin typeface="Calibri" charset="0"/>
              </a:defRPr>
            </a:lvl9pPr>
          </a:lstStyle>
          <a:p>
            <a:pPr defTabSz="622158"/>
            <a:r>
              <a:rPr lang="en-AU" b="1" dirty="0">
                <a:solidFill>
                  <a:schemeClr val="accent2">
                    <a:lumMod val="75000"/>
                  </a:schemeClr>
                </a:solidFill>
                <a:latin typeface="Arial" panose="020B0604020202020204" pitchFamily="34" charset="0"/>
                <a:cs typeface="Arial" panose="020B0604020202020204" pitchFamily="34" charset="0"/>
              </a:rPr>
              <a:t>National Mine Safety Week (NMSW) 2023</a:t>
            </a:r>
          </a:p>
          <a:p>
            <a:pPr defTabSz="622158"/>
            <a:r>
              <a:rPr lang="en-AU" b="1" dirty="0">
                <a:solidFill>
                  <a:schemeClr val="accent2">
                    <a:lumMod val="75000"/>
                  </a:schemeClr>
                </a:solidFill>
                <a:latin typeface="Arial" panose="020B0604020202020204" pitchFamily="34" charset="0"/>
                <a:cs typeface="Arial" panose="020B0604020202020204" pitchFamily="34" charset="0"/>
              </a:rPr>
              <a:t>Low Risk Driving</a:t>
            </a:r>
            <a:endParaRPr lang="en-US" altLang="en-US" b="1" dirty="0">
              <a:solidFill>
                <a:schemeClr val="accent2">
                  <a:lumMod val="75000"/>
                </a:schemeClr>
              </a:solidFill>
              <a:latin typeface="Arial" panose="020B0604020202020204" pitchFamily="34" charset="0"/>
              <a:ea typeface="DecimaProA-Bold ☞" charset="0"/>
              <a:cs typeface="Arial" panose="020B0604020202020204" pitchFamily="34" charset="0"/>
            </a:endParaRPr>
          </a:p>
        </p:txBody>
      </p:sp>
    </p:spTree>
    <p:extLst>
      <p:ext uri="{BB962C8B-B14F-4D97-AF65-F5344CB8AC3E}">
        <p14:creationId xmlns:p14="http://schemas.microsoft.com/office/powerpoint/2010/main" val="3065612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09" y="652156"/>
            <a:ext cx="6766843" cy="2585323"/>
          </a:xfrm>
          <a:prstGeom prst="rect">
            <a:avLst/>
          </a:prstGeom>
        </p:spPr>
        <p:txBody>
          <a:bodyPr wrap="square">
            <a:spAutoFit/>
          </a:bodyPr>
          <a:lstStyle/>
          <a:p>
            <a:pPr algn="ctr"/>
            <a:endParaRPr lang="en-AU" b="1" dirty="0"/>
          </a:p>
          <a:p>
            <a:pPr algn="ctr"/>
            <a:endParaRPr lang="en-AU" b="1" dirty="0"/>
          </a:p>
          <a:p>
            <a:pPr algn="ctr"/>
            <a:endParaRPr lang="en-AU" b="1" dirty="0"/>
          </a:p>
          <a:p>
            <a:pPr algn="ctr"/>
            <a:endParaRPr lang="en-AU" b="1" dirty="0"/>
          </a:p>
          <a:p>
            <a:pPr algn="ctr"/>
            <a:endParaRPr lang="en-AU" b="1" dirty="0"/>
          </a:p>
          <a:p>
            <a:pPr algn="ctr"/>
            <a:endParaRPr lang="en-AU" b="1" dirty="0"/>
          </a:p>
          <a:p>
            <a:pPr algn="ctr"/>
            <a:r>
              <a:rPr lang="en-AU" dirty="0"/>
              <a:t> </a:t>
            </a:r>
          </a:p>
          <a:p>
            <a:pPr algn="ctr"/>
            <a:r>
              <a:rPr lang="en-AU" dirty="0"/>
              <a:t> </a:t>
            </a:r>
          </a:p>
          <a:p>
            <a:pPr algn="ctr"/>
            <a:endParaRPr lang="en-AU" dirty="0"/>
          </a:p>
        </p:txBody>
      </p:sp>
      <p:pic>
        <p:nvPicPr>
          <p:cNvPr id="5" name="Picture 4"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1265" y="2053143"/>
            <a:ext cx="2857500" cy="2857500"/>
          </a:xfrm>
          <a:prstGeom prst="rect">
            <a:avLst/>
          </a:prstGeom>
        </p:spPr>
      </p:pic>
      <p:sp>
        <p:nvSpPr>
          <p:cNvPr id="3" name="Title 2">
            <a:extLst>
              <a:ext uri="{FF2B5EF4-FFF2-40B4-BE49-F238E27FC236}">
                <a16:creationId xmlns:a16="http://schemas.microsoft.com/office/drawing/2014/main" id="{64E2ECED-BA93-D556-5411-3F2B35745E8C}"/>
              </a:ext>
            </a:extLst>
          </p:cNvPr>
          <p:cNvSpPr>
            <a:spLocks noGrp="1"/>
          </p:cNvSpPr>
          <p:nvPr>
            <p:ph type="title"/>
          </p:nvPr>
        </p:nvSpPr>
        <p:spPr/>
        <p:txBody>
          <a:bodyPr/>
          <a:lstStyle/>
          <a:p>
            <a:r>
              <a:rPr lang="en-AU" dirty="0"/>
              <a:t>Correct Steering Techniques</a:t>
            </a:r>
            <a:br>
              <a:rPr lang="en-AU" dirty="0"/>
            </a:br>
            <a:endParaRPr lang="en-AU" dirty="0"/>
          </a:p>
        </p:txBody>
      </p:sp>
      <p:sp>
        <p:nvSpPr>
          <p:cNvPr id="6" name="Content Placeholder 5">
            <a:extLst>
              <a:ext uri="{FF2B5EF4-FFF2-40B4-BE49-F238E27FC236}">
                <a16:creationId xmlns:a16="http://schemas.microsoft.com/office/drawing/2014/main" id="{79C2E307-2D72-91F4-D515-9220B8486957}"/>
              </a:ext>
            </a:extLst>
          </p:cNvPr>
          <p:cNvSpPr>
            <a:spLocks noGrp="1"/>
          </p:cNvSpPr>
          <p:nvPr>
            <p:ph idx="1"/>
          </p:nvPr>
        </p:nvSpPr>
        <p:spPr/>
        <p:txBody>
          <a:bodyPr/>
          <a:lstStyle/>
          <a:p>
            <a:r>
              <a:rPr lang="en-AU" dirty="0"/>
              <a:t>Steering is one of the most important elements of driving, consider the following:</a:t>
            </a:r>
          </a:p>
          <a:p>
            <a:endParaRPr lang="en-AU" dirty="0"/>
          </a:p>
          <a:p>
            <a:r>
              <a:rPr lang="en-AU" dirty="0"/>
              <a:t>Look well ahead </a:t>
            </a:r>
          </a:p>
          <a:p>
            <a:r>
              <a:rPr lang="en-AU" dirty="0"/>
              <a:t>Gentle Grip </a:t>
            </a:r>
          </a:p>
          <a:p>
            <a:r>
              <a:rPr lang="en-AU" dirty="0"/>
              <a:t>Only steer when moving </a:t>
            </a:r>
          </a:p>
          <a:p>
            <a:r>
              <a:rPr lang="en-AU" dirty="0"/>
              <a:t>Both hands on the wheel</a:t>
            </a:r>
          </a:p>
          <a:p>
            <a:r>
              <a:rPr lang="en-AU" dirty="0"/>
              <a:t>Adjust the Wheel</a:t>
            </a:r>
          </a:p>
          <a:p>
            <a:endParaRPr lang="en-AU" dirty="0"/>
          </a:p>
          <a:p>
            <a:endParaRPr lang="en-AU" dirty="0"/>
          </a:p>
          <a:p>
            <a:endParaRPr lang="en-AU" dirty="0"/>
          </a:p>
          <a:p>
            <a:endParaRPr lang="en-AU" dirty="0"/>
          </a:p>
          <a:p>
            <a:endParaRPr lang="en-AU" dirty="0"/>
          </a:p>
        </p:txBody>
      </p:sp>
    </p:spTree>
    <p:extLst>
      <p:ext uri="{BB962C8B-B14F-4D97-AF65-F5344CB8AC3E}">
        <p14:creationId xmlns:p14="http://schemas.microsoft.com/office/powerpoint/2010/main" val="176981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09" y="652156"/>
            <a:ext cx="6766843" cy="2585323"/>
          </a:xfrm>
          <a:prstGeom prst="rect">
            <a:avLst/>
          </a:prstGeom>
        </p:spPr>
        <p:txBody>
          <a:bodyPr wrap="square">
            <a:spAutoFit/>
          </a:bodyPr>
          <a:lstStyle/>
          <a:p>
            <a:pPr algn="ctr"/>
            <a:endParaRPr lang="en-AU" b="1" dirty="0"/>
          </a:p>
          <a:p>
            <a:pPr algn="ctr"/>
            <a:endParaRPr lang="en-AU" b="1" dirty="0"/>
          </a:p>
          <a:p>
            <a:pPr algn="ctr"/>
            <a:endParaRPr lang="en-AU" b="1" dirty="0"/>
          </a:p>
          <a:p>
            <a:pPr algn="ctr"/>
            <a:endParaRPr lang="en-AU" b="1" dirty="0"/>
          </a:p>
          <a:p>
            <a:pPr algn="ctr"/>
            <a:endParaRPr lang="en-AU" b="1" dirty="0"/>
          </a:p>
          <a:p>
            <a:pPr algn="ctr"/>
            <a:endParaRPr lang="en-AU" b="1" dirty="0"/>
          </a:p>
          <a:p>
            <a:pPr algn="ctr"/>
            <a:r>
              <a:rPr lang="en-AU" dirty="0"/>
              <a:t> </a:t>
            </a:r>
          </a:p>
          <a:p>
            <a:pPr algn="ctr"/>
            <a:r>
              <a:rPr lang="en-AU" dirty="0"/>
              <a:t> </a:t>
            </a:r>
          </a:p>
          <a:p>
            <a:pPr algn="ctr"/>
            <a:endParaRPr lang="en-AU" dirty="0"/>
          </a:p>
        </p:txBody>
      </p:sp>
      <p:sp>
        <p:nvSpPr>
          <p:cNvPr id="3" name="Title 2">
            <a:extLst>
              <a:ext uri="{FF2B5EF4-FFF2-40B4-BE49-F238E27FC236}">
                <a16:creationId xmlns:a16="http://schemas.microsoft.com/office/drawing/2014/main" id="{9A7CC90D-4A7D-9223-383C-3A4C404FC58A}"/>
              </a:ext>
            </a:extLst>
          </p:cNvPr>
          <p:cNvSpPr>
            <a:spLocks noGrp="1"/>
          </p:cNvSpPr>
          <p:nvPr>
            <p:ph type="title"/>
          </p:nvPr>
        </p:nvSpPr>
        <p:spPr/>
        <p:txBody>
          <a:bodyPr/>
          <a:lstStyle/>
          <a:p>
            <a:r>
              <a:rPr lang="en-AU" dirty="0"/>
              <a:t>Basic driving techniques</a:t>
            </a:r>
            <a:br>
              <a:rPr lang="en-AU" dirty="0"/>
            </a:br>
            <a:endParaRPr lang="en-AU" dirty="0"/>
          </a:p>
        </p:txBody>
      </p:sp>
      <p:sp>
        <p:nvSpPr>
          <p:cNvPr id="5" name="Content Placeholder 4">
            <a:extLst>
              <a:ext uri="{FF2B5EF4-FFF2-40B4-BE49-F238E27FC236}">
                <a16:creationId xmlns:a16="http://schemas.microsoft.com/office/drawing/2014/main" id="{80C587CD-48BD-F915-E5FB-14AA84D59F7B}"/>
              </a:ext>
            </a:extLst>
          </p:cNvPr>
          <p:cNvSpPr>
            <a:spLocks noGrp="1"/>
          </p:cNvSpPr>
          <p:nvPr>
            <p:ph idx="1"/>
          </p:nvPr>
        </p:nvSpPr>
        <p:spPr/>
        <p:txBody>
          <a:bodyPr/>
          <a:lstStyle/>
          <a:p>
            <a:pPr marL="0" indent="0">
              <a:buNone/>
            </a:pPr>
            <a:r>
              <a:rPr lang="en-AU" sz="2000" b="1" dirty="0"/>
              <a:t> Before going down a hill</a:t>
            </a:r>
          </a:p>
          <a:p>
            <a:r>
              <a:rPr lang="en-AU" dirty="0"/>
              <a:t>Reduce speed and select the correct gear before beginning the descent. The gear should be low enough to slow the vehicle without the constant use of brakes.</a:t>
            </a:r>
          </a:p>
          <a:p>
            <a:pPr lvl="0"/>
            <a:endParaRPr lang="en-AU" dirty="0"/>
          </a:p>
          <a:p>
            <a:pPr marL="0" indent="0">
              <a:buNone/>
            </a:pPr>
            <a:r>
              <a:rPr lang="en-AU" sz="2000" b="1" dirty="0"/>
              <a:t>Braking going down hills</a:t>
            </a:r>
          </a:p>
          <a:p>
            <a:r>
              <a:rPr lang="en-AU" dirty="0"/>
              <a:t>Brake failure can be prevented by good driving techniques.</a:t>
            </a:r>
          </a:p>
          <a:p>
            <a:endParaRPr lang="en-AU" dirty="0"/>
          </a:p>
          <a:p>
            <a:pPr marL="0" indent="0">
              <a:buNone/>
            </a:pPr>
            <a:r>
              <a:rPr lang="en-AU" sz="2000" b="1" dirty="0"/>
              <a:t>Going up hills</a:t>
            </a:r>
          </a:p>
          <a:p>
            <a:r>
              <a:rPr lang="en-AU" dirty="0"/>
              <a:t>Shift down early to prevent engine ‘lugging’ (shuddering or excessive vibration in the engine).</a:t>
            </a:r>
          </a:p>
          <a:p>
            <a:endParaRPr lang="en-AU" dirty="0"/>
          </a:p>
          <a:p>
            <a:endParaRPr lang="en-AU" dirty="0"/>
          </a:p>
          <a:p>
            <a:endParaRPr lang="en-AU" dirty="0"/>
          </a:p>
          <a:p>
            <a:endParaRPr lang="en-AU" dirty="0"/>
          </a:p>
        </p:txBody>
      </p:sp>
    </p:spTree>
    <p:extLst>
      <p:ext uri="{BB962C8B-B14F-4D97-AF65-F5344CB8AC3E}">
        <p14:creationId xmlns:p14="http://schemas.microsoft.com/office/powerpoint/2010/main" val="5090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09" y="652156"/>
            <a:ext cx="6766843" cy="2585323"/>
          </a:xfrm>
          <a:prstGeom prst="rect">
            <a:avLst/>
          </a:prstGeom>
        </p:spPr>
        <p:txBody>
          <a:bodyPr wrap="square">
            <a:spAutoFit/>
          </a:bodyPr>
          <a:lstStyle/>
          <a:p>
            <a:pPr algn="ctr"/>
            <a:endParaRPr lang="en-AU" b="1" dirty="0"/>
          </a:p>
          <a:p>
            <a:pPr algn="ctr"/>
            <a:endParaRPr lang="en-AU" b="1" dirty="0"/>
          </a:p>
          <a:p>
            <a:pPr algn="ctr"/>
            <a:endParaRPr lang="en-AU" b="1" dirty="0"/>
          </a:p>
          <a:p>
            <a:pPr algn="ctr"/>
            <a:endParaRPr lang="en-AU" b="1" dirty="0"/>
          </a:p>
          <a:p>
            <a:pPr algn="ctr"/>
            <a:endParaRPr lang="en-AU" b="1" dirty="0"/>
          </a:p>
          <a:p>
            <a:pPr algn="ctr"/>
            <a:endParaRPr lang="en-AU" b="1" dirty="0"/>
          </a:p>
          <a:p>
            <a:pPr algn="ctr"/>
            <a:r>
              <a:rPr lang="en-AU" dirty="0"/>
              <a:t> </a:t>
            </a:r>
          </a:p>
          <a:p>
            <a:pPr algn="ctr"/>
            <a:r>
              <a:rPr lang="en-AU" dirty="0"/>
              <a:t> </a:t>
            </a:r>
          </a:p>
          <a:p>
            <a:pPr algn="ctr"/>
            <a:endParaRPr lang="en-AU" dirty="0"/>
          </a:p>
        </p:txBody>
      </p:sp>
      <p:grpSp>
        <p:nvGrpSpPr>
          <p:cNvPr id="7" name="Group 6"/>
          <p:cNvGrpSpPr/>
          <p:nvPr/>
        </p:nvGrpSpPr>
        <p:grpSpPr>
          <a:xfrm>
            <a:off x="399745" y="4181783"/>
            <a:ext cx="8251822" cy="2439382"/>
            <a:chOff x="0" y="0"/>
            <a:chExt cx="6400800" cy="1714500"/>
          </a:xfrm>
        </p:grpSpPr>
        <p:pic>
          <p:nvPicPr>
            <p:cNvPr id="9" name="Picture 8" descr="Macintosh HD:private:var:folders:1s:1y8dt1x9215dzp6mr7kk_rpc0000gn:T:TemporaryItems:download.png"/>
            <p:cNvPicPr>
              <a:picLocks noChangeAspect="1"/>
            </p:cNvPicPr>
            <p:nvPr/>
          </p:nvPicPr>
          <p:blipFill rotWithShape="1">
            <a:blip r:embed="rId2">
              <a:extLst>
                <a:ext uri="{28A0092B-C50C-407E-A947-70E740481C1C}">
                  <a14:useLocalDpi xmlns:a14="http://schemas.microsoft.com/office/drawing/2010/main" val="0"/>
                </a:ext>
              </a:extLst>
            </a:blip>
            <a:srcRect b="57817"/>
            <a:stretch/>
          </p:blipFill>
          <p:spPr bwMode="auto">
            <a:xfrm>
              <a:off x="228600" y="571500"/>
              <a:ext cx="1581150" cy="675005"/>
            </a:xfrm>
            <a:prstGeom prst="rect">
              <a:avLst/>
            </a:prstGeom>
            <a:noFill/>
            <a:ln>
              <a:noFill/>
            </a:ln>
            <a:extLst>
              <a:ext uri="{53640926-AAD7-44d8-BBD7-CCE9431645EC}">
                <a14:shadowObscured xmlns:a14="http://schemas.microsoft.com/office/drawing/2010/main" xmlns=""/>
              </a:ext>
            </a:extLst>
          </p:spPr>
        </p:pic>
        <p:sp>
          <p:nvSpPr>
            <p:cNvPr id="10" name="Rectangle 9"/>
            <p:cNvSpPr/>
            <p:nvPr/>
          </p:nvSpPr>
          <p:spPr>
            <a:xfrm>
              <a:off x="0" y="1257300"/>
              <a:ext cx="6400800" cy="228600"/>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10"/>
            <p:cNvSpPr/>
            <p:nvPr/>
          </p:nvSpPr>
          <p:spPr>
            <a:xfrm>
              <a:off x="0" y="1485900"/>
              <a:ext cx="6400800" cy="228600"/>
            </a:xfrm>
            <a:prstGeom prst="rect">
              <a:avLst/>
            </a:prstGeom>
            <a:solidFill>
              <a:srgbClr val="597E5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12" name="Picture 11" descr="Macintosh HD:private:var:folders:1s:1y8dt1x9215dzp6mr7kk_rpc0000gn:T:TemporaryItems:images.jpg"/>
            <p:cNvPicPr>
              <a:picLocks noChangeAspect="1"/>
            </p:cNvPicPr>
            <p:nvPr/>
          </p:nvPicPr>
          <p:blipFill rotWithShape="1">
            <a:blip r:embed="rId3" cstate="email">
              <a:extLst>
                <a:ext uri="{28A0092B-C50C-407E-A947-70E740481C1C}">
                  <a14:useLocalDpi xmlns:a14="http://schemas.microsoft.com/office/drawing/2010/main" val="0"/>
                </a:ext>
              </a:extLst>
            </a:blip>
            <a:srcRect b="6664"/>
            <a:stretch/>
          </p:blipFill>
          <p:spPr bwMode="auto">
            <a:xfrm>
              <a:off x="5486400" y="0"/>
              <a:ext cx="914400" cy="1257300"/>
            </a:xfrm>
            <a:prstGeom prst="rect">
              <a:avLst/>
            </a:prstGeom>
            <a:noFill/>
            <a:ln>
              <a:noFill/>
            </a:ln>
            <a:extLst>
              <a:ext uri="{53640926-AAD7-44d8-BBD7-CCE9431645EC}">
                <a14:shadowObscured xmlns:a14="http://schemas.microsoft.com/office/drawing/2010/main" xmlns=""/>
              </a:ext>
            </a:extLst>
          </p:spPr>
        </p:pic>
        <p:cxnSp>
          <p:nvCxnSpPr>
            <p:cNvPr id="13" name="Straight Arrow Connector 12"/>
            <p:cNvCxnSpPr/>
            <p:nvPr/>
          </p:nvCxnSpPr>
          <p:spPr>
            <a:xfrm>
              <a:off x="1828800" y="914400"/>
              <a:ext cx="3657600" cy="0"/>
            </a:xfrm>
            <a:prstGeom prst="straightConnector1">
              <a:avLst/>
            </a:prstGeom>
            <a:ln>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4" name="Text Box 695"/>
            <p:cNvSpPr txBox="1"/>
            <p:nvPr/>
          </p:nvSpPr>
          <p:spPr>
            <a:xfrm>
              <a:off x="2514600" y="457200"/>
              <a:ext cx="919773" cy="343059"/>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spcAft>
                  <a:spcPts val="0"/>
                </a:spcAft>
              </a:pPr>
              <a:r>
                <a:rPr lang="en-AU" sz="1000">
                  <a:effectLst/>
                  <a:latin typeface="Arial"/>
                  <a:ea typeface="ＭＳ 明朝"/>
                  <a:cs typeface="Times New Roman"/>
                </a:rPr>
                <a:t>12 Seconds</a:t>
              </a:r>
              <a:endParaRPr lang="en-AU" sz="1200">
                <a:effectLst/>
                <a:ea typeface="ＭＳ 明朝"/>
                <a:cs typeface="Times New Roman"/>
              </a:endParaRPr>
            </a:p>
          </p:txBody>
        </p:sp>
      </p:grpSp>
      <p:pic>
        <p:nvPicPr>
          <p:cNvPr id="15" name="Picture 14" descr="image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3030" y="160807"/>
            <a:ext cx="4109000" cy="2301040"/>
          </a:xfrm>
          <a:prstGeom prst="rect">
            <a:avLst/>
          </a:prstGeom>
        </p:spPr>
      </p:pic>
      <p:sp>
        <p:nvSpPr>
          <p:cNvPr id="3" name="Title 2">
            <a:extLst>
              <a:ext uri="{FF2B5EF4-FFF2-40B4-BE49-F238E27FC236}">
                <a16:creationId xmlns:a16="http://schemas.microsoft.com/office/drawing/2014/main" id="{61A980F2-DEAE-A39C-F29A-C6DF3F5910E1}"/>
              </a:ext>
            </a:extLst>
          </p:cNvPr>
          <p:cNvSpPr>
            <a:spLocks noGrp="1"/>
          </p:cNvSpPr>
          <p:nvPr>
            <p:ph type="title"/>
          </p:nvPr>
        </p:nvSpPr>
        <p:spPr/>
        <p:txBody>
          <a:bodyPr/>
          <a:lstStyle/>
          <a:p>
            <a:r>
              <a:rPr lang="en-AU" dirty="0"/>
              <a:t>Low Risk Driving</a:t>
            </a:r>
            <a:br>
              <a:rPr lang="en-AU" dirty="0"/>
            </a:br>
            <a:endParaRPr lang="en-AU" dirty="0"/>
          </a:p>
        </p:txBody>
      </p:sp>
      <p:sp>
        <p:nvSpPr>
          <p:cNvPr id="5" name="Content Placeholder 4">
            <a:extLst>
              <a:ext uri="{FF2B5EF4-FFF2-40B4-BE49-F238E27FC236}">
                <a16:creationId xmlns:a16="http://schemas.microsoft.com/office/drawing/2014/main" id="{BB35FC4C-6E47-D557-1368-F5E5BB5A0DC6}"/>
              </a:ext>
            </a:extLst>
          </p:cNvPr>
          <p:cNvSpPr>
            <a:spLocks noGrp="1"/>
          </p:cNvSpPr>
          <p:nvPr>
            <p:ph idx="1"/>
          </p:nvPr>
        </p:nvSpPr>
        <p:spPr/>
        <p:txBody>
          <a:bodyPr/>
          <a:lstStyle/>
          <a:p>
            <a:pPr marL="0" indent="0">
              <a:buNone/>
            </a:pPr>
            <a:r>
              <a:rPr lang="en-AU" dirty="0"/>
              <a:t> </a:t>
            </a:r>
            <a:r>
              <a:rPr lang="en-AU" sz="2000" b="1" dirty="0"/>
              <a:t>Observation</a:t>
            </a:r>
            <a:endParaRPr lang="en-AU" b="1" dirty="0"/>
          </a:p>
          <a:p>
            <a:r>
              <a:rPr lang="en-AU" dirty="0"/>
              <a:t>The key to good observation </a:t>
            </a:r>
            <a:br>
              <a:rPr lang="en-AU" dirty="0"/>
            </a:br>
            <a:r>
              <a:rPr lang="en-AU" dirty="0"/>
              <a:t>is scanning</a:t>
            </a:r>
          </a:p>
          <a:p>
            <a:endParaRPr lang="en-AU" dirty="0"/>
          </a:p>
          <a:p>
            <a:r>
              <a:rPr lang="en-AU" dirty="0"/>
              <a:t>Here is a summary of a good scanning</a:t>
            </a:r>
            <a:br>
              <a:rPr lang="en-AU" dirty="0"/>
            </a:br>
            <a:r>
              <a:rPr lang="en-AU" dirty="0"/>
              <a:t> routine:</a:t>
            </a:r>
          </a:p>
          <a:p>
            <a:pPr lvl="0"/>
            <a:r>
              <a:rPr lang="en-AU" dirty="0"/>
              <a:t>Scan up to 12 seconds ahead</a:t>
            </a:r>
          </a:p>
          <a:p>
            <a:pPr lvl="0"/>
            <a:r>
              <a:rPr lang="en-AU" dirty="0"/>
              <a:t>Check your mirrors every 8 - 10 seconds</a:t>
            </a:r>
          </a:p>
          <a:p>
            <a:pPr lvl="0"/>
            <a:r>
              <a:rPr lang="en-AU" dirty="0"/>
              <a:t>Check your blind spots using your mirrors</a:t>
            </a:r>
          </a:p>
          <a:p>
            <a:endParaRPr lang="en-AU" dirty="0"/>
          </a:p>
        </p:txBody>
      </p:sp>
    </p:spTree>
    <p:extLst>
      <p:ext uri="{BB962C8B-B14F-4D97-AF65-F5344CB8AC3E}">
        <p14:creationId xmlns:p14="http://schemas.microsoft.com/office/powerpoint/2010/main" val="2697659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09" y="652156"/>
            <a:ext cx="6766843" cy="2585323"/>
          </a:xfrm>
          <a:prstGeom prst="rect">
            <a:avLst/>
          </a:prstGeom>
        </p:spPr>
        <p:txBody>
          <a:bodyPr wrap="square">
            <a:spAutoFit/>
          </a:bodyPr>
          <a:lstStyle/>
          <a:p>
            <a:pPr algn="ctr"/>
            <a:endParaRPr lang="en-AU" b="1" dirty="0"/>
          </a:p>
          <a:p>
            <a:pPr algn="ctr"/>
            <a:endParaRPr lang="en-AU" b="1" dirty="0"/>
          </a:p>
          <a:p>
            <a:pPr algn="ctr"/>
            <a:endParaRPr lang="en-AU" b="1" dirty="0"/>
          </a:p>
          <a:p>
            <a:pPr algn="ctr"/>
            <a:endParaRPr lang="en-AU" b="1" dirty="0"/>
          </a:p>
          <a:p>
            <a:pPr algn="ctr"/>
            <a:endParaRPr lang="en-AU" b="1" dirty="0"/>
          </a:p>
          <a:p>
            <a:pPr algn="ctr"/>
            <a:endParaRPr lang="en-AU" b="1" dirty="0"/>
          </a:p>
          <a:p>
            <a:pPr algn="ctr"/>
            <a:r>
              <a:rPr lang="en-AU" dirty="0"/>
              <a:t> </a:t>
            </a:r>
          </a:p>
          <a:p>
            <a:pPr algn="ctr"/>
            <a:r>
              <a:rPr lang="en-AU" dirty="0"/>
              <a:t> </a:t>
            </a:r>
          </a:p>
          <a:p>
            <a:pPr algn="ctr"/>
            <a:endParaRPr lang="en-AU" dirty="0"/>
          </a:p>
        </p:txBody>
      </p:sp>
      <p:grpSp>
        <p:nvGrpSpPr>
          <p:cNvPr id="15" name="Group 14"/>
          <p:cNvGrpSpPr/>
          <p:nvPr/>
        </p:nvGrpSpPr>
        <p:grpSpPr>
          <a:xfrm>
            <a:off x="1361305" y="4262869"/>
            <a:ext cx="7264042" cy="2229701"/>
            <a:chOff x="0" y="0"/>
            <a:chExt cx="6400800" cy="1714500"/>
          </a:xfrm>
        </p:grpSpPr>
        <p:pic>
          <p:nvPicPr>
            <p:cNvPr id="16" name="Picture 15" descr="Macintosh HD:private:var:folders:1s:1y8dt1x9215dzp6mr7kk_rpc0000gn:T:TemporaryItems:download.png"/>
            <p:cNvPicPr>
              <a:picLocks noChangeAspect="1"/>
            </p:cNvPicPr>
            <p:nvPr/>
          </p:nvPicPr>
          <p:blipFill rotWithShape="1">
            <a:blip r:embed="rId2" cstate="email">
              <a:extLst>
                <a:ext uri="{28A0092B-C50C-407E-A947-70E740481C1C}">
                  <a14:useLocalDpi xmlns:a14="http://schemas.microsoft.com/office/drawing/2010/main" val="0"/>
                </a:ext>
              </a:extLst>
            </a:blip>
            <a:srcRect b="57817"/>
            <a:stretch/>
          </p:blipFill>
          <p:spPr bwMode="auto">
            <a:xfrm>
              <a:off x="228600" y="571500"/>
              <a:ext cx="1581150" cy="675005"/>
            </a:xfrm>
            <a:prstGeom prst="rect">
              <a:avLst/>
            </a:prstGeom>
            <a:noFill/>
            <a:ln>
              <a:noFill/>
            </a:ln>
            <a:extLst>
              <a:ext uri="{53640926-AAD7-44d8-BBD7-CCE9431645EC}">
                <a14:shadowObscured xmlns:a14="http://schemas.microsoft.com/office/drawing/2010/main" xmlns=""/>
              </a:ext>
            </a:extLst>
          </p:spPr>
        </p:pic>
        <p:sp>
          <p:nvSpPr>
            <p:cNvPr id="17" name="Rectangle 16"/>
            <p:cNvSpPr/>
            <p:nvPr/>
          </p:nvSpPr>
          <p:spPr>
            <a:xfrm>
              <a:off x="0" y="1257300"/>
              <a:ext cx="6400800" cy="228600"/>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Rectangle 17"/>
            <p:cNvSpPr/>
            <p:nvPr/>
          </p:nvSpPr>
          <p:spPr>
            <a:xfrm>
              <a:off x="0" y="1485900"/>
              <a:ext cx="6400800" cy="228600"/>
            </a:xfrm>
            <a:prstGeom prst="rect">
              <a:avLst/>
            </a:prstGeom>
            <a:solidFill>
              <a:srgbClr val="597E5A"/>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19" name="Picture 18" descr="Macintosh HD:private:var:folders:1s:1y8dt1x9215dzp6mr7kk_rpc0000gn:T:TemporaryItems:images.jpg"/>
            <p:cNvPicPr>
              <a:picLocks noChangeAspect="1"/>
            </p:cNvPicPr>
            <p:nvPr/>
          </p:nvPicPr>
          <p:blipFill rotWithShape="1">
            <a:blip r:embed="rId3" cstate="email">
              <a:extLst>
                <a:ext uri="{28A0092B-C50C-407E-A947-70E740481C1C}">
                  <a14:useLocalDpi xmlns:a14="http://schemas.microsoft.com/office/drawing/2010/main" val="0"/>
                </a:ext>
              </a:extLst>
            </a:blip>
            <a:srcRect b="6664"/>
            <a:stretch/>
          </p:blipFill>
          <p:spPr bwMode="auto">
            <a:xfrm>
              <a:off x="3771900" y="0"/>
              <a:ext cx="914400" cy="1257300"/>
            </a:xfrm>
            <a:prstGeom prst="rect">
              <a:avLst/>
            </a:prstGeom>
            <a:noFill/>
            <a:ln>
              <a:noFill/>
            </a:ln>
            <a:extLst>
              <a:ext uri="{53640926-AAD7-44d8-BBD7-CCE9431645EC}">
                <a14:shadowObscured xmlns:a14="http://schemas.microsoft.com/office/drawing/2010/main" xmlns=""/>
              </a:ext>
            </a:extLst>
          </p:spPr>
        </p:pic>
        <p:cxnSp>
          <p:nvCxnSpPr>
            <p:cNvPr id="20" name="Straight Arrow Connector 19"/>
            <p:cNvCxnSpPr/>
            <p:nvPr/>
          </p:nvCxnSpPr>
          <p:spPr>
            <a:xfrm>
              <a:off x="1828800" y="914400"/>
              <a:ext cx="2514600" cy="0"/>
            </a:xfrm>
            <a:prstGeom prst="straightConnector1">
              <a:avLst/>
            </a:prstGeom>
            <a:ln>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1" name="Text Box 687"/>
            <p:cNvSpPr txBox="1"/>
            <p:nvPr/>
          </p:nvSpPr>
          <p:spPr>
            <a:xfrm>
              <a:off x="2514600" y="457200"/>
              <a:ext cx="843866" cy="342900"/>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spcAft>
                  <a:spcPts val="0"/>
                </a:spcAft>
              </a:pPr>
              <a:r>
                <a:rPr lang="en-AU" sz="1000">
                  <a:effectLst/>
                  <a:latin typeface="Arial"/>
                  <a:ea typeface="ＭＳ 明朝"/>
                  <a:cs typeface="Times New Roman"/>
                </a:rPr>
                <a:t>4 Seconds</a:t>
              </a:r>
              <a:endParaRPr lang="en-AU" sz="1200">
                <a:effectLst/>
                <a:ea typeface="ＭＳ 明朝"/>
                <a:cs typeface="Times New Roman"/>
              </a:endParaRPr>
            </a:p>
          </p:txBody>
        </p:sp>
        <p:pic>
          <p:nvPicPr>
            <p:cNvPr id="22" name="Picture 21" descr="Macintosh HD:private:var:folders:1s:1y8dt1x9215dzp6mr7kk_rpc0000gn:T:TemporaryItems:download.png"/>
            <p:cNvPicPr>
              <a:picLocks noChangeAspect="1"/>
            </p:cNvPicPr>
            <p:nvPr/>
          </p:nvPicPr>
          <p:blipFill rotWithShape="1">
            <a:blip r:embed="rId2" cstate="email">
              <a:extLst>
                <a:ext uri="{28A0092B-C50C-407E-A947-70E740481C1C}">
                  <a14:useLocalDpi xmlns:a14="http://schemas.microsoft.com/office/drawing/2010/main" val="0"/>
                </a:ext>
              </a:extLst>
            </a:blip>
            <a:srcRect b="57817"/>
            <a:stretch/>
          </p:blipFill>
          <p:spPr bwMode="auto">
            <a:xfrm>
              <a:off x="4343400" y="571500"/>
              <a:ext cx="1581150" cy="675005"/>
            </a:xfrm>
            <a:prstGeom prst="rect">
              <a:avLst/>
            </a:prstGeom>
            <a:noFill/>
            <a:ln>
              <a:noFill/>
            </a:ln>
            <a:extLst>
              <a:ext uri="{53640926-AAD7-44d8-BBD7-CCE9431645EC}">
                <a14:shadowObscured xmlns:a14="http://schemas.microsoft.com/office/drawing/2010/main" xmlns=""/>
              </a:ext>
            </a:extLst>
          </p:spPr>
        </p:pic>
      </p:grpSp>
      <p:sp>
        <p:nvSpPr>
          <p:cNvPr id="3" name="Title 2">
            <a:extLst>
              <a:ext uri="{FF2B5EF4-FFF2-40B4-BE49-F238E27FC236}">
                <a16:creationId xmlns:a16="http://schemas.microsoft.com/office/drawing/2014/main" id="{260CA7DE-ED28-E845-7D9D-8EA9CF8E2BBA}"/>
              </a:ext>
            </a:extLst>
          </p:cNvPr>
          <p:cNvSpPr>
            <a:spLocks noGrp="1"/>
          </p:cNvSpPr>
          <p:nvPr>
            <p:ph type="title"/>
          </p:nvPr>
        </p:nvSpPr>
        <p:spPr/>
        <p:txBody>
          <a:bodyPr/>
          <a:lstStyle/>
          <a:p>
            <a:r>
              <a:rPr lang="en-AU" dirty="0"/>
              <a:t>Low Risk Driving</a:t>
            </a:r>
            <a:br>
              <a:rPr lang="en-AU" dirty="0"/>
            </a:br>
            <a:endParaRPr lang="en-AU" dirty="0"/>
          </a:p>
        </p:txBody>
      </p:sp>
      <p:sp>
        <p:nvSpPr>
          <p:cNvPr id="5" name="Content Placeholder 4">
            <a:extLst>
              <a:ext uri="{FF2B5EF4-FFF2-40B4-BE49-F238E27FC236}">
                <a16:creationId xmlns:a16="http://schemas.microsoft.com/office/drawing/2014/main" id="{79F39866-607A-A1DA-0B7A-A06868C1B0A3}"/>
              </a:ext>
            </a:extLst>
          </p:cNvPr>
          <p:cNvSpPr>
            <a:spLocks noGrp="1"/>
          </p:cNvSpPr>
          <p:nvPr>
            <p:ph idx="1"/>
          </p:nvPr>
        </p:nvSpPr>
        <p:spPr/>
        <p:txBody>
          <a:bodyPr/>
          <a:lstStyle/>
          <a:p>
            <a:pPr marL="0" indent="0">
              <a:buNone/>
            </a:pPr>
            <a:r>
              <a:rPr lang="en-AU" sz="2000" b="1" dirty="0"/>
              <a:t> Following another vehicle</a:t>
            </a:r>
          </a:p>
          <a:p>
            <a:pPr lvl="0"/>
            <a:r>
              <a:rPr lang="en-AU" dirty="0"/>
              <a:t>Keep 2-4 seconds behind the vehicle in front</a:t>
            </a:r>
          </a:p>
          <a:p>
            <a:pPr lvl="0"/>
            <a:r>
              <a:rPr lang="en-AU" dirty="0"/>
              <a:t>Allows more time to stop</a:t>
            </a:r>
          </a:p>
          <a:p>
            <a:pPr lvl="0"/>
            <a:r>
              <a:rPr lang="en-AU" dirty="0"/>
              <a:t>Gives you more time to move</a:t>
            </a:r>
          </a:p>
          <a:p>
            <a:endParaRPr lang="en-AU" dirty="0"/>
          </a:p>
        </p:txBody>
      </p:sp>
    </p:spTree>
    <p:extLst>
      <p:ext uri="{BB962C8B-B14F-4D97-AF65-F5344CB8AC3E}">
        <p14:creationId xmlns:p14="http://schemas.microsoft.com/office/powerpoint/2010/main" val="3380689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09" y="652156"/>
            <a:ext cx="6766843" cy="2585323"/>
          </a:xfrm>
          <a:prstGeom prst="rect">
            <a:avLst/>
          </a:prstGeom>
        </p:spPr>
        <p:txBody>
          <a:bodyPr wrap="square">
            <a:spAutoFit/>
          </a:bodyPr>
          <a:lstStyle/>
          <a:p>
            <a:pPr algn="ctr"/>
            <a:endParaRPr lang="en-AU" b="1" dirty="0"/>
          </a:p>
          <a:p>
            <a:pPr algn="ctr"/>
            <a:endParaRPr lang="en-AU" b="1" dirty="0"/>
          </a:p>
          <a:p>
            <a:pPr algn="ctr"/>
            <a:endParaRPr lang="en-AU" b="1" dirty="0"/>
          </a:p>
          <a:p>
            <a:pPr algn="ctr"/>
            <a:endParaRPr lang="en-AU" b="1" dirty="0"/>
          </a:p>
          <a:p>
            <a:pPr algn="ctr"/>
            <a:endParaRPr lang="en-AU" b="1" dirty="0"/>
          </a:p>
          <a:p>
            <a:pPr algn="ctr"/>
            <a:endParaRPr lang="en-AU" b="1" dirty="0"/>
          </a:p>
          <a:p>
            <a:pPr algn="ctr"/>
            <a:r>
              <a:rPr lang="en-AU" dirty="0"/>
              <a:t> </a:t>
            </a:r>
          </a:p>
          <a:p>
            <a:pPr algn="ctr"/>
            <a:r>
              <a:rPr lang="en-AU" dirty="0"/>
              <a:t> </a:t>
            </a:r>
          </a:p>
          <a:p>
            <a:pPr algn="ctr"/>
            <a:endParaRPr lang="en-AU" dirty="0"/>
          </a:p>
        </p:txBody>
      </p:sp>
      <p:pic>
        <p:nvPicPr>
          <p:cNvPr id="12" name="Picture 11" descr="Macintosh HD:private:var:folders:1s:1y8dt1x9215dzp6mr7kk_rpc0000gn:T:TemporaryItems:download.jpg"/>
          <p:cNvPicPr/>
          <p:nvPr/>
        </p:nvPicPr>
        <p:blipFill>
          <a:blip r:embed="rId2" cstate="email">
            <a:extLst>
              <a:ext uri="{28A0092B-C50C-407E-A947-70E740481C1C}">
                <a14:useLocalDpi xmlns:a14="http://schemas.microsoft.com/office/drawing/2010/main" val="0"/>
              </a:ext>
            </a:extLst>
          </a:blip>
          <a:srcRect/>
          <a:stretch>
            <a:fillRect/>
          </a:stretch>
        </p:blipFill>
        <p:spPr bwMode="auto">
          <a:xfrm rot="600814">
            <a:off x="7353914" y="947052"/>
            <a:ext cx="1437056" cy="1995530"/>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7000332" y="3149984"/>
            <a:ext cx="1953186" cy="1951751"/>
          </a:xfrm>
          <a:prstGeom prst="rect">
            <a:avLst/>
          </a:prstGeom>
        </p:spPr>
      </p:pic>
      <p:sp>
        <p:nvSpPr>
          <p:cNvPr id="3" name="Title 2">
            <a:extLst>
              <a:ext uri="{FF2B5EF4-FFF2-40B4-BE49-F238E27FC236}">
                <a16:creationId xmlns:a16="http://schemas.microsoft.com/office/drawing/2014/main" id="{5574AA54-8203-D674-D9AA-3C9939EC5889}"/>
              </a:ext>
            </a:extLst>
          </p:cNvPr>
          <p:cNvSpPr>
            <a:spLocks noGrp="1"/>
          </p:cNvSpPr>
          <p:nvPr>
            <p:ph type="title"/>
          </p:nvPr>
        </p:nvSpPr>
        <p:spPr/>
        <p:txBody>
          <a:bodyPr/>
          <a:lstStyle/>
          <a:p>
            <a:r>
              <a:rPr lang="en-AU" dirty="0"/>
              <a:t>Low Risk Driving</a:t>
            </a:r>
            <a:br>
              <a:rPr lang="en-AU" dirty="0"/>
            </a:br>
            <a:endParaRPr lang="en-AU" dirty="0"/>
          </a:p>
        </p:txBody>
      </p:sp>
      <p:sp>
        <p:nvSpPr>
          <p:cNvPr id="6" name="Content Placeholder 5">
            <a:extLst>
              <a:ext uri="{FF2B5EF4-FFF2-40B4-BE49-F238E27FC236}">
                <a16:creationId xmlns:a16="http://schemas.microsoft.com/office/drawing/2014/main" id="{E41C097E-B6FE-2A4D-9DC0-F94B39C8A12E}"/>
              </a:ext>
            </a:extLst>
          </p:cNvPr>
          <p:cNvSpPr>
            <a:spLocks noGrp="1"/>
          </p:cNvSpPr>
          <p:nvPr>
            <p:ph idx="1"/>
          </p:nvPr>
        </p:nvSpPr>
        <p:spPr>
          <a:xfrm>
            <a:off x="344634" y="911919"/>
            <a:ext cx="5838163" cy="5034162"/>
          </a:xfrm>
        </p:spPr>
        <p:txBody>
          <a:bodyPr/>
          <a:lstStyle/>
          <a:p>
            <a:pPr marL="0" indent="0">
              <a:buNone/>
            </a:pPr>
            <a:r>
              <a:rPr lang="en-AU" sz="2000" b="1" dirty="0"/>
              <a:t>Speed limits</a:t>
            </a:r>
          </a:p>
          <a:p>
            <a:r>
              <a:rPr lang="en-AU" dirty="0"/>
              <a:t>Drive at a speed that is within the speed limit and that will allow you to react and completely stop within the distance you can see is clear. </a:t>
            </a:r>
          </a:p>
          <a:p>
            <a:endParaRPr lang="en-AU" dirty="0"/>
          </a:p>
          <a:p>
            <a:pPr marL="0" indent="0">
              <a:buNone/>
            </a:pPr>
            <a:r>
              <a:rPr lang="en-AU" sz="2000" b="1" dirty="0"/>
              <a:t>Road warning signs</a:t>
            </a:r>
          </a:p>
          <a:p>
            <a:r>
              <a:rPr lang="en-AU" dirty="0"/>
              <a:t>Warning signs let you know that road changes are coming up on your drive. These can be permanent or temporary traffic hazards and obstacles.</a:t>
            </a:r>
          </a:p>
          <a:p>
            <a:endParaRPr lang="en-AU" dirty="0"/>
          </a:p>
          <a:p>
            <a:r>
              <a:rPr lang="en-AU" dirty="0"/>
              <a:t> </a:t>
            </a:r>
          </a:p>
          <a:p>
            <a:endParaRPr lang="en-AU" dirty="0"/>
          </a:p>
        </p:txBody>
      </p:sp>
    </p:spTree>
    <p:extLst>
      <p:ext uri="{BB962C8B-B14F-4D97-AF65-F5344CB8AC3E}">
        <p14:creationId xmlns:p14="http://schemas.microsoft.com/office/powerpoint/2010/main" val="2795938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09" y="652156"/>
            <a:ext cx="6766843" cy="2585323"/>
          </a:xfrm>
          <a:prstGeom prst="rect">
            <a:avLst/>
          </a:prstGeom>
        </p:spPr>
        <p:txBody>
          <a:bodyPr wrap="square">
            <a:spAutoFit/>
          </a:bodyPr>
          <a:lstStyle/>
          <a:p>
            <a:pPr algn="ctr"/>
            <a:endParaRPr lang="en-AU" b="1" dirty="0"/>
          </a:p>
          <a:p>
            <a:pPr algn="ctr"/>
            <a:endParaRPr lang="en-AU" b="1" dirty="0"/>
          </a:p>
          <a:p>
            <a:pPr algn="ctr"/>
            <a:endParaRPr lang="en-AU" b="1" dirty="0"/>
          </a:p>
          <a:p>
            <a:pPr algn="ctr"/>
            <a:endParaRPr lang="en-AU" b="1" dirty="0"/>
          </a:p>
          <a:p>
            <a:pPr algn="ctr"/>
            <a:endParaRPr lang="en-AU" b="1" dirty="0"/>
          </a:p>
          <a:p>
            <a:pPr algn="ctr"/>
            <a:endParaRPr lang="en-AU" b="1" dirty="0"/>
          </a:p>
          <a:p>
            <a:pPr algn="ctr"/>
            <a:r>
              <a:rPr lang="en-AU" dirty="0"/>
              <a:t> </a:t>
            </a:r>
          </a:p>
          <a:p>
            <a:pPr algn="ctr"/>
            <a:r>
              <a:rPr lang="en-AU" dirty="0"/>
              <a:t> </a:t>
            </a:r>
          </a:p>
          <a:p>
            <a:pPr algn="ctr"/>
            <a:endParaRPr lang="en-AU" dirty="0"/>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6898541" y="1252324"/>
            <a:ext cx="2108205" cy="1948661"/>
          </a:xfrm>
          <a:prstGeom prst="rect">
            <a:avLst/>
          </a:prstGeom>
        </p:spPr>
      </p:pic>
      <p:pic>
        <p:nvPicPr>
          <p:cNvPr id="5" name="Picture 4" descr="Macintosh HD:private:var:folders:1s:1y8dt1x9215dzp6mr7kk_rpc0000gn:T:TemporaryItems:download.jp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853009" y="3708218"/>
            <a:ext cx="2153737" cy="1918945"/>
          </a:xfrm>
          <a:prstGeom prst="rect">
            <a:avLst/>
          </a:prstGeom>
          <a:noFill/>
          <a:ln>
            <a:noFill/>
          </a:ln>
        </p:spPr>
      </p:pic>
      <p:sp>
        <p:nvSpPr>
          <p:cNvPr id="3" name="Title 2">
            <a:extLst>
              <a:ext uri="{FF2B5EF4-FFF2-40B4-BE49-F238E27FC236}">
                <a16:creationId xmlns:a16="http://schemas.microsoft.com/office/drawing/2014/main" id="{54E37F61-763F-5B12-E7E5-C91B3C7F4CE1}"/>
              </a:ext>
            </a:extLst>
          </p:cNvPr>
          <p:cNvSpPr>
            <a:spLocks noGrp="1"/>
          </p:cNvSpPr>
          <p:nvPr>
            <p:ph type="title"/>
          </p:nvPr>
        </p:nvSpPr>
        <p:spPr/>
        <p:txBody>
          <a:bodyPr/>
          <a:lstStyle/>
          <a:p>
            <a:r>
              <a:rPr lang="en-AU" dirty="0"/>
              <a:t>Low Risk Driving</a:t>
            </a:r>
            <a:br>
              <a:rPr lang="en-AU" dirty="0"/>
            </a:br>
            <a:endParaRPr lang="en-AU" dirty="0"/>
          </a:p>
        </p:txBody>
      </p:sp>
      <p:sp>
        <p:nvSpPr>
          <p:cNvPr id="7" name="Content Placeholder 6">
            <a:extLst>
              <a:ext uri="{FF2B5EF4-FFF2-40B4-BE49-F238E27FC236}">
                <a16:creationId xmlns:a16="http://schemas.microsoft.com/office/drawing/2014/main" id="{41B6B309-50A3-3FF0-963F-95192BB24068}"/>
              </a:ext>
            </a:extLst>
          </p:cNvPr>
          <p:cNvSpPr>
            <a:spLocks noGrp="1"/>
          </p:cNvSpPr>
          <p:nvPr>
            <p:ph idx="1"/>
          </p:nvPr>
        </p:nvSpPr>
        <p:spPr>
          <a:xfrm>
            <a:off x="344634" y="911919"/>
            <a:ext cx="6195445" cy="5034162"/>
          </a:xfrm>
        </p:spPr>
        <p:txBody>
          <a:bodyPr/>
          <a:lstStyle/>
          <a:p>
            <a:pPr marL="0" indent="0">
              <a:buNone/>
            </a:pPr>
            <a:r>
              <a:rPr lang="en-AU" sz="2000" b="1" dirty="0"/>
              <a:t> Change in the road direction ahead</a:t>
            </a:r>
          </a:p>
          <a:p>
            <a:r>
              <a:rPr lang="en-AU" dirty="0"/>
              <a:t>These warning signs let you know the road is going to change direction. You should drive with caution within the speed limit and follow the conditions of the road.</a:t>
            </a:r>
          </a:p>
          <a:p>
            <a:endParaRPr lang="en-AU" dirty="0"/>
          </a:p>
          <a:p>
            <a:endParaRPr lang="en-AU" dirty="0"/>
          </a:p>
          <a:p>
            <a:endParaRPr lang="en-AU" dirty="0"/>
          </a:p>
          <a:p>
            <a:endParaRPr lang="en-AU" dirty="0"/>
          </a:p>
          <a:p>
            <a:pPr marL="0" indent="0">
              <a:buNone/>
            </a:pPr>
            <a:r>
              <a:rPr lang="en-AU" sz="2000" b="1" dirty="0"/>
              <a:t>Driving in wet conditions</a:t>
            </a:r>
          </a:p>
          <a:p>
            <a:r>
              <a:rPr lang="en-AU" dirty="0"/>
              <a:t>Wet roads reduce tyre grip and can result in loss of control.  Drive at a speed that allows you to brake gradually and stop within the distance you can see. </a:t>
            </a:r>
          </a:p>
          <a:p>
            <a:endParaRPr lang="en-AU" dirty="0"/>
          </a:p>
          <a:p>
            <a:r>
              <a:rPr lang="en-AU" dirty="0"/>
              <a:t> </a:t>
            </a:r>
          </a:p>
          <a:p>
            <a:endParaRPr lang="en-AU" dirty="0"/>
          </a:p>
        </p:txBody>
      </p:sp>
    </p:spTree>
    <p:extLst>
      <p:ext uri="{BB962C8B-B14F-4D97-AF65-F5344CB8AC3E}">
        <p14:creationId xmlns:p14="http://schemas.microsoft.com/office/powerpoint/2010/main" val="3960687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09" y="652156"/>
            <a:ext cx="6766843" cy="2585323"/>
          </a:xfrm>
          <a:prstGeom prst="rect">
            <a:avLst/>
          </a:prstGeom>
        </p:spPr>
        <p:txBody>
          <a:bodyPr wrap="square">
            <a:spAutoFit/>
          </a:bodyPr>
          <a:lstStyle/>
          <a:p>
            <a:pPr algn="ctr"/>
            <a:endParaRPr lang="en-AU" b="1" dirty="0"/>
          </a:p>
          <a:p>
            <a:pPr algn="ctr"/>
            <a:endParaRPr lang="en-AU" b="1" dirty="0"/>
          </a:p>
          <a:p>
            <a:pPr algn="ctr"/>
            <a:endParaRPr lang="en-AU" b="1" dirty="0"/>
          </a:p>
          <a:p>
            <a:pPr algn="ctr"/>
            <a:endParaRPr lang="en-AU" b="1" dirty="0"/>
          </a:p>
          <a:p>
            <a:pPr algn="ctr"/>
            <a:endParaRPr lang="en-AU" b="1" dirty="0"/>
          </a:p>
          <a:p>
            <a:pPr algn="ctr"/>
            <a:endParaRPr lang="en-AU" b="1" dirty="0"/>
          </a:p>
          <a:p>
            <a:pPr algn="ctr"/>
            <a:r>
              <a:rPr lang="en-AU" dirty="0"/>
              <a:t> </a:t>
            </a:r>
          </a:p>
          <a:p>
            <a:pPr algn="ctr"/>
            <a:r>
              <a:rPr lang="en-AU" dirty="0"/>
              <a:t> </a:t>
            </a:r>
          </a:p>
          <a:p>
            <a:pPr algn="ctr"/>
            <a:endParaRPr lang="en-AU" dirty="0"/>
          </a:p>
        </p:txBody>
      </p:sp>
      <p:pic>
        <p:nvPicPr>
          <p:cNvPr id="6" name="Picture 5" descr="Macintosh HD:private:var:folders:1s:1y8dt1x9215dzp6mr7kk_rpc0000gn:T:TemporaryItems:download.jpg"/>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924559" y="1273093"/>
            <a:ext cx="2078166" cy="1964386"/>
          </a:xfrm>
          <a:prstGeom prst="rect">
            <a:avLst/>
          </a:prstGeom>
          <a:noFill/>
          <a:ln>
            <a:noFill/>
          </a:ln>
        </p:spPr>
      </p:pic>
      <p:pic>
        <p:nvPicPr>
          <p:cNvPr id="5" name="Picture 4" descr="Macintosh HD:private:var:folders:1s:1y8dt1x9215dzp6mr7kk_rpc0000gn:T:TemporaryItems:images.pn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185194" y="3237479"/>
            <a:ext cx="1556896" cy="1845160"/>
          </a:xfrm>
          <a:prstGeom prst="rect">
            <a:avLst/>
          </a:prstGeom>
          <a:noFill/>
          <a:ln>
            <a:noFill/>
          </a:ln>
        </p:spPr>
      </p:pic>
      <p:sp>
        <p:nvSpPr>
          <p:cNvPr id="3" name="Title 2">
            <a:extLst>
              <a:ext uri="{FF2B5EF4-FFF2-40B4-BE49-F238E27FC236}">
                <a16:creationId xmlns:a16="http://schemas.microsoft.com/office/drawing/2014/main" id="{5DA8B4A3-252E-A83C-6195-30DDE8C686CD}"/>
              </a:ext>
            </a:extLst>
          </p:cNvPr>
          <p:cNvSpPr>
            <a:spLocks noGrp="1"/>
          </p:cNvSpPr>
          <p:nvPr>
            <p:ph type="title"/>
          </p:nvPr>
        </p:nvSpPr>
        <p:spPr/>
        <p:txBody>
          <a:bodyPr/>
          <a:lstStyle/>
          <a:p>
            <a:r>
              <a:rPr lang="en-AU" dirty="0"/>
              <a:t>Low Risk Driving</a:t>
            </a:r>
            <a:br>
              <a:rPr lang="en-AU" dirty="0"/>
            </a:br>
            <a:endParaRPr lang="en-AU" dirty="0"/>
          </a:p>
        </p:txBody>
      </p:sp>
      <p:sp>
        <p:nvSpPr>
          <p:cNvPr id="7" name="Content Placeholder 6">
            <a:extLst>
              <a:ext uri="{FF2B5EF4-FFF2-40B4-BE49-F238E27FC236}">
                <a16:creationId xmlns:a16="http://schemas.microsoft.com/office/drawing/2014/main" id="{0B88BB62-F4DE-A4AD-94AE-1C1F3D84CE4D}"/>
              </a:ext>
            </a:extLst>
          </p:cNvPr>
          <p:cNvSpPr>
            <a:spLocks noGrp="1"/>
          </p:cNvSpPr>
          <p:nvPr>
            <p:ph idx="1"/>
          </p:nvPr>
        </p:nvSpPr>
        <p:spPr>
          <a:xfrm>
            <a:off x="344634" y="911919"/>
            <a:ext cx="6037999" cy="5034162"/>
          </a:xfrm>
        </p:spPr>
        <p:txBody>
          <a:bodyPr/>
          <a:lstStyle/>
          <a:p>
            <a:pPr marL="0" indent="0">
              <a:buNone/>
            </a:pPr>
            <a:r>
              <a:rPr lang="en-AU" sz="2000" b="1" dirty="0"/>
              <a:t> Road and lane positioning</a:t>
            </a:r>
          </a:p>
          <a:p>
            <a:r>
              <a:rPr lang="en-AU" dirty="0"/>
              <a:t>Position your vehicle to maximise the distance from hazards (also called buffering)</a:t>
            </a:r>
          </a:p>
          <a:p>
            <a:endParaRPr lang="en-AU" dirty="0"/>
          </a:p>
          <a:p>
            <a:pPr marL="0" indent="0">
              <a:buNone/>
            </a:pPr>
            <a:r>
              <a:rPr lang="en-AU" sz="2000" b="1" dirty="0"/>
              <a:t>Driving on Gravel Roads</a:t>
            </a:r>
          </a:p>
          <a:p>
            <a:r>
              <a:rPr lang="en-AU" dirty="0"/>
              <a:t>When driving on gravel roads or site roads give yourself more time to react, e.g. extend the 2 second rule to a 6 second rule and leave more distance between you and other vehicles. Know your tyres and be aware of reduced traction.</a:t>
            </a:r>
          </a:p>
          <a:p>
            <a:pPr marL="0" indent="0">
              <a:buNone/>
            </a:pPr>
            <a:endParaRPr lang="en-AU" dirty="0"/>
          </a:p>
        </p:txBody>
      </p:sp>
    </p:spTree>
    <p:extLst>
      <p:ext uri="{BB962C8B-B14F-4D97-AF65-F5344CB8AC3E}">
        <p14:creationId xmlns:p14="http://schemas.microsoft.com/office/powerpoint/2010/main" val="1611388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09" y="652156"/>
            <a:ext cx="6766843" cy="2585323"/>
          </a:xfrm>
          <a:prstGeom prst="rect">
            <a:avLst/>
          </a:prstGeom>
        </p:spPr>
        <p:txBody>
          <a:bodyPr wrap="square">
            <a:spAutoFit/>
          </a:bodyPr>
          <a:lstStyle/>
          <a:p>
            <a:pPr algn="ctr"/>
            <a:endParaRPr lang="en-AU" b="1" dirty="0"/>
          </a:p>
          <a:p>
            <a:pPr algn="ctr"/>
            <a:endParaRPr lang="en-AU" b="1" dirty="0"/>
          </a:p>
          <a:p>
            <a:pPr algn="ctr"/>
            <a:endParaRPr lang="en-AU" b="1" dirty="0"/>
          </a:p>
          <a:p>
            <a:pPr algn="ctr"/>
            <a:endParaRPr lang="en-AU" b="1" dirty="0"/>
          </a:p>
          <a:p>
            <a:pPr algn="ctr"/>
            <a:endParaRPr lang="en-AU" b="1" dirty="0"/>
          </a:p>
          <a:p>
            <a:pPr algn="ctr"/>
            <a:endParaRPr lang="en-AU" b="1" dirty="0"/>
          </a:p>
          <a:p>
            <a:pPr algn="ctr"/>
            <a:r>
              <a:rPr lang="en-AU" dirty="0"/>
              <a:t> </a:t>
            </a:r>
          </a:p>
          <a:p>
            <a:pPr algn="ctr"/>
            <a:r>
              <a:rPr lang="en-AU" dirty="0"/>
              <a:t> </a:t>
            </a:r>
          </a:p>
          <a:p>
            <a:pPr algn="ctr"/>
            <a:endParaRPr lang="en-AU" dirty="0"/>
          </a:p>
        </p:txBody>
      </p:sp>
      <p:pic>
        <p:nvPicPr>
          <p:cNvPr id="6" name="Picture 5"/>
          <p:cNvPicPr/>
          <p:nvPr/>
        </p:nvPicPr>
        <p:blipFill rotWithShape="1">
          <a:blip r:embed="rId2">
            <a:extLst>
              <a:ext uri="{28A0092B-C50C-407E-A947-70E740481C1C}">
                <a14:useLocalDpi xmlns:a14="http://schemas.microsoft.com/office/drawing/2010/main" val="0"/>
              </a:ext>
            </a:extLst>
          </a:blip>
          <a:srcRect r="37752"/>
          <a:stretch/>
        </p:blipFill>
        <p:spPr bwMode="auto">
          <a:xfrm>
            <a:off x="7481455" y="1203676"/>
            <a:ext cx="1413164" cy="2033803"/>
          </a:xfrm>
          <a:prstGeom prst="rect">
            <a:avLst/>
          </a:prstGeom>
          <a:ln>
            <a:noFill/>
          </a:ln>
          <a:effectLst/>
        </p:spPr>
      </p:pic>
      <p:pic>
        <p:nvPicPr>
          <p:cNvPr id="7" name="Picture 6" descr="K:\BusinessStrategy&amp;Support\OCCHealthSafety&amp;Training\8.0 StatutoryTraining\STATUTORY\Photos\Road Safety Photos\IMG_6130.JP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380019" y="3463473"/>
            <a:ext cx="2514600" cy="1676400"/>
          </a:xfrm>
          <a:prstGeom prst="rect">
            <a:avLst/>
          </a:prstGeom>
          <a:ln>
            <a:noFill/>
          </a:ln>
          <a:effectLst/>
          <a:extLst>
            <a:ext uri="{909E8E84-426E-40dd-AFC4-6F175D3DCCD1}">
              <a14:hiddenFill xmlns:a14="http://schemas.microsoft.com/office/drawing/2010/main" xmlns="">
                <a:solidFill>
                  <a:srgbClr val="FFFFFF"/>
                </a:solidFill>
              </a14:hiddenFill>
            </a:ext>
          </a:extLst>
        </p:spPr>
      </p:pic>
      <p:sp>
        <p:nvSpPr>
          <p:cNvPr id="3" name="Title 2">
            <a:extLst>
              <a:ext uri="{FF2B5EF4-FFF2-40B4-BE49-F238E27FC236}">
                <a16:creationId xmlns:a16="http://schemas.microsoft.com/office/drawing/2014/main" id="{0DD0ACCC-62BD-90A5-D8D9-C88D76140BC9}"/>
              </a:ext>
            </a:extLst>
          </p:cNvPr>
          <p:cNvSpPr>
            <a:spLocks noGrp="1"/>
          </p:cNvSpPr>
          <p:nvPr>
            <p:ph type="title"/>
          </p:nvPr>
        </p:nvSpPr>
        <p:spPr/>
        <p:txBody>
          <a:bodyPr/>
          <a:lstStyle/>
          <a:p>
            <a:r>
              <a:rPr lang="en-AU" dirty="0" err="1"/>
              <a:t>Wopa</a:t>
            </a:r>
            <a:r>
              <a:rPr lang="en-AU" dirty="0"/>
              <a:t> Stopper</a:t>
            </a:r>
            <a:br>
              <a:rPr lang="en-AU" dirty="0"/>
            </a:br>
            <a:endParaRPr lang="en-AU" dirty="0"/>
          </a:p>
        </p:txBody>
      </p:sp>
      <p:sp>
        <p:nvSpPr>
          <p:cNvPr id="5" name="Content Placeholder 4">
            <a:extLst>
              <a:ext uri="{FF2B5EF4-FFF2-40B4-BE49-F238E27FC236}">
                <a16:creationId xmlns:a16="http://schemas.microsoft.com/office/drawing/2014/main" id="{CD795826-0517-6D23-550A-F9D97660D558}"/>
              </a:ext>
            </a:extLst>
          </p:cNvPr>
          <p:cNvSpPr>
            <a:spLocks noGrp="1"/>
          </p:cNvSpPr>
          <p:nvPr>
            <p:ph idx="1"/>
          </p:nvPr>
        </p:nvSpPr>
        <p:spPr>
          <a:xfrm>
            <a:off x="344634" y="911919"/>
            <a:ext cx="6207557" cy="5034162"/>
          </a:xfrm>
        </p:spPr>
        <p:txBody>
          <a:bodyPr/>
          <a:lstStyle/>
          <a:p>
            <a:r>
              <a:rPr lang="en-AU" dirty="0"/>
              <a:t>The idea and design behind the </a:t>
            </a:r>
            <a:r>
              <a:rPr lang="en-AU" dirty="0" err="1"/>
              <a:t>Wopa</a:t>
            </a:r>
            <a:r>
              <a:rPr lang="en-AU" dirty="0"/>
              <a:t> Stopper is to catch the vehicle when there is brake failure. If you are not in control of the vehicle and have no other options available, then steer directly into the </a:t>
            </a:r>
            <a:r>
              <a:rPr lang="en-AU" dirty="0" err="1"/>
              <a:t>Wopa</a:t>
            </a:r>
            <a:r>
              <a:rPr lang="en-AU" dirty="0"/>
              <a:t> Stopper. </a:t>
            </a:r>
          </a:p>
          <a:p>
            <a:endParaRPr lang="en-AU" dirty="0"/>
          </a:p>
          <a:p>
            <a:endParaRPr lang="en-AU" dirty="0"/>
          </a:p>
          <a:p>
            <a:endParaRPr lang="en-AU" dirty="0"/>
          </a:p>
        </p:txBody>
      </p:sp>
    </p:spTree>
    <p:extLst>
      <p:ext uri="{BB962C8B-B14F-4D97-AF65-F5344CB8AC3E}">
        <p14:creationId xmlns:p14="http://schemas.microsoft.com/office/powerpoint/2010/main" val="246120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99C84002B06B439DA773BCD5D7BD89" ma:contentTypeVersion="0" ma:contentTypeDescription="Create a new document." ma:contentTypeScope="" ma:versionID="93cce71f2c3fb9a7609fae389cb10a5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E219B3F-2B42-45EF-9A56-4AAA3443BA46}"/>
</file>

<file path=customXml/itemProps2.xml><?xml version="1.0" encoding="utf-8"?>
<ds:datastoreItem xmlns:ds="http://schemas.openxmlformats.org/officeDocument/2006/customXml" ds:itemID="{57C401E9-11AB-47EB-9CCC-C3F864E47C31}"/>
</file>

<file path=customXml/itemProps3.xml><?xml version="1.0" encoding="utf-8"?>
<ds:datastoreItem xmlns:ds="http://schemas.openxmlformats.org/officeDocument/2006/customXml" ds:itemID="{57EF7E21-8157-466B-AF24-5C7B3BA38410}"/>
</file>

<file path=docProps/app.xml><?xml version="1.0" encoding="utf-8"?>
<Properties xmlns="http://schemas.openxmlformats.org/officeDocument/2006/extended-properties" xmlns:vt="http://schemas.openxmlformats.org/officeDocument/2006/docPropsVTypes">
  <Template>Solstice.thmx</Template>
  <TotalTime>1094</TotalTime>
  <Words>482</Words>
  <Application>Microsoft Office PowerPoint</Application>
  <PresentationFormat>On-screen Show (4:3)</PresentationFormat>
  <Paragraphs>132</Paragraphs>
  <Slides>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Calibri Light</vt:lpstr>
      <vt:lpstr>DecimaProA-Bold ☞</vt:lpstr>
      <vt:lpstr>Gill Sans MT</vt:lpstr>
      <vt:lpstr>Verdana</vt:lpstr>
      <vt:lpstr>Wingdings 2</vt:lpstr>
      <vt:lpstr>Solstice</vt:lpstr>
      <vt:lpstr>1_Custom Design</vt:lpstr>
      <vt:lpstr>PowerPoint Presentation</vt:lpstr>
      <vt:lpstr>Correct Steering Techniques </vt:lpstr>
      <vt:lpstr>Basic driving techniques </vt:lpstr>
      <vt:lpstr>Low Risk Driving </vt:lpstr>
      <vt:lpstr>Low Risk Driving </vt:lpstr>
      <vt:lpstr>Low Risk Driving </vt:lpstr>
      <vt:lpstr>Low Risk Driving </vt:lpstr>
      <vt:lpstr>Low Risk Driving </vt:lpstr>
      <vt:lpstr>Wopa Stopper </vt:lpstr>
    </vt:vector>
  </TitlesOfParts>
  <Company>Shift Training Pty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 Gluyas</dc:creator>
  <cp:lastModifiedBy>Glen Coventon</cp:lastModifiedBy>
  <cp:revision>39</cp:revision>
  <dcterms:created xsi:type="dcterms:W3CDTF">2018-03-31T06:01:19Z</dcterms:created>
  <dcterms:modified xsi:type="dcterms:W3CDTF">2023-04-27T22:42:39Z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0x010100D999C84002B06B439DA773BCD5D7BD89</vt:lpwstr>
  </property>
</Properties>
</file>