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3.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6" r:id="rId1"/>
    <p:sldMasterId id="2147483727" r:id="rId2"/>
    <p:sldMasterId id="2147483720" r:id="rId3"/>
  </p:sldMasterIdLst>
  <p:notesMasterIdLst>
    <p:notesMasterId r:id="rId34"/>
  </p:notesMasterIdLst>
  <p:handoutMasterIdLst>
    <p:handoutMasterId r:id="rId35"/>
  </p:handoutMasterIdLst>
  <p:sldIdLst>
    <p:sldId id="353" r:id="rId4"/>
    <p:sldId id="354" r:id="rId5"/>
    <p:sldId id="355" r:id="rId6"/>
    <p:sldId id="328" r:id="rId7"/>
    <p:sldId id="357" r:id="rId8"/>
    <p:sldId id="356" r:id="rId9"/>
    <p:sldId id="331" r:id="rId10"/>
    <p:sldId id="332" r:id="rId11"/>
    <p:sldId id="333" r:id="rId12"/>
    <p:sldId id="334" r:id="rId13"/>
    <p:sldId id="358" r:id="rId14"/>
    <p:sldId id="337" r:id="rId15"/>
    <p:sldId id="340" r:id="rId16"/>
    <p:sldId id="364" r:id="rId17"/>
    <p:sldId id="338" r:id="rId18"/>
    <p:sldId id="339" r:id="rId19"/>
    <p:sldId id="341" r:id="rId20"/>
    <p:sldId id="359" r:id="rId21"/>
    <p:sldId id="360" r:id="rId22"/>
    <p:sldId id="366" r:id="rId23"/>
    <p:sldId id="265" r:id="rId24"/>
    <p:sldId id="365" r:id="rId25"/>
    <p:sldId id="342" r:id="rId26"/>
    <p:sldId id="344" r:id="rId27"/>
    <p:sldId id="361" r:id="rId28"/>
    <p:sldId id="345" r:id="rId29"/>
    <p:sldId id="362" r:id="rId30"/>
    <p:sldId id="349" r:id="rId31"/>
    <p:sldId id="351" r:id="rId32"/>
    <p:sldId id="363" r:id="rId33"/>
  </p:sldIdLst>
  <p:sldSz cx="9906000" cy="6858000" type="A4"/>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Times"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Times"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Times"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Times" charset="0"/>
        <a:ea typeface="MS PGothic" charset="0"/>
        <a:cs typeface="MS PGothic" charset="0"/>
      </a:defRPr>
    </a:lvl5pPr>
    <a:lvl6pPr marL="2286000" algn="l" defTabSz="457200" rtl="0" eaLnBrk="1" latinLnBrk="0" hangingPunct="1">
      <a:defRPr sz="2400" kern="1200">
        <a:solidFill>
          <a:schemeClr val="tx1"/>
        </a:solidFill>
        <a:latin typeface="Times" charset="0"/>
        <a:ea typeface="MS PGothic" charset="0"/>
        <a:cs typeface="MS PGothic" charset="0"/>
      </a:defRPr>
    </a:lvl6pPr>
    <a:lvl7pPr marL="2743200" algn="l" defTabSz="457200" rtl="0" eaLnBrk="1" latinLnBrk="0" hangingPunct="1">
      <a:defRPr sz="2400" kern="1200">
        <a:solidFill>
          <a:schemeClr val="tx1"/>
        </a:solidFill>
        <a:latin typeface="Times" charset="0"/>
        <a:ea typeface="MS PGothic" charset="0"/>
        <a:cs typeface="MS PGothic" charset="0"/>
      </a:defRPr>
    </a:lvl7pPr>
    <a:lvl8pPr marL="3200400" algn="l" defTabSz="457200" rtl="0" eaLnBrk="1" latinLnBrk="0" hangingPunct="1">
      <a:defRPr sz="2400" kern="1200">
        <a:solidFill>
          <a:schemeClr val="tx1"/>
        </a:solidFill>
        <a:latin typeface="Times" charset="0"/>
        <a:ea typeface="MS PGothic" charset="0"/>
        <a:cs typeface="MS PGothic" charset="0"/>
      </a:defRPr>
    </a:lvl8pPr>
    <a:lvl9pPr marL="3657600" algn="l" defTabSz="457200" rtl="0" eaLnBrk="1" latinLnBrk="0" hangingPunct="1">
      <a:defRPr sz="2400" kern="1200">
        <a:solidFill>
          <a:schemeClr val="tx1"/>
        </a:solidFill>
        <a:latin typeface="Times"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312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DCF"/>
    <a:srgbClr val="1069A4"/>
    <a:srgbClr val="444444"/>
    <a:srgbClr val="C055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78"/>
    <p:restoredTop sz="78498" autoAdjust="0"/>
  </p:normalViewPr>
  <p:slideViewPr>
    <p:cSldViewPr snapToGrid="0">
      <p:cViewPr varScale="1">
        <p:scale>
          <a:sx n="62" d="100"/>
          <a:sy n="62" d="100"/>
        </p:scale>
        <p:origin x="876" y="66"/>
      </p:cViewPr>
      <p:guideLst>
        <p:guide orient="horz" pos="2160"/>
        <p:guide pos="3129"/>
      </p:guideLst>
    </p:cSldViewPr>
  </p:slideViewPr>
  <p:outlineViewPr>
    <p:cViewPr>
      <p:scale>
        <a:sx n="33" d="100"/>
        <a:sy n="33" d="100"/>
      </p:scale>
      <p:origin x="0" y="19680"/>
    </p:cViewPr>
  </p:outlineViewPr>
  <p:notesTextViewPr>
    <p:cViewPr>
      <p:scale>
        <a:sx n="114" d="100"/>
        <a:sy n="114" d="100"/>
      </p:scale>
      <p:origin x="0" y="0"/>
    </p:cViewPr>
  </p:notesTextViewPr>
  <p:sorterViewPr>
    <p:cViewPr>
      <p:scale>
        <a:sx n="66" d="100"/>
        <a:sy n="66" d="100"/>
      </p:scale>
      <p:origin x="0" y="0"/>
    </p:cViewPr>
  </p:sorterViewPr>
  <p:notesViewPr>
    <p:cSldViewPr snapToGrid="0">
      <p:cViewPr varScale="1">
        <p:scale>
          <a:sx n="89" d="100"/>
          <a:sy n="89" d="100"/>
        </p:scale>
        <p:origin x="4080" y="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noChangeArrowheads="1"/>
          </p:cNvSpPr>
          <p:nvPr>
            <p:ph type="sldNum" sz="quarter" idx="3"/>
          </p:nvPr>
        </p:nvSpPr>
        <p:spPr bwMode="auto">
          <a:xfrm>
            <a:off x="0" y="8610600"/>
            <a:ext cx="68580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000">
                <a:latin typeface="Arial"/>
                <a:ea typeface="Arial"/>
                <a:cs typeface="Arial"/>
              </a:defRPr>
            </a:lvl1pPr>
          </a:lstStyle>
          <a:p>
            <a:pPr>
              <a:defRPr/>
            </a:pPr>
            <a:r>
              <a:rPr lang="en-US"/>
              <a:t>http://</a:t>
            </a:r>
            <a:r>
              <a:rPr lang="en-US" err="1"/>
              <a:t>www.pertrain.com.au</a:t>
            </a:r>
            <a:endParaRPr lang="en-US"/>
          </a:p>
        </p:txBody>
      </p:sp>
      <p:sp>
        <p:nvSpPr>
          <p:cNvPr id="7" name="Rectangle 5"/>
          <p:cNvSpPr txBox="1">
            <a:spLocks noChangeArrowheads="1"/>
          </p:cNvSpPr>
          <p:nvPr/>
        </p:nvSpPr>
        <p:spPr bwMode="auto">
          <a:xfrm>
            <a:off x="533400" y="152400"/>
            <a:ext cx="5791200" cy="381000"/>
          </a:xfrm>
          <a:prstGeom prst="rect">
            <a:avLst/>
          </a:prstGeom>
          <a:noFill/>
          <a:ln w="9525">
            <a:noFill/>
            <a:miter lim="800000"/>
            <a:headEnd/>
            <a:tailEnd/>
          </a:ln>
          <a:effectLst/>
        </p:spPr>
        <p:txBody>
          <a:bodyPr anchor="b"/>
          <a:lstStyle>
            <a:lvl1pPr>
              <a:tabLst>
                <a:tab pos="5557838" algn="r"/>
              </a:tabLst>
              <a:defRPr sz="2400">
                <a:solidFill>
                  <a:schemeClr val="tx1"/>
                </a:solidFill>
                <a:latin typeface="Times" charset="0"/>
                <a:ea typeface="MS PGothic" charset="0"/>
                <a:cs typeface="MS PGothic" charset="0"/>
              </a:defRPr>
            </a:lvl1pPr>
            <a:lvl2pPr marL="742950" indent="-285750">
              <a:tabLst>
                <a:tab pos="5557838" algn="r"/>
              </a:tabLst>
              <a:defRPr sz="2400">
                <a:solidFill>
                  <a:schemeClr val="tx1"/>
                </a:solidFill>
                <a:latin typeface="Times" charset="0"/>
                <a:ea typeface="MS PGothic" charset="0"/>
                <a:cs typeface="MS PGothic" charset="0"/>
              </a:defRPr>
            </a:lvl2pPr>
            <a:lvl3pPr marL="1143000" indent="-228600">
              <a:tabLst>
                <a:tab pos="5557838" algn="r"/>
              </a:tabLst>
              <a:defRPr sz="2400">
                <a:solidFill>
                  <a:schemeClr val="tx1"/>
                </a:solidFill>
                <a:latin typeface="Times" charset="0"/>
                <a:ea typeface="MS PGothic" charset="0"/>
                <a:cs typeface="MS PGothic" charset="0"/>
              </a:defRPr>
            </a:lvl3pPr>
            <a:lvl4pPr marL="1600200" indent="-228600">
              <a:tabLst>
                <a:tab pos="5557838" algn="r"/>
              </a:tabLst>
              <a:defRPr sz="2400">
                <a:solidFill>
                  <a:schemeClr val="tx1"/>
                </a:solidFill>
                <a:latin typeface="Times" charset="0"/>
                <a:ea typeface="MS PGothic" charset="0"/>
                <a:cs typeface="MS PGothic" charset="0"/>
              </a:defRPr>
            </a:lvl4pPr>
            <a:lvl5pPr marL="2057400" indent="-228600">
              <a:tabLst>
                <a:tab pos="5557838" algn="r"/>
              </a:tabLst>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tabLst>
                <a:tab pos="5557838" algn="r"/>
              </a:tabLs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tabLst>
                <a:tab pos="5557838" algn="r"/>
              </a:tabLs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tabLst>
                <a:tab pos="5557838" algn="r"/>
              </a:tabLs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tabLst>
                <a:tab pos="5557838" algn="r"/>
              </a:tabLst>
              <a:defRPr sz="2400">
                <a:solidFill>
                  <a:schemeClr val="tx1"/>
                </a:solidFill>
                <a:latin typeface="Times" charset="0"/>
                <a:ea typeface="MS PGothic" charset="0"/>
                <a:cs typeface="MS PGothic" charset="0"/>
              </a:defRPr>
            </a:lvl9pPr>
          </a:lstStyle>
          <a:p>
            <a:r>
              <a:rPr lang="en-US" sz="1000" b="1" dirty="0">
                <a:latin typeface="Arial" charset="0"/>
                <a:cs typeface="Arial" charset="0"/>
              </a:rPr>
              <a:t>Conduct Local Risk Control</a:t>
            </a:r>
            <a:r>
              <a:rPr lang="en-US" sz="1000" dirty="0">
                <a:latin typeface="Arial" charset="0"/>
                <a:cs typeface="Arial" charset="0"/>
              </a:rPr>
              <a:t>	Page: </a:t>
            </a:r>
            <a:fld id="{CE1DE7E5-DFED-EE4B-99B3-A5FE3F1F1047}" type="slidenum">
              <a:rPr lang="en-US" sz="1000">
                <a:latin typeface="Arial" charset="0"/>
                <a:cs typeface="Arial" charset="0"/>
              </a:rPr>
              <a:pPr/>
              <a:t>‹#›</a:t>
            </a:fld>
            <a:endParaRPr lang="en-US" sz="1000" dirty="0">
              <a:latin typeface="Arial" charset="0"/>
              <a:cs typeface="Arial" charset="0"/>
            </a:endParaRPr>
          </a:p>
        </p:txBody>
      </p:sp>
    </p:spTree>
    <p:extLst>
      <p:ext uri="{BB962C8B-B14F-4D97-AF65-F5344CB8AC3E}">
        <p14:creationId xmlns:p14="http://schemas.microsoft.com/office/powerpoint/2010/main" val="10117015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1028"/>
          <p:cNvSpPr>
            <a:spLocks noGrp="1" noRot="1" noChangeAspect="1" noChangeArrowheads="1" noTextEdit="1"/>
          </p:cNvSpPr>
          <p:nvPr>
            <p:ph type="sldImg" idx="2"/>
          </p:nvPr>
        </p:nvSpPr>
        <p:spPr bwMode="auto">
          <a:xfrm>
            <a:off x="2651125" y="425450"/>
            <a:ext cx="3767138" cy="260985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 name="Rectangle 5"/>
          <p:cNvSpPr>
            <a:spLocks noGrp="1" noChangeArrowheads="1"/>
          </p:cNvSpPr>
          <p:nvPr>
            <p:ph type="body" sz="quarter" idx="3"/>
          </p:nvPr>
        </p:nvSpPr>
        <p:spPr bwMode="auto">
          <a:xfrm>
            <a:off x="609600" y="3200400"/>
            <a:ext cx="5715000"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0"/>
            <a:r>
              <a:rPr lang="en-US" noProof="0" dirty="0" err="1"/>
              <a:t>Asdfa</a:t>
            </a:r>
            <a:endParaRPr lang="en-US" noProof="0" dirty="0"/>
          </a:p>
          <a:p>
            <a:pPr lvl="0"/>
            <a:r>
              <a:rPr lang="en-US" noProof="0" dirty="0" err="1"/>
              <a:t>sdfsdf</a:t>
            </a:r>
            <a:endParaRPr lang="en-US" noProof="0" dirty="0"/>
          </a:p>
        </p:txBody>
      </p:sp>
      <p:sp>
        <p:nvSpPr>
          <p:cNvPr id="2053" name="TextBox 8"/>
          <p:cNvSpPr txBox="1">
            <a:spLocks noChangeArrowheads="1"/>
          </p:cNvSpPr>
          <p:nvPr/>
        </p:nvSpPr>
        <p:spPr bwMode="auto">
          <a:xfrm>
            <a:off x="609600" y="2847975"/>
            <a:ext cx="31242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1200" b="1" i="1">
                <a:solidFill>
                  <a:srgbClr val="1069A4"/>
                </a:solidFill>
                <a:latin typeface="Arial" charset="0"/>
                <a:cs typeface="Arial Bold" charset="0"/>
              </a:rPr>
              <a:t>Trainer Key Points</a:t>
            </a:r>
          </a:p>
        </p:txBody>
      </p:sp>
      <p:sp>
        <p:nvSpPr>
          <p:cNvPr id="6" name="Slide Number Placeholder 4"/>
          <p:cNvSpPr txBox="1">
            <a:spLocks noGrp="1"/>
          </p:cNvSpPr>
          <p:nvPr/>
        </p:nvSpPr>
        <p:spPr bwMode="auto">
          <a:xfrm>
            <a:off x="0" y="8610600"/>
            <a:ext cx="6858000" cy="457200"/>
          </a:xfrm>
          <a:prstGeom prst="rect">
            <a:avLst/>
          </a:prstGeom>
          <a:noFill/>
          <a:ln w="9525">
            <a:noFill/>
            <a:miter lim="800000"/>
            <a:headEnd/>
            <a:tailEnd/>
          </a:ln>
        </p:spPr>
        <p:txBody>
          <a:bodyPr anchor="b"/>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900">
                <a:latin typeface="Arial" charset="0"/>
                <a:cs typeface="Arial" charset="0"/>
              </a:rPr>
              <a:t>Section One: Page </a:t>
            </a:r>
            <a:fld id="{A98B55CD-7EBC-0745-882A-659FAB8D8D91}" type="slidenum">
              <a:rPr lang="en-US" sz="900">
                <a:latin typeface="Arial" charset="0"/>
                <a:cs typeface="Arial" charset="0"/>
              </a:rPr>
              <a:pPr algn="ctr"/>
              <a:t>‹#›</a:t>
            </a:fld>
            <a:endParaRPr lang="en-US" sz="900">
              <a:latin typeface="Arial" charset="0"/>
              <a:cs typeface="Arial" charset="0"/>
            </a:endParaRPr>
          </a:p>
        </p:txBody>
      </p:sp>
    </p:spTree>
    <p:extLst>
      <p:ext uri="{BB962C8B-B14F-4D97-AF65-F5344CB8AC3E}">
        <p14:creationId xmlns:p14="http://schemas.microsoft.com/office/powerpoint/2010/main" val="1748795483"/>
      </p:ext>
    </p:extLst>
  </p:cSld>
  <p:clrMap bg1="lt1" tx1="dk1" bg2="lt2" tx2="dk2" accent1="accent1" accent2="accent2" accent3="accent3" accent4="accent4" accent5="accent5" accent6="accent6" hlink="hlink" folHlink="folHlink"/>
  <p:hf hdr="0" ftr="0" dt="0"/>
  <p:notesStyle>
    <a:lvl1pPr marL="196850" indent="-196850" algn="l" rtl="0" eaLnBrk="0" fontAlgn="base" hangingPunct="0">
      <a:spcBef>
        <a:spcPct val="30000"/>
      </a:spcBef>
      <a:spcAft>
        <a:spcPct val="0"/>
      </a:spcAft>
      <a:buFont typeface="Arial" charset="0"/>
      <a:buChar char="•"/>
      <a:tabLst>
        <a:tab pos="2667000" algn="l"/>
        <a:tab pos="2955925" algn="l"/>
      </a:tabLst>
      <a:defRPr lang="en-US" sz="1000" kern="1200" dirty="0">
        <a:solidFill>
          <a:schemeClr val="tx1"/>
        </a:solidFill>
        <a:latin typeface="Arial"/>
        <a:ea typeface="MS PGothic" pitchFamily="34" charset="-128"/>
        <a:cs typeface="Arial"/>
      </a:defRPr>
    </a:lvl1pPr>
    <a:lvl2pPr marL="576263" indent="-188913" algn="l" rtl="0" eaLnBrk="0" fontAlgn="base" hangingPunct="0">
      <a:spcBef>
        <a:spcPct val="30000"/>
      </a:spcBef>
      <a:spcAft>
        <a:spcPct val="0"/>
      </a:spcAft>
      <a:buChar char="•"/>
      <a:tabLst>
        <a:tab pos="2667000" algn="l"/>
        <a:tab pos="2955925" algn="l"/>
      </a:tabLst>
      <a:defRPr lang="en-US" sz="1000" kern="1200" dirty="0">
        <a:solidFill>
          <a:schemeClr val="tx1"/>
        </a:solidFill>
        <a:latin typeface="Arial"/>
        <a:ea typeface="MS PGothic" pitchFamily="34" charset="-128"/>
        <a:cs typeface="Arial"/>
      </a:defRPr>
    </a:lvl2pPr>
    <a:lvl3pPr marL="955675" indent="-188913" algn="l" rtl="0" eaLnBrk="0" fontAlgn="base" hangingPunct="0">
      <a:spcBef>
        <a:spcPct val="30000"/>
      </a:spcBef>
      <a:spcAft>
        <a:spcPct val="0"/>
      </a:spcAft>
      <a:buFont typeface="Lucida Grande" charset="0"/>
      <a:buChar char="-"/>
      <a:tabLst>
        <a:tab pos="2667000" algn="l"/>
        <a:tab pos="2955925" algn="l"/>
      </a:tabLst>
      <a:defRPr lang="en-US" sz="1000" kern="1200" dirty="0">
        <a:solidFill>
          <a:schemeClr val="tx1"/>
        </a:solidFill>
        <a:latin typeface="Arial"/>
        <a:ea typeface="MS PGothic" pitchFamily="34" charset="-128"/>
        <a:cs typeface="Arial"/>
      </a:defRPr>
    </a:lvl3pPr>
    <a:lvl4pPr marL="1600200" indent="-228600" algn="l" rtl="0" eaLnBrk="0" fontAlgn="base" hangingPunct="0">
      <a:spcBef>
        <a:spcPct val="30000"/>
      </a:spcBef>
      <a:spcAft>
        <a:spcPct val="0"/>
      </a:spcAft>
      <a:tabLst>
        <a:tab pos="2667000" algn="l"/>
        <a:tab pos="2955925" algn="l"/>
      </a:tabLst>
      <a:defRPr sz="1200" kern="1200">
        <a:solidFill>
          <a:schemeClr val="tx1"/>
        </a:solidFill>
        <a:latin typeface="Arial" pitchFamily="39" charset="0"/>
        <a:ea typeface="MS PGothic" pitchFamily="34" charset="-128"/>
        <a:cs typeface="+mn-cs"/>
      </a:defRPr>
    </a:lvl4pPr>
    <a:lvl5pPr marL="2057400" indent="-228600" algn="l" rtl="0" eaLnBrk="0" fontAlgn="base" hangingPunct="0">
      <a:spcBef>
        <a:spcPct val="30000"/>
      </a:spcBef>
      <a:spcAft>
        <a:spcPct val="0"/>
      </a:spcAft>
      <a:tabLst>
        <a:tab pos="2667000" algn="l"/>
        <a:tab pos="2955925" algn="l"/>
      </a:tabLst>
      <a:defRPr sz="1200" kern="1200">
        <a:solidFill>
          <a:schemeClr val="tx1"/>
        </a:solidFill>
        <a:latin typeface="Arial" pitchFamily="39"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a:xfrm>
            <a:off x="2438400" y="304800"/>
            <a:ext cx="3962400" cy="2743200"/>
          </a:xfrm>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dirty="0">
                <a:latin typeface="Arial" pitchFamily="34" charset="0"/>
              </a:rPr>
              <a:t>Welcome. </a:t>
            </a:r>
          </a:p>
          <a:p>
            <a:pPr eaLnBrk="1" hangingPunct="1">
              <a:spcBef>
                <a:spcPct val="0"/>
              </a:spcBef>
            </a:pPr>
            <a:r>
              <a:rPr lang="en-US" altLang="en-US" dirty="0">
                <a:latin typeface="Arial" pitchFamily="34" charset="0"/>
              </a:rPr>
              <a:t>Introduce yourself. </a:t>
            </a:r>
          </a:p>
          <a:p>
            <a:pPr eaLnBrk="1" hangingPunct="1">
              <a:spcBef>
                <a:spcPct val="0"/>
              </a:spcBef>
            </a:pPr>
            <a:r>
              <a:rPr lang="en-US" altLang="en-US" dirty="0">
                <a:latin typeface="Arial" pitchFamily="34" charset="0"/>
              </a:rPr>
              <a:t>Outline your experience.</a:t>
            </a:r>
          </a:p>
          <a:p>
            <a:pPr eaLnBrk="1" hangingPunct="1">
              <a:spcBef>
                <a:spcPct val="0"/>
              </a:spcBef>
            </a:pPr>
            <a:r>
              <a:rPr lang="en-US" altLang="en-US" dirty="0">
                <a:latin typeface="Arial" pitchFamily="34" charset="0"/>
              </a:rPr>
              <a:t>Explain where the facilities are and any OHS issues if necessary</a:t>
            </a:r>
          </a:p>
          <a:p>
            <a:pPr marL="171450" indent="-171450">
              <a:buFont typeface="Arial"/>
              <a:buChar char="•"/>
            </a:pPr>
            <a:r>
              <a:rPr lang="en-US" sz="1000" b="0" i="0" u="none" strike="noStrike" kern="1200" baseline="0" dirty="0">
                <a:solidFill>
                  <a:schemeClr val="dk1"/>
                </a:solidFill>
                <a:latin typeface="Arial"/>
                <a:ea typeface="ＭＳ Ｐゴシック" pitchFamily="82" charset="-128"/>
                <a:cs typeface="Arial"/>
              </a:rPr>
              <a:t>Timeframe for the course.</a:t>
            </a:r>
          </a:p>
          <a:p>
            <a:pPr marL="171450" indent="-171450">
              <a:buFont typeface="Arial"/>
              <a:buChar char="•"/>
            </a:pPr>
            <a:r>
              <a:rPr lang="en-US" sz="1000" b="0" i="0" u="none" strike="noStrike" kern="1200" baseline="0" dirty="0">
                <a:solidFill>
                  <a:schemeClr val="dk1"/>
                </a:solidFill>
                <a:latin typeface="Arial"/>
                <a:ea typeface="ＭＳ Ｐゴシック" pitchFamily="82" charset="-128"/>
                <a:cs typeface="Arial"/>
              </a:rPr>
              <a:t>Handouts: </a:t>
            </a:r>
          </a:p>
          <a:p>
            <a:pPr marL="177800" indent="0">
              <a:buFont typeface="Arial"/>
              <a:buNone/>
            </a:pPr>
            <a:r>
              <a:rPr lang="en-US" sz="1000" b="0" i="0" u="none" strike="noStrike" kern="1200" baseline="0" dirty="0">
                <a:solidFill>
                  <a:schemeClr val="dk1"/>
                </a:solidFill>
                <a:latin typeface="Arial"/>
                <a:ea typeface="ＭＳ Ｐゴシック" pitchFamily="82" charset="-128"/>
                <a:cs typeface="Arial"/>
              </a:rPr>
              <a:t>-  Attendance Sheet - get all trainees to sign </a:t>
            </a:r>
          </a:p>
          <a:p>
            <a:pPr marL="177800" indent="0">
              <a:buFont typeface="Arial"/>
              <a:buNone/>
            </a:pPr>
            <a:r>
              <a:rPr lang="en-US" sz="1000" b="0" i="0" u="none" strike="noStrike" kern="1200" baseline="0" dirty="0">
                <a:solidFill>
                  <a:schemeClr val="dk1"/>
                </a:solidFill>
                <a:latin typeface="Arial"/>
                <a:ea typeface="ＭＳ Ｐゴシック" pitchFamily="82" charset="-128"/>
                <a:cs typeface="Arial"/>
              </a:rPr>
              <a:t>-  Training Material (Reference book, permits, </a:t>
            </a:r>
            <a:r>
              <a:rPr lang="en-US" sz="1000" b="0" i="0" u="none" strike="noStrike" kern="1200" baseline="0" dirty="0" err="1">
                <a:solidFill>
                  <a:schemeClr val="dk1"/>
                </a:solidFill>
                <a:latin typeface="Arial"/>
                <a:ea typeface="ＭＳ Ｐゴシック" pitchFamily="82" charset="-128"/>
                <a:cs typeface="Arial"/>
              </a:rPr>
              <a:t>etc</a:t>
            </a:r>
            <a:r>
              <a:rPr lang="en-US" sz="1000" b="0" i="0" u="none" strike="noStrike" kern="1200" baseline="0" dirty="0">
                <a:solidFill>
                  <a:schemeClr val="dk1"/>
                </a:solidFill>
                <a:latin typeface="Arial"/>
                <a:ea typeface="ＭＳ Ｐゴシック" pitchFamily="82" charset="-128"/>
                <a:cs typeface="Arial"/>
              </a:rPr>
              <a:t>)</a:t>
            </a:r>
            <a:r>
              <a:rPr lang="en-US" altLang="en-US" dirty="0">
                <a:latin typeface="Arial" pitchFamily="34" charset="0"/>
              </a:rPr>
              <a:t>.</a:t>
            </a:r>
          </a:p>
          <a:p>
            <a:pPr eaLnBrk="1" hangingPunct="1">
              <a:spcBef>
                <a:spcPct val="0"/>
              </a:spcBef>
            </a:pPr>
            <a:r>
              <a:rPr lang="en-US" altLang="en-US" dirty="0">
                <a:latin typeface="Arial" pitchFamily="34" charset="0"/>
              </a:rPr>
              <a:t>Any questions?</a:t>
            </a:r>
          </a:p>
        </p:txBody>
      </p:sp>
    </p:spTree>
    <p:extLst>
      <p:ext uri="{BB962C8B-B14F-4D97-AF65-F5344CB8AC3E}">
        <p14:creationId xmlns:p14="http://schemas.microsoft.com/office/powerpoint/2010/main" val="658005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9988" y="304800"/>
            <a:ext cx="3960812" cy="2743200"/>
          </a:xfrm>
        </p:spPr>
      </p:sp>
      <p:sp>
        <p:nvSpPr>
          <p:cNvPr id="3" name="Notes Placeholder 2"/>
          <p:cNvSpPr>
            <a:spLocks noGrp="1"/>
          </p:cNvSpPr>
          <p:nvPr>
            <p:ph type="body" idx="1"/>
          </p:nvPr>
        </p:nvSpPr>
        <p:spPr/>
        <p:txBody>
          <a:bodyPr/>
          <a:lstStyle/>
          <a:p>
            <a:r>
              <a:rPr lang="en-AU" dirty="0"/>
              <a:t>Outline the steps </a:t>
            </a:r>
            <a:r>
              <a:rPr lang="en-AU" baseline="0" dirty="0"/>
              <a:t>involved with conducting local risk control.</a:t>
            </a:r>
          </a:p>
          <a:p>
            <a:r>
              <a:rPr lang="en-AU" baseline="0" dirty="0"/>
              <a:t>These steps will be covered in more detail with the next few slides.</a:t>
            </a:r>
            <a:endParaRPr lang="en-AU" dirty="0"/>
          </a:p>
        </p:txBody>
      </p:sp>
    </p:spTree>
    <p:extLst>
      <p:ext uri="{BB962C8B-B14F-4D97-AF65-F5344CB8AC3E}">
        <p14:creationId xmlns:p14="http://schemas.microsoft.com/office/powerpoint/2010/main" val="392062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AU" dirty="0">
                <a:latin typeface="Arial" charset="0"/>
                <a:ea typeface="MS PGothic" charset="0"/>
                <a:cs typeface="Arial" charset="0"/>
              </a:rPr>
              <a:t>Risk control is everyone’s responsibility.</a:t>
            </a:r>
          </a:p>
          <a:p>
            <a:r>
              <a:rPr lang="en-AU" dirty="0">
                <a:latin typeface="Arial" charset="0"/>
                <a:ea typeface="MS PGothic" charset="0"/>
                <a:cs typeface="Arial" charset="0"/>
              </a:rPr>
              <a:t>Define the key</a:t>
            </a:r>
            <a:r>
              <a:rPr lang="en-AU" baseline="0" dirty="0">
                <a:latin typeface="Arial" charset="0"/>
                <a:ea typeface="MS PGothic" charset="0"/>
                <a:cs typeface="Arial" charset="0"/>
              </a:rPr>
              <a:t> terms relating to risk control</a:t>
            </a:r>
            <a:r>
              <a:rPr lang="en-AU" dirty="0">
                <a:latin typeface="Arial" charset="0"/>
                <a:ea typeface="MS PGothic" charset="0"/>
                <a:cs typeface="Arial" charset="0"/>
              </a:rPr>
              <a:t>.</a:t>
            </a:r>
          </a:p>
        </p:txBody>
      </p:sp>
    </p:spTree>
    <p:extLst>
      <p:ext uri="{BB962C8B-B14F-4D97-AF65-F5344CB8AC3E}">
        <p14:creationId xmlns:p14="http://schemas.microsoft.com/office/powerpoint/2010/main" val="1761511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9988" y="304800"/>
            <a:ext cx="3960812" cy="2743200"/>
          </a:xfrm>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Arial"/>
                <a:ea typeface="MS PGothic" pitchFamily="34" charset="-128"/>
                <a:cs typeface="Arial"/>
              </a:rPr>
              <a:t>Remind the learners of the following points:</a:t>
            </a:r>
          </a:p>
          <a:p>
            <a:pPr lvl="1"/>
            <a:r>
              <a:rPr lang="en-US" b="0" i="0" u="none" strike="noStrike" kern="1200" baseline="0" dirty="0">
                <a:solidFill>
                  <a:schemeClr val="tx1"/>
                </a:solidFill>
                <a:latin typeface="Arial"/>
                <a:ea typeface="MS PGothic" pitchFamily="34" charset="-128"/>
                <a:cs typeface="Arial"/>
              </a:rPr>
              <a:t>They should look wide, high, low, close, left, right and behind and use all their senses to identify hazards</a:t>
            </a:r>
          </a:p>
          <a:p>
            <a:pPr lvl="1"/>
            <a:r>
              <a:rPr lang="en-US" b="0" i="0" u="none" strike="noStrike" kern="1200" baseline="0" dirty="0">
                <a:solidFill>
                  <a:schemeClr val="tx1"/>
                </a:solidFill>
                <a:latin typeface="Arial"/>
                <a:ea typeface="MS PGothic" pitchFamily="34" charset="-128"/>
                <a:cs typeface="Arial"/>
              </a:rPr>
              <a:t>Hazards are not always obvious</a:t>
            </a:r>
          </a:p>
          <a:p>
            <a:pPr lvl="1"/>
            <a:r>
              <a:rPr lang="en-US" b="0" i="0" u="none" strike="noStrike" kern="1200" baseline="0" dirty="0">
                <a:solidFill>
                  <a:schemeClr val="tx1"/>
                </a:solidFill>
                <a:latin typeface="Arial"/>
                <a:ea typeface="MS PGothic" pitchFamily="34" charset="-128"/>
                <a:cs typeface="Arial"/>
              </a:rPr>
              <a:t>Several hazards may exist at once.</a:t>
            </a:r>
          </a:p>
          <a:p>
            <a:r>
              <a:rPr lang="en-US" sz="1000" b="0" i="0" u="none" strike="noStrike" kern="1200" baseline="0" dirty="0">
                <a:solidFill>
                  <a:schemeClr val="tx1"/>
                </a:solidFill>
                <a:latin typeface="Arial"/>
                <a:ea typeface="MS PGothic" pitchFamily="34" charset="-128"/>
                <a:cs typeface="Arial"/>
              </a:rPr>
              <a:t>Fill in the appropriate checklist as you do your inspections. </a:t>
            </a:r>
          </a:p>
          <a:p>
            <a:pPr marL="0" indent="0">
              <a:buNone/>
            </a:pPr>
            <a:endParaRPr lang="en-US" sz="1000" b="0" i="0" u="none" strike="noStrike" kern="1200" baseline="0" dirty="0">
              <a:solidFill>
                <a:schemeClr val="tx1"/>
              </a:solidFill>
              <a:latin typeface="Arial"/>
              <a:ea typeface="MS PGothic" pitchFamily="34" charset="-128"/>
              <a:cs typeface="Arial"/>
            </a:endParaRPr>
          </a:p>
          <a:p>
            <a:r>
              <a:rPr lang="en-US" sz="1000" b="1" i="0" u="sng" strike="noStrike" kern="1200" baseline="0" dirty="0">
                <a:solidFill>
                  <a:schemeClr val="tx1"/>
                </a:solidFill>
                <a:latin typeface="Arial"/>
                <a:ea typeface="MS PGothic" pitchFamily="34" charset="-128"/>
                <a:cs typeface="Arial"/>
              </a:rPr>
              <a:t>Suggested Activity:</a:t>
            </a:r>
          </a:p>
          <a:p>
            <a:pPr marL="196850" marR="0" indent="-196850" algn="l" defTabSz="914400" rtl="0" eaLnBrk="0" fontAlgn="base" latinLnBrk="0" hangingPunct="0">
              <a:lnSpc>
                <a:spcPct val="100000"/>
              </a:lnSpc>
              <a:spcBef>
                <a:spcPct val="30000"/>
              </a:spcBef>
              <a:spcAft>
                <a:spcPct val="0"/>
              </a:spcAft>
              <a:buClrTx/>
              <a:buSzTx/>
              <a:buFont typeface="Arial" charset="0"/>
              <a:buChar char="•"/>
              <a:tabLst>
                <a:tab pos="2667000" algn="l"/>
                <a:tab pos="2955925" algn="l"/>
              </a:tabLst>
              <a:defRPr/>
            </a:pPr>
            <a:r>
              <a:rPr lang="en-US" sz="1000" b="0" i="0" u="none" strike="noStrike" kern="1200" baseline="0" dirty="0">
                <a:solidFill>
                  <a:schemeClr val="tx1"/>
                </a:solidFill>
                <a:latin typeface="Arial"/>
                <a:ea typeface="MS PGothic" pitchFamily="34" charset="-128"/>
                <a:cs typeface="Arial"/>
              </a:rPr>
              <a:t>Have the learners brainstorm all the possible hazards in the classroom.</a:t>
            </a:r>
            <a:endParaRPr lang="en-US" dirty="0"/>
          </a:p>
        </p:txBody>
      </p:sp>
    </p:spTree>
    <p:extLst>
      <p:ext uri="{BB962C8B-B14F-4D97-AF65-F5344CB8AC3E}">
        <p14:creationId xmlns:p14="http://schemas.microsoft.com/office/powerpoint/2010/main" val="1798102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Arial"/>
                <a:ea typeface="MS PGothic" pitchFamily="34" charset="-128"/>
                <a:cs typeface="Arial"/>
              </a:rPr>
              <a:t>Explain what constitutes a major hazard.</a:t>
            </a:r>
          </a:p>
          <a:p>
            <a:r>
              <a:rPr lang="en-US" sz="1000" b="0" i="0" u="none" strike="noStrike" kern="1200" baseline="0" dirty="0">
                <a:solidFill>
                  <a:schemeClr val="tx1"/>
                </a:solidFill>
                <a:latin typeface="Arial"/>
                <a:ea typeface="MS PGothic" pitchFamily="34" charset="-128"/>
                <a:cs typeface="Arial"/>
              </a:rPr>
              <a:t>Discuss the purpose of identifying major hazard scenarios and the requirements to use the major hazard scenario register when conducting risk management activities.</a:t>
            </a:r>
          </a:p>
          <a:p>
            <a:r>
              <a:rPr lang="en-US" sz="1000" b="1" i="0" u="none" strike="noStrike" kern="1200" baseline="0" dirty="0">
                <a:solidFill>
                  <a:schemeClr val="tx1"/>
                </a:solidFill>
                <a:latin typeface="Arial"/>
                <a:ea typeface="MS PGothic" pitchFamily="34" charset="-128"/>
                <a:cs typeface="Arial"/>
              </a:rPr>
              <a:t>ACTIVITY: </a:t>
            </a:r>
            <a:r>
              <a:rPr lang="en-US" sz="1000" b="0" i="0" u="none" strike="noStrike" kern="1200" baseline="0" dirty="0">
                <a:solidFill>
                  <a:schemeClr val="tx1"/>
                </a:solidFill>
                <a:latin typeface="Arial"/>
                <a:ea typeface="MS PGothic" pitchFamily="34" charset="-128"/>
                <a:cs typeface="Arial"/>
              </a:rPr>
              <a:t>If time and resources allow, have the participants access the Major Hazard Scenario Register in </a:t>
            </a:r>
            <a:r>
              <a:rPr lang="en-US" sz="1000" b="0" i="0" u="none" strike="noStrike" kern="1200" baseline="0" dirty="0" err="1">
                <a:solidFill>
                  <a:schemeClr val="tx1"/>
                </a:solidFill>
                <a:latin typeface="Arial"/>
                <a:ea typeface="MS PGothic" pitchFamily="34" charset="-128"/>
                <a:cs typeface="Arial"/>
              </a:rPr>
              <a:t>Sharepoint</a:t>
            </a:r>
            <a:r>
              <a:rPr lang="en-US" sz="1000" b="0" i="0" u="none" strike="noStrike" kern="1200" baseline="0" dirty="0">
                <a:solidFill>
                  <a:schemeClr val="tx1"/>
                </a:solidFill>
                <a:latin typeface="Arial"/>
                <a:ea typeface="MS PGothic" pitchFamily="34" charset="-128"/>
                <a:cs typeface="Arial"/>
              </a:rPr>
              <a:t> and discuss.</a:t>
            </a:r>
          </a:p>
        </p:txBody>
      </p:sp>
    </p:spTree>
    <p:extLst>
      <p:ext uri="{BB962C8B-B14F-4D97-AF65-F5344CB8AC3E}">
        <p14:creationId xmlns:p14="http://schemas.microsoft.com/office/powerpoint/2010/main" val="567013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Arial"/>
                <a:ea typeface="MS PGothic" pitchFamily="34" charset="-128"/>
                <a:cs typeface="Arial"/>
              </a:rPr>
              <a:t>Risks can only be controlled if they are known. The first step is to identify the hazards.</a:t>
            </a:r>
          </a:p>
          <a:p>
            <a:r>
              <a:rPr lang="en-US" sz="1000" b="0" i="0" u="none" strike="noStrike" kern="1200" baseline="0" dirty="0">
                <a:solidFill>
                  <a:schemeClr val="tx1"/>
                </a:solidFill>
                <a:latin typeface="Arial"/>
                <a:ea typeface="MS PGothic" pitchFamily="34" charset="-128"/>
                <a:cs typeface="Arial"/>
              </a:rPr>
              <a:t>Discuss the process for identifying hazards.</a:t>
            </a:r>
          </a:p>
        </p:txBody>
      </p:sp>
    </p:spTree>
    <p:extLst>
      <p:ext uri="{BB962C8B-B14F-4D97-AF65-F5344CB8AC3E}">
        <p14:creationId xmlns:p14="http://schemas.microsoft.com/office/powerpoint/2010/main" val="169681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9988" y="304800"/>
            <a:ext cx="3960812" cy="2743200"/>
          </a:xfrm>
        </p:spPr>
      </p:sp>
      <p:sp>
        <p:nvSpPr>
          <p:cNvPr id="3" name="Notes Placeholder 2"/>
          <p:cNvSpPr>
            <a:spLocks noGrp="1"/>
          </p:cNvSpPr>
          <p:nvPr>
            <p:ph type="body" idx="1"/>
          </p:nvPr>
        </p:nvSpPr>
        <p:spPr/>
        <p:txBody>
          <a:bodyPr/>
          <a:lstStyle/>
          <a:p>
            <a:pPr eaLnBrk="1" hangingPunct="1">
              <a:spcBef>
                <a:spcPts val="425"/>
              </a:spcBef>
            </a:pPr>
            <a:r>
              <a:rPr lang="en-US" altLang="en-US" dirty="0">
                <a:latin typeface="Arial" pitchFamily="34" charset="0"/>
                <a:cs typeface="Arial" pitchFamily="34" charset="0"/>
              </a:rPr>
              <a:t>Discuss the importance of conducting a hazard inspection of the</a:t>
            </a:r>
            <a:r>
              <a:rPr lang="en-US" altLang="en-US" baseline="0" dirty="0">
                <a:latin typeface="Arial" pitchFamily="34" charset="0"/>
                <a:cs typeface="Arial" pitchFamily="34" charset="0"/>
              </a:rPr>
              <a:t> work</a:t>
            </a:r>
            <a:r>
              <a:rPr lang="en-US" altLang="en-US" dirty="0">
                <a:latin typeface="Arial" pitchFamily="34" charset="0"/>
                <a:cs typeface="Arial" pitchFamily="34" charset="0"/>
              </a:rPr>
              <a:t> area and why hazard inspection</a:t>
            </a:r>
            <a:r>
              <a:rPr lang="en-US" altLang="en-US" baseline="0" dirty="0">
                <a:latin typeface="Arial" pitchFamily="34" charset="0"/>
                <a:cs typeface="Arial" pitchFamily="34" charset="0"/>
              </a:rPr>
              <a:t>s are </a:t>
            </a:r>
            <a:r>
              <a:rPr lang="en-US" altLang="en-US" dirty="0">
                <a:latin typeface="Arial" pitchFamily="34" charset="0"/>
                <a:cs typeface="Arial" pitchFamily="34" charset="0"/>
              </a:rPr>
              <a:t>conducted.</a:t>
            </a:r>
          </a:p>
          <a:p>
            <a:r>
              <a:rPr lang="en-AU" dirty="0"/>
              <a:t>Discuss</a:t>
            </a:r>
            <a:r>
              <a:rPr lang="en-AU" baseline="0" dirty="0"/>
              <a:t> what to look for when conducting work area hazard inspections.</a:t>
            </a:r>
            <a:endParaRPr lang="en-AU" dirty="0"/>
          </a:p>
        </p:txBody>
      </p:sp>
    </p:spTree>
    <p:extLst>
      <p:ext uri="{BB962C8B-B14F-4D97-AF65-F5344CB8AC3E}">
        <p14:creationId xmlns:p14="http://schemas.microsoft.com/office/powerpoint/2010/main" val="312151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9988" y="304800"/>
            <a:ext cx="3960812" cy="2743200"/>
          </a:xfrm>
        </p:spPr>
      </p:sp>
      <p:sp>
        <p:nvSpPr>
          <p:cNvPr id="3" name="Notes Placeholder 2"/>
          <p:cNvSpPr>
            <a:spLocks noGrp="1"/>
          </p:cNvSpPr>
          <p:nvPr>
            <p:ph type="body" idx="1"/>
          </p:nvPr>
        </p:nvSpPr>
        <p:spPr/>
        <p:txBody>
          <a:bodyPr/>
          <a:lstStyle/>
          <a:p>
            <a:r>
              <a:rPr lang="en-AU" dirty="0"/>
              <a:t>Explain how inspecting tools and equipment before</a:t>
            </a:r>
            <a:r>
              <a:rPr lang="en-AU" baseline="0" dirty="0"/>
              <a:t> and after use is important in the hazard identification process.</a:t>
            </a:r>
          </a:p>
          <a:p>
            <a:r>
              <a:rPr lang="en-AU" baseline="0" dirty="0"/>
              <a:t>Discuss the requirements for finding faulty or damaged tools and equipment.</a:t>
            </a:r>
            <a:endParaRPr lang="en-AU" dirty="0"/>
          </a:p>
        </p:txBody>
      </p:sp>
    </p:spTree>
    <p:extLst>
      <p:ext uri="{BB962C8B-B14F-4D97-AF65-F5344CB8AC3E}">
        <p14:creationId xmlns:p14="http://schemas.microsoft.com/office/powerpoint/2010/main" val="1281737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process for reporting unsafe </a:t>
            </a:r>
            <a:r>
              <a:rPr lang="en-US" dirty="0" err="1"/>
              <a:t>behaviour</a:t>
            </a:r>
            <a:r>
              <a:rPr lang="en-US" dirty="0"/>
              <a:t> and conditions.</a:t>
            </a:r>
          </a:p>
          <a:p>
            <a:r>
              <a:rPr lang="en-US" dirty="0" err="1"/>
              <a:t>Emphasise</a:t>
            </a:r>
            <a:r>
              <a:rPr lang="en-US" dirty="0"/>
              <a:t> that the purpose of reporting</a:t>
            </a:r>
            <a:r>
              <a:rPr lang="en-US" baseline="0" dirty="0"/>
              <a:t> is not to lay blame or get anyone into trouble, but to ensure that an unsafe condition can be addressed before someone gets hurt.</a:t>
            </a:r>
            <a:endParaRPr lang="en-US" dirty="0"/>
          </a:p>
        </p:txBody>
      </p:sp>
    </p:spTree>
    <p:extLst>
      <p:ext uri="{BB962C8B-B14F-4D97-AF65-F5344CB8AC3E}">
        <p14:creationId xmlns:p14="http://schemas.microsoft.com/office/powerpoint/2010/main" val="910397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itchFamily="34" charset="0"/>
              <a:buChar char="•"/>
              <a:defRPr/>
            </a:pPr>
            <a:r>
              <a:rPr lang="en-AU" altLang="en-US" dirty="0">
                <a:latin typeface="Arial" pitchFamily="34" charset="0"/>
                <a:cs typeface="Arial" pitchFamily="34" charset="0"/>
              </a:rPr>
              <a:t>Discuss the use of Take 5s and JSAs.</a:t>
            </a:r>
          </a:p>
          <a:p>
            <a:pPr marL="0" indent="0">
              <a:buNone/>
            </a:pPr>
            <a:endParaRPr lang="en-AU" sz="1000" b="1" i="0" u="sng" strike="noStrike" kern="1200" baseline="0" dirty="0">
              <a:solidFill>
                <a:schemeClr val="tx1"/>
              </a:solidFill>
              <a:latin typeface="Arial" pitchFamily="34" charset="0"/>
              <a:ea typeface="MS PGothic" pitchFamily="34" charset="-128"/>
              <a:cs typeface="Arial" pitchFamily="34" charset="0"/>
            </a:endParaRPr>
          </a:p>
          <a:p>
            <a:r>
              <a:rPr lang="en-US" sz="1000" b="1" i="0" u="sng" strike="noStrike" kern="1200" baseline="0" dirty="0">
                <a:solidFill>
                  <a:schemeClr val="tx1"/>
                </a:solidFill>
                <a:latin typeface="Arial"/>
                <a:ea typeface="MS PGothic" pitchFamily="34" charset="-128"/>
                <a:cs typeface="Arial"/>
              </a:rPr>
              <a:t>Suggested Activity:</a:t>
            </a:r>
          </a:p>
          <a:p>
            <a:pPr marL="196850" marR="0" indent="-196850" algn="l" defTabSz="914400" rtl="0" eaLnBrk="0" fontAlgn="base" latinLnBrk="0" hangingPunct="0">
              <a:lnSpc>
                <a:spcPct val="100000"/>
              </a:lnSpc>
              <a:spcBef>
                <a:spcPct val="30000"/>
              </a:spcBef>
              <a:spcAft>
                <a:spcPct val="0"/>
              </a:spcAft>
              <a:buClrTx/>
              <a:buSzTx/>
              <a:buFont typeface="Arial" charset="0"/>
              <a:buChar char="•"/>
              <a:tabLst>
                <a:tab pos="2667000" algn="l"/>
                <a:tab pos="2955925" algn="l"/>
              </a:tabLst>
              <a:defRPr/>
            </a:pPr>
            <a:r>
              <a:rPr lang="en-US" sz="1000" b="0" i="0" u="none" strike="noStrike" kern="1200" baseline="0" dirty="0">
                <a:solidFill>
                  <a:schemeClr val="tx1"/>
                </a:solidFill>
                <a:latin typeface="Arial"/>
                <a:ea typeface="MS PGothic" pitchFamily="34" charset="-128"/>
                <a:cs typeface="Arial"/>
              </a:rPr>
              <a:t>If time permits, get the participants to complete a Take 5 and a JSA for the classroom and the training they are doing.</a:t>
            </a:r>
            <a:endParaRPr lang="en-US" dirty="0"/>
          </a:p>
        </p:txBody>
      </p:sp>
      <p:sp>
        <p:nvSpPr>
          <p:cNvPr id="68611" name="Slide Image Placeholder 2"/>
          <p:cNvSpPr>
            <a:spLocks noGrp="1" noRot="1" noChangeAspect="1" noTextEdit="1"/>
          </p:cNvSpPr>
          <p:nvPr>
            <p:ph type="sldImg"/>
          </p:nvPr>
        </p:nvSpPr>
        <p:spPr>
          <a:ln/>
        </p:spPr>
      </p:sp>
    </p:spTree>
    <p:extLst>
      <p:ext uri="{BB962C8B-B14F-4D97-AF65-F5344CB8AC3E}">
        <p14:creationId xmlns:p14="http://schemas.microsoft.com/office/powerpoint/2010/main" val="1805633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itchFamily="34" charset="0"/>
              <a:buChar char="•"/>
              <a:defRPr/>
            </a:pPr>
            <a:r>
              <a:rPr lang="en-AU" altLang="en-US" dirty="0">
                <a:latin typeface="Arial" pitchFamily="34" charset="0"/>
                <a:cs typeface="Arial" pitchFamily="34" charset="0"/>
              </a:rPr>
              <a:t>Discuss the procedure for completing a Take 5.</a:t>
            </a:r>
          </a:p>
        </p:txBody>
      </p:sp>
      <p:sp>
        <p:nvSpPr>
          <p:cNvPr id="70659" name="Slide Image Placeholder 4"/>
          <p:cNvSpPr>
            <a:spLocks noGrp="1" noRot="1" noChangeAspect="1" noTextEdit="1"/>
          </p:cNvSpPr>
          <p:nvPr>
            <p:ph type="sldImg"/>
          </p:nvPr>
        </p:nvSpPr>
        <p:spPr>
          <a:ln/>
        </p:spPr>
      </p:sp>
    </p:spTree>
    <p:extLst>
      <p:ext uri="{BB962C8B-B14F-4D97-AF65-F5344CB8AC3E}">
        <p14:creationId xmlns:p14="http://schemas.microsoft.com/office/powerpoint/2010/main" val="1796108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itchFamily="34" charset="0"/>
              <a:buChar char="•"/>
              <a:defRPr/>
            </a:pPr>
            <a:r>
              <a:rPr lang="en-US" altLang="en-US" dirty="0">
                <a:latin typeface="Arial" pitchFamily="34" charset="0"/>
                <a:cs typeface="Arial" pitchFamily="34" charset="0"/>
              </a:rPr>
              <a:t>Briefly explain:   </a:t>
            </a:r>
          </a:p>
          <a:p>
            <a:pPr lvl="1">
              <a:buFont typeface="Arial" panose="020B0604020202020204" pitchFamily="34" charset="0"/>
              <a:buChar char="-"/>
              <a:defRPr/>
            </a:pPr>
            <a:r>
              <a:rPr lang="en-US" altLang="en-US" dirty="0">
                <a:latin typeface="Arial" pitchFamily="34" charset="0"/>
                <a:cs typeface="Arial" pitchFamily="34" charset="0"/>
              </a:rPr>
              <a:t>This information supports competency unit RIIRIS201 which is part of the Resources and Infrastructure Industry (RII) training package.</a:t>
            </a:r>
          </a:p>
        </p:txBody>
      </p:sp>
      <p:sp>
        <p:nvSpPr>
          <p:cNvPr id="8194" name="Slide Image Placeholder 4"/>
          <p:cNvSpPr>
            <a:spLocks noGrp="1" noRot="1" noChangeAspect="1" noTextEdit="1"/>
          </p:cNvSpPr>
          <p:nvPr>
            <p:ph type="sldImg"/>
          </p:nvPr>
        </p:nvSpPr>
        <p:spPr>
          <a:xfrm>
            <a:off x="2439988" y="304800"/>
            <a:ext cx="3960812" cy="2743200"/>
          </a:xfrm>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879699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otes Placeholder 2"/>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 typeface="Arial" pitchFamily="34" charset="0"/>
              <a:buChar char="•"/>
              <a:defRPr/>
            </a:pPr>
            <a:r>
              <a:rPr lang="en-AU" altLang="en-US" dirty="0">
                <a:latin typeface="Arial" pitchFamily="34" charset="0"/>
                <a:cs typeface="Arial" pitchFamily="34" charset="0"/>
              </a:rPr>
              <a:t>Discuss the procedure for completing a JSA.</a:t>
            </a:r>
          </a:p>
        </p:txBody>
      </p:sp>
      <p:sp>
        <p:nvSpPr>
          <p:cNvPr id="70659" name="Slide Image Placeholder 4"/>
          <p:cNvSpPr>
            <a:spLocks noGrp="1" noRot="1" noChangeAspect="1" noTextEdit="1"/>
          </p:cNvSpPr>
          <p:nvPr>
            <p:ph type="sldImg"/>
          </p:nvPr>
        </p:nvSpPr>
        <p:spPr>
          <a:ln/>
        </p:spPr>
      </p:sp>
    </p:spTree>
    <p:extLst>
      <p:ext uri="{BB962C8B-B14F-4D97-AF65-F5344CB8AC3E}">
        <p14:creationId xmlns:p14="http://schemas.microsoft.com/office/powerpoint/2010/main" val="1520423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AU" dirty="0"/>
              <a:t>Explain</a:t>
            </a:r>
            <a:r>
              <a:rPr lang="en-AU" baseline="0" dirty="0"/>
              <a:t> why it is important to check if there are existing and potential controls for the identified hazard.</a:t>
            </a:r>
          </a:p>
          <a:p>
            <a:r>
              <a:rPr lang="en-AU" baseline="0" dirty="0"/>
              <a:t>Explain:</a:t>
            </a:r>
          </a:p>
          <a:p>
            <a:pPr lvl="1"/>
            <a:r>
              <a:rPr lang="en-AU" baseline="0" dirty="0"/>
              <a:t>Where to find this information </a:t>
            </a:r>
          </a:p>
          <a:p>
            <a:pPr lvl="1"/>
            <a:r>
              <a:rPr lang="en-AU" baseline="0" dirty="0"/>
              <a:t>Who to speak to</a:t>
            </a:r>
          </a:p>
          <a:p>
            <a:pPr lvl="1"/>
            <a:r>
              <a:rPr lang="en-AU" baseline="0" dirty="0"/>
              <a:t>What to do if there are unresolved hazards.</a:t>
            </a:r>
          </a:p>
          <a:p>
            <a:r>
              <a:rPr lang="en-AU" baseline="0" dirty="0"/>
              <a:t>Reinforce that if it is identified that a control is already in place, the control must still be checked and confirmed that they are effective.</a:t>
            </a:r>
          </a:p>
          <a:p>
            <a:r>
              <a:rPr lang="en-US" baseline="0" dirty="0">
                <a:latin typeface="Arial" charset="0"/>
                <a:ea typeface="MS PGothic" charset="0"/>
                <a:cs typeface="Arial" charset="0"/>
              </a:rPr>
              <a:t>Discuss the process to follow if there are still uncontrolled hazards.</a:t>
            </a:r>
            <a:endParaRPr dirty="0">
              <a:latin typeface="Arial" charset="0"/>
              <a:ea typeface="MS PGothic" charset="0"/>
              <a:cs typeface="Arial" charset="0"/>
            </a:endParaRPr>
          </a:p>
        </p:txBody>
      </p:sp>
      <p:sp>
        <p:nvSpPr>
          <p:cNvPr id="64515" name="Slide Image Placeholder 2"/>
          <p:cNvSpPr>
            <a:spLocks noGrp="1" noRot="1" noChangeAspect="1" noTextEdit="1"/>
          </p:cNvSpPr>
          <p:nvPr>
            <p:ph type="sldImg"/>
          </p:nvPr>
        </p:nvSpPr>
        <p:spPr>
          <a:ln/>
        </p:spPr>
      </p:sp>
    </p:spTree>
    <p:extLst>
      <p:ext uri="{BB962C8B-B14F-4D97-AF65-F5344CB8AC3E}">
        <p14:creationId xmlns:p14="http://schemas.microsoft.com/office/powerpoint/2010/main" val="2279521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purpose of, and how to access the KCDS</a:t>
            </a:r>
          </a:p>
          <a:p>
            <a:r>
              <a:rPr lang="en-US" dirty="0"/>
              <a:t>Discuss</a:t>
            </a:r>
            <a:r>
              <a:rPr lang="en-US" baseline="0" dirty="0"/>
              <a:t> the three sections of a KCDS</a:t>
            </a:r>
            <a:endParaRPr lang="en-US" dirty="0"/>
          </a:p>
        </p:txBody>
      </p:sp>
    </p:spTree>
    <p:extLst>
      <p:ext uri="{BB962C8B-B14F-4D97-AF65-F5344CB8AC3E}">
        <p14:creationId xmlns:p14="http://schemas.microsoft.com/office/powerpoint/2010/main" val="431425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9988" y="304800"/>
            <a:ext cx="3960812" cy="2743200"/>
          </a:xfrm>
        </p:spPr>
      </p:sp>
      <p:sp>
        <p:nvSpPr>
          <p:cNvPr id="3" name="Notes Placeholder 2"/>
          <p:cNvSpPr>
            <a:spLocks noGrp="1"/>
          </p:cNvSpPr>
          <p:nvPr>
            <p:ph type="body" idx="1"/>
          </p:nvPr>
        </p:nvSpPr>
        <p:spPr/>
        <p:txBody>
          <a:bodyPr/>
          <a:lstStyle/>
          <a:p>
            <a:r>
              <a:rPr lang="en-AU" dirty="0"/>
              <a:t>Discuss the importanc</a:t>
            </a:r>
            <a:r>
              <a:rPr lang="en-AU" baseline="0" dirty="0"/>
              <a:t>e of assessing and selecting the most appropriate controls for the hazard.</a:t>
            </a:r>
          </a:p>
          <a:p>
            <a:pPr marL="196850" marR="0" indent="-196850" algn="l" defTabSz="914400" rtl="0" eaLnBrk="0" fontAlgn="base" latinLnBrk="0" hangingPunct="0">
              <a:lnSpc>
                <a:spcPct val="100000"/>
              </a:lnSpc>
              <a:spcBef>
                <a:spcPts val="1000"/>
              </a:spcBef>
              <a:spcAft>
                <a:spcPct val="0"/>
              </a:spcAft>
              <a:buClrTx/>
              <a:buSzTx/>
              <a:buFont typeface="Times" charset="0"/>
              <a:buChar char="•"/>
              <a:tabLst>
                <a:tab pos="2667000" algn="l"/>
                <a:tab pos="2955925" algn="l"/>
              </a:tabLst>
              <a:defRPr/>
            </a:pPr>
            <a:r>
              <a:rPr lang="en-AU" altLang="en-US" dirty="0">
                <a:latin typeface="Arial" pitchFamily="34" charset="0"/>
                <a:cs typeface="Arial" pitchFamily="34" charset="0"/>
              </a:rPr>
              <a:t>Discuss the role of the hierarchy of controls in hazard management.</a:t>
            </a:r>
          </a:p>
        </p:txBody>
      </p:sp>
    </p:spTree>
    <p:extLst>
      <p:ext uri="{BB962C8B-B14F-4D97-AF65-F5344CB8AC3E}">
        <p14:creationId xmlns:p14="http://schemas.microsoft.com/office/powerpoint/2010/main" val="2058307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9988" y="304800"/>
            <a:ext cx="3960812" cy="2743200"/>
          </a:xfrm>
        </p:spPr>
      </p:sp>
      <p:sp>
        <p:nvSpPr>
          <p:cNvPr id="3" name="Notes Placeholder 2"/>
          <p:cNvSpPr>
            <a:spLocks noGrp="1"/>
          </p:cNvSpPr>
          <p:nvPr>
            <p:ph type="body" idx="1"/>
          </p:nvPr>
        </p:nvSpPr>
        <p:spPr/>
        <p:txBody>
          <a:bodyPr/>
          <a:lstStyle/>
          <a:p>
            <a:r>
              <a:rPr lang="en-AU" dirty="0"/>
              <a:t>Explain the purpose of a Safety Management System.</a:t>
            </a:r>
          </a:p>
          <a:p>
            <a:r>
              <a:rPr lang="en-AU" dirty="0"/>
              <a:t>Discuss</a:t>
            </a:r>
            <a:r>
              <a:rPr lang="en-AU" baseline="0" dirty="0"/>
              <a:t> the documents that make up OTML’s Safety Management System.</a:t>
            </a:r>
            <a:endParaRPr lang="en-AU" dirty="0"/>
          </a:p>
        </p:txBody>
      </p:sp>
    </p:spTree>
    <p:extLst>
      <p:ext uri="{BB962C8B-B14F-4D97-AF65-F5344CB8AC3E}">
        <p14:creationId xmlns:p14="http://schemas.microsoft.com/office/powerpoint/2010/main" val="841133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mandatory and additional</a:t>
            </a:r>
            <a:r>
              <a:rPr lang="en-US" baseline="0" dirty="0"/>
              <a:t> PPE required for certain tasks.</a:t>
            </a:r>
          </a:p>
          <a:p>
            <a:r>
              <a:rPr lang="en-US" baseline="0" dirty="0"/>
              <a:t>Explain that PPE requirements are discussed at shift briefings, and is displayed on signage.</a:t>
            </a:r>
          </a:p>
          <a:p>
            <a:r>
              <a:rPr lang="en-US" baseline="0" dirty="0" err="1"/>
              <a:t>Emphasise</a:t>
            </a:r>
            <a:r>
              <a:rPr lang="en-US" baseline="0" dirty="0"/>
              <a:t> that PPE must be suitable for the task, correctly fitted, clean and undamaged.</a:t>
            </a:r>
            <a:endParaRPr lang="en-US" dirty="0"/>
          </a:p>
        </p:txBody>
      </p:sp>
    </p:spTree>
    <p:extLst>
      <p:ext uri="{BB962C8B-B14F-4D97-AF65-F5344CB8AC3E}">
        <p14:creationId xmlns:p14="http://schemas.microsoft.com/office/powerpoint/2010/main" val="1127081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9988" y="304800"/>
            <a:ext cx="3960812" cy="2743200"/>
          </a:xfrm>
        </p:spPr>
      </p:sp>
      <p:sp>
        <p:nvSpPr>
          <p:cNvPr id="3" name="Notes Placeholder 2"/>
          <p:cNvSpPr>
            <a:spLocks noGrp="1"/>
          </p:cNvSpPr>
          <p:nvPr>
            <p:ph type="body" idx="1"/>
          </p:nvPr>
        </p:nvSpPr>
        <p:spPr/>
        <p:txBody>
          <a:bodyPr/>
          <a:lstStyle/>
          <a:p>
            <a:r>
              <a:rPr lang="en-AU" dirty="0"/>
              <a:t>Discuss</a:t>
            </a:r>
            <a:r>
              <a:rPr lang="en-AU" baseline="0" dirty="0"/>
              <a:t> the implementation of hazard controls.</a:t>
            </a:r>
          </a:p>
          <a:p>
            <a:r>
              <a:rPr lang="en-AU" baseline="0" dirty="0"/>
              <a:t>Explain what is meant by the term SFARP.</a:t>
            </a:r>
          </a:p>
          <a:p>
            <a:r>
              <a:rPr lang="en-AU" dirty="0"/>
              <a:t>Explain that risk</a:t>
            </a:r>
            <a:r>
              <a:rPr lang="en-AU" baseline="0" dirty="0"/>
              <a:t> ranking is used to prioritise information and to ensure the correct level of approval is obtained.  </a:t>
            </a:r>
          </a:p>
          <a:p>
            <a:r>
              <a:rPr lang="en-AU" baseline="0" dirty="0"/>
              <a:t>Discuss risk priority - the higher the risk, the higher the priority for establishing controls.</a:t>
            </a:r>
          </a:p>
          <a:p>
            <a:r>
              <a:rPr lang="en-AU" baseline="0" dirty="0"/>
              <a:t>Explain the terms likelihood and consequence.</a:t>
            </a:r>
          </a:p>
          <a:p>
            <a:r>
              <a:rPr lang="en-AU" b="1" baseline="0" dirty="0"/>
              <a:t>Note to Trainer: </a:t>
            </a:r>
            <a:r>
              <a:rPr lang="en-AU" baseline="0" dirty="0"/>
              <a:t>Refer to the definitions and consequences in the site risk matrix tool. Use these definitions to determine the most credible consequence and likelihood  of an event.</a:t>
            </a:r>
          </a:p>
        </p:txBody>
      </p:sp>
    </p:spTree>
    <p:extLst>
      <p:ext uri="{BB962C8B-B14F-4D97-AF65-F5344CB8AC3E}">
        <p14:creationId xmlns:p14="http://schemas.microsoft.com/office/powerpoint/2010/main" val="581693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9988" y="304800"/>
            <a:ext cx="3960812" cy="2743200"/>
          </a:xfrm>
        </p:spPr>
      </p:sp>
      <p:sp>
        <p:nvSpPr>
          <p:cNvPr id="3" name="Notes Placeholder 2"/>
          <p:cNvSpPr>
            <a:spLocks noGrp="1"/>
          </p:cNvSpPr>
          <p:nvPr>
            <p:ph type="body" idx="1"/>
          </p:nvPr>
        </p:nvSpPr>
        <p:spPr/>
        <p:txBody>
          <a:bodyPr/>
          <a:lstStyle/>
          <a:p>
            <a:r>
              <a:rPr lang="en-AU" dirty="0"/>
              <a:t>Outline the steps </a:t>
            </a:r>
            <a:r>
              <a:rPr lang="en-AU" baseline="0" dirty="0"/>
              <a:t>involved with determining and implementing the most appropriate controls.</a:t>
            </a:r>
          </a:p>
          <a:p>
            <a:r>
              <a:rPr lang="en-AU" baseline="0" dirty="0"/>
              <a:t>Emphasise that this requires the cooperation and assistance of other personnel who are impacted by the task, the hazard and the control measures, so clear communication is necessary to successfully manage the risks.</a:t>
            </a:r>
          </a:p>
        </p:txBody>
      </p:sp>
    </p:spTree>
    <p:extLst>
      <p:ext uri="{BB962C8B-B14F-4D97-AF65-F5344CB8AC3E}">
        <p14:creationId xmlns:p14="http://schemas.microsoft.com/office/powerpoint/2010/main" val="695758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9988" y="304800"/>
            <a:ext cx="3960812" cy="2743200"/>
          </a:xfrm>
        </p:spPr>
      </p:sp>
      <p:sp>
        <p:nvSpPr>
          <p:cNvPr id="3" name="Notes Placeholder 2"/>
          <p:cNvSpPr>
            <a:spLocks noGrp="1"/>
          </p:cNvSpPr>
          <p:nvPr>
            <p:ph type="body" idx="1"/>
          </p:nvPr>
        </p:nvSpPr>
        <p:spPr/>
        <p:txBody>
          <a:bodyPr/>
          <a:lstStyle/>
          <a:p>
            <a:r>
              <a:rPr lang="en-AU" dirty="0"/>
              <a:t>Discuss</a:t>
            </a:r>
            <a:r>
              <a:rPr lang="en-AU" baseline="0" dirty="0"/>
              <a:t> that controls are monitored to ensure that they are effectively eliminating or reducing the risk to an acceptable level.</a:t>
            </a:r>
          </a:p>
          <a:p>
            <a:r>
              <a:rPr lang="en-AU" baseline="0" dirty="0"/>
              <a:t>Briefly discuss the questions to ask when monitoring controls.</a:t>
            </a:r>
          </a:p>
          <a:p>
            <a:r>
              <a:rPr lang="en-AU" baseline="0" dirty="0"/>
              <a:t>Discuss the action to take if controls are ineffective.</a:t>
            </a:r>
          </a:p>
          <a:p>
            <a:r>
              <a:rPr lang="en-AU" dirty="0"/>
              <a:t>Emphasise that controls can sometimes introduce</a:t>
            </a:r>
            <a:r>
              <a:rPr lang="en-AU" baseline="0" dirty="0"/>
              <a:t> new hazards and these must also be controlled before work begins.</a:t>
            </a:r>
            <a:endParaRPr lang="en-AU" dirty="0"/>
          </a:p>
        </p:txBody>
      </p:sp>
    </p:spTree>
    <p:extLst>
      <p:ext uri="{BB962C8B-B14F-4D97-AF65-F5344CB8AC3E}">
        <p14:creationId xmlns:p14="http://schemas.microsoft.com/office/powerpoint/2010/main" val="83774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9988" y="304800"/>
            <a:ext cx="3960812" cy="2743200"/>
          </a:xfrm>
        </p:spPr>
      </p:sp>
      <p:sp>
        <p:nvSpPr>
          <p:cNvPr id="3" name="Notes Placeholder 2"/>
          <p:cNvSpPr>
            <a:spLocks noGrp="1"/>
          </p:cNvSpPr>
          <p:nvPr>
            <p:ph type="body" idx="1"/>
          </p:nvPr>
        </p:nvSpPr>
        <p:spPr/>
        <p:txBody>
          <a:bodyPr/>
          <a:lstStyle/>
          <a:p>
            <a:r>
              <a:rPr lang="en-AU" dirty="0"/>
              <a:t>Discuss the importance of recording and reporting hazards and risk control measures.</a:t>
            </a:r>
          </a:p>
          <a:p>
            <a:r>
              <a:rPr lang="en-AU" dirty="0"/>
              <a:t>Briefly</a:t>
            </a:r>
            <a:r>
              <a:rPr lang="en-AU" baseline="0" dirty="0"/>
              <a:t> explain:</a:t>
            </a:r>
          </a:p>
          <a:p>
            <a:pPr lvl="1"/>
            <a:r>
              <a:rPr lang="en-AU" baseline="0" dirty="0"/>
              <a:t>Each report (where applicable)</a:t>
            </a:r>
          </a:p>
          <a:p>
            <a:pPr lvl="1"/>
            <a:r>
              <a:rPr lang="en-AU" baseline="0" dirty="0"/>
              <a:t>How the recorded information is used for risk control</a:t>
            </a:r>
          </a:p>
          <a:p>
            <a:pPr marL="576263" marR="0" lvl="1" indent="-188913" algn="l" defTabSz="914400" rtl="0" eaLnBrk="0" fontAlgn="base" latinLnBrk="0" hangingPunct="0">
              <a:lnSpc>
                <a:spcPct val="100000"/>
              </a:lnSpc>
              <a:spcBef>
                <a:spcPct val="30000"/>
              </a:spcBef>
              <a:spcAft>
                <a:spcPct val="0"/>
              </a:spcAft>
              <a:buClrTx/>
              <a:buSzTx/>
              <a:buFontTx/>
              <a:buChar char="•"/>
              <a:tabLst>
                <a:tab pos="2667000" algn="l"/>
                <a:tab pos="2955925" algn="l"/>
              </a:tabLst>
              <a:defRPr/>
            </a:pPr>
            <a:r>
              <a:rPr lang="en-AU" baseline="0" dirty="0"/>
              <a:t>How information is stored and communicated.</a:t>
            </a:r>
          </a:p>
          <a:p>
            <a:endParaRPr lang="en-US" b="1" u="sng" dirty="0"/>
          </a:p>
          <a:p>
            <a:r>
              <a:rPr lang="en-US" b="1" u="sng" dirty="0"/>
              <a:t>Suggested Activity</a:t>
            </a:r>
          </a:p>
          <a:p>
            <a:r>
              <a:rPr lang="en-US" dirty="0"/>
              <a:t>Allow</a:t>
            </a:r>
            <a:r>
              <a:rPr lang="en-US" baseline="0" dirty="0"/>
              <a:t> the learners to practice accessing and completing various reports with a real or simulated situation/data.</a:t>
            </a:r>
          </a:p>
          <a:p>
            <a:r>
              <a:rPr lang="en-US" baseline="0" dirty="0"/>
              <a:t>Explain the process for submitting reports according to OTML procedures.</a:t>
            </a:r>
            <a:endParaRPr lang="en-US" dirty="0"/>
          </a:p>
        </p:txBody>
      </p:sp>
    </p:spTree>
    <p:extLst>
      <p:ext uri="{BB962C8B-B14F-4D97-AF65-F5344CB8AC3E}">
        <p14:creationId xmlns:p14="http://schemas.microsoft.com/office/powerpoint/2010/main" val="1237229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xfrm>
            <a:off x="2438400" y="304800"/>
            <a:ext cx="3962400" cy="2743200"/>
          </a:xfrm>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24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AU">
                <a:latin typeface="Arial" charset="0"/>
                <a:ea typeface="MS PGothic" charset="0"/>
                <a:cs typeface="Arial" charset="0"/>
              </a:rPr>
              <a:t>Discuss the obligations of an operator.</a:t>
            </a:r>
          </a:p>
          <a:p>
            <a:r>
              <a:rPr lang="en-AU">
                <a:latin typeface="Arial" charset="0"/>
                <a:ea typeface="MS PGothic" charset="0"/>
                <a:cs typeface="Arial" charset="0"/>
              </a:rPr>
              <a:t>Emphasise that the operator’s main obligation is to ensure their own health and safety, and that of others.</a:t>
            </a:r>
          </a:p>
          <a:p>
            <a:pPr>
              <a:buFont typeface="Times" charset="0"/>
              <a:buNone/>
            </a:pPr>
            <a:endParaRPr lang="en-US">
              <a:latin typeface="Arial" charset="0"/>
              <a:ea typeface="MS PGothic" charset="0"/>
              <a:cs typeface="Arial" charset="0"/>
            </a:endParaRPr>
          </a:p>
        </p:txBody>
      </p:sp>
    </p:spTree>
    <p:extLst>
      <p:ext uri="{BB962C8B-B14F-4D97-AF65-F5344CB8AC3E}">
        <p14:creationId xmlns:p14="http://schemas.microsoft.com/office/powerpoint/2010/main" val="1706074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xfrm>
            <a:off x="2439988" y="304800"/>
            <a:ext cx="3960812" cy="2743200"/>
          </a:xfr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187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AU" dirty="0">
                <a:latin typeface="Arial" charset="0"/>
                <a:ea typeface="MS PGothic" charset="0"/>
                <a:cs typeface="MS PGothic" charset="0"/>
              </a:rPr>
              <a:t>This training material provided information on using hand and power tools.</a:t>
            </a:r>
          </a:p>
          <a:p>
            <a:r>
              <a:rPr lang="en-US" dirty="0" err="1"/>
              <a:t>Summarise</a:t>
            </a:r>
            <a:r>
              <a:rPr lang="en-US" dirty="0"/>
              <a:t> the points.</a:t>
            </a:r>
          </a:p>
          <a:p>
            <a:r>
              <a:rPr lang="en-US"/>
              <a:t>Ask if there are any questions.</a:t>
            </a:r>
          </a:p>
          <a:p>
            <a:r>
              <a:rPr lang="en-AU">
                <a:latin typeface="Arial" charset="0"/>
                <a:ea typeface="MS PGothic" charset="0"/>
                <a:cs typeface="MS PGothic" charset="0"/>
              </a:rPr>
              <a:t>Explain </a:t>
            </a:r>
            <a:r>
              <a:rPr lang="en-AU" dirty="0">
                <a:latin typeface="Arial" charset="0"/>
                <a:ea typeface="MS PGothic" charset="0"/>
                <a:cs typeface="MS PGothic" charset="0"/>
              </a:rPr>
              <a:t>the assessment procedure for this unit.</a:t>
            </a:r>
          </a:p>
          <a:p>
            <a:endParaRPr lang="en-GB" dirty="0">
              <a:latin typeface="Arial" charset="0"/>
              <a:ea typeface="MS PGothic" charset="0"/>
              <a:cs typeface="MS PGothic" charset="0"/>
            </a:endParaRPr>
          </a:p>
        </p:txBody>
      </p:sp>
    </p:spTree>
    <p:extLst>
      <p:ext uri="{BB962C8B-B14F-4D97-AF65-F5344CB8AC3E}">
        <p14:creationId xmlns:p14="http://schemas.microsoft.com/office/powerpoint/2010/main" val="455705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9988" y="304800"/>
            <a:ext cx="3960812" cy="2743200"/>
          </a:xfrm>
        </p:spPr>
      </p:sp>
      <p:sp>
        <p:nvSpPr>
          <p:cNvPr id="3" name="Notes Placeholder 2"/>
          <p:cNvSpPr>
            <a:spLocks noGrp="1"/>
          </p:cNvSpPr>
          <p:nvPr>
            <p:ph type="body" idx="1"/>
          </p:nvPr>
        </p:nvSpPr>
        <p:spPr/>
        <p:txBody>
          <a:bodyPr/>
          <a:lstStyle/>
          <a:p>
            <a:pPr marL="196850" marR="0" indent="-196850" algn="l" defTabSz="914400" rtl="0" eaLnBrk="0" fontAlgn="base" latinLnBrk="0" hangingPunct="0">
              <a:lnSpc>
                <a:spcPct val="100000"/>
              </a:lnSpc>
              <a:spcBef>
                <a:spcPts val="1000"/>
              </a:spcBef>
              <a:spcAft>
                <a:spcPct val="0"/>
              </a:spcAft>
              <a:buClrTx/>
              <a:buSzTx/>
              <a:buFont typeface="Times" charset="0"/>
              <a:buChar char="•"/>
              <a:tabLst>
                <a:tab pos="2667000" algn="l"/>
                <a:tab pos="2955925" algn="l"/>
              </a:tabLst>
              <a:defRPr/>
            </a:pPr>
            <a:r>
              <a:rPr lang="en-AU" altLang="en-US" dirty="0">
                <a:latin typeface="Arial" pitchFamily="34" charset="0"/>
                <a:cs typeface="Arial" pitchFamily="34" charset="0"/>
              </a:rPr>
              <a:t>Outline the process and importance of planning and preparing for a task.</a:t>
            </a:r>
            <a:endParaRPr lang="en-AU" baseline="0" dirty="0"/>
          </a:p>
          <a:p>
            <a:pPr marL="196850" marR="0" indent="-196850" algn="l" defTabSz="914400" rtl="0" eaLnBrk="0" fontAlgn="base" latinLnBrk="0" hangingPunct="0">
              <a:lnSpc>
                <a:spcPct val="100000"/>
              </a:lnSpc>
              <a:spcBef>
                <a:spcPts val="1000"/>
              </a:spcBef>
              <a:spcAft>
                <a:spcPct val="0"/>
              </a:spcAft>
              <a:buClrTx/>
              <a:buSzTx/>
              <a:buFont typeface="Times" charset="0"/>
              <a:buChar char="•"/>
              <a:tabLst>
                <a:tab pos="2667000" algn="l"/>
                <a:tab pos="2955925" algn="l"/>
              </a:tabLst>
              <a:defRPr/>
            </a:pPr>
            <a:r>
              <a:rPr lang="en-AU" altLang="en-US" dirty="0">
                <a:latin typeface="Arial" pitchFamily="34" charset="0"/>
                <a:cs typeface="Arial" pitchFamily="34" charset="0"/>
              </a:rPr>
              <a:t>Discuss why it is necessary to have all the information needed to conduct tasks.</a:t>
            </a:r>
          </a:p>
          <a:p>
            <a:endParaRPr lang="en-AU" dirty="0"/>
          </a:p>
        </p:txBody>
      </p:sp>
    </p:spTree>
    <p:extLst>
      <p:ext uri="{BB962C8B-B14F-4D97-AF65-F5344CB8AC3E}">
        <p14:creationId xmlns:p14="http://schemas.microsoft.com/office/powerpoint/2010/main" val="1891563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9988" y="304800"/>
            <a:ext cx="3960812" cy="2743200"/>
          </a:xfrm>
        </p:spPr>
      </p:sp>
      <p:sp>
        <p:nvSpPr>
          <p:cNvPr id="3" name="Notes Placeholder 2"/>
          <p:cNvSpPr>
            <a:spLocks noGrp="1"/>
          </p:cNvSpPr>
          <p:nvPr>
            <p:ph type="body" idx="1"/>
          </p:nvPr>
        </p:nvSpPr>
        <p:spPr/>
        <p:txBody>
          <a:bodyPr/>
          <a:lstStyle/>
          <a:p>
            <a:r>
              <a:rPr lang="en-GB" altLang="en-US" dirty="0">
                <a:latin typeface="Arial" pitchFamily="34" charset="0"/>
                <a:cs typeface="Arial" pitchFamily="34" charset="0"/>
              </a:rPr>
              <a:t>Explain the purpose of a shift briefing</a:t>
            </a:r>
            <a:r>
              <a:rPr lang="en-GB" altLang="en-US" baseline="0" dirty="0">
                <a:latin typeface="Arial" pitchFamily="34" charset="0"/>
                <a:cs typeface="Arial" pitchFamily="34" charset="0"/>
              </a:rPr>
              <a:t> / </a:t>
            </a:r>
            <a:r>
              <a:rPr lang="en-GB" altLang="en-US" dirty="0">
                <a:latin typeface="Arial" pitchFamily="34" charset="0"/>
                <a:cs typeface="Arial" pitchFamily="34" charset="0"/>
              </a:rPr>
              <a:t>handover.</a:t>
            </a:r>
          </a:p>
          <a:p>
            <a:r>
              <a:rPr lang="en-GB" altLang="en-US" dirty="0">
                <a:latin typeface="Arial" pitchFamily="34" charset="0"/>
                <a:cs typeface="Arial" pitchFamily="34" charset="0"/>
              </a:rPr>
              <a:t>Outline the information that should be discussed during a shift briefing / handover.</a:t>
            </a:r>
          </a:p>
        </p:txBody>
      </p:sp>
    </p:spTree>
    <p:extLst>
      <p:ext uri="{BB962C8B-B14F-4D97-AF65-F5344CB8AC3E}">
        <p14:creationId xmlns:p14="http://schemas.microsoft.com/office/powerpoint/2010/main" val="1300485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AU" dirty="0">
                <a:latin typeface="Arial" charset="0"/>
                <a:ea typeface="MS PGothic" charset="0"/>
                <a:cs typeface="MS PGothic" charset="0"/>
              </a:rPr>
              <a:t>Discuss the legislation and site policies relevant to your work site.</a:t>
            </a:r>
          </a:p>
          <a:p>
            <a:pPr>
              <a:defRPr/>
            </a:pPr>
            <a:r>
              <a:rPr lang="en-AU" dirty="0">
                <a:latin typeface="Arial" charset="0"/>
                <a:ea typeface="MS PGothic" charset="0"/>
                <a:cs typeface="MS PGothic" charset="0"/>
              </a:rPr>
              <a:t>List some of the compliance documentation relevant to your work site.</a:t>
            </a:r>
          </a:p>
          <a:p>
            <a:pPr marL="0" indent="0">
              <a:buFont typeface="Times" charset="0"/>
              <a:buNone/>
              <a:defRPr/>
            </a:pPr>
            <a:endParaRPr lang="en-AU" dirty="0">
              <a:latin typeface="Arial" charset="0"/>
              <a:ea typeface="MS PGothic" charset="0"/>
              <a:cs typeface="MS PGothic" charset="0"/>
            </a:endParaRPr>
          </a:p>
          <a:p>
            <a:pPr>
              <a:defRPr/>
            </a:pPr>
            <a:r>
              <a:rPr lang="en-US" u="sng" dirty="0">
                <a:latin typeface="Arial" charset="0"/>
                <a:ea typeface="MS PGothic" charset="0"/>
                <a:cs typeface="MS PGothic" charset="0"/>
              </a:rPr>
              <a:t>Suggested Activity</a:t>
            </a:r>
          </a:p>
          <a:p>
            <a:pPr>
              <a:defRPr/>
            </a:pPr>
            <a:r>
              <a:rPr lang="en-US" dirty="0">
                <a:latin typeface="Arial" charset="0"/>
                <a:ea typeface="MS PGothic" charset="0"/>
                <a:cs typeface="MS PGothic" charset="0"/>
              </a:rPr>
              <a:t>Help the learners</a:t>
            </a:r>
            <a:r>
              <a:rPr lang="en-US" baseline="0" dirty="0">
                <a:latin typeface="Arial" charset="0"/>
                <a:ea typeface="MS PGothic" charset="0"/>
                <a:cs typeface="MS PGothic" charset="0"/>
              </a:rPr>
              <a:t> to access relevant compliance documentation and g</a:t>
            </a:r>
            <a:r>
              <a:rPr lang="en-US" dirty="0">
                <a:latin typeface="Arial" charset="0"/>
                <a:ea typeface="MS PGothic" charset="0"/>
                <a:cs typeface="MS PGothic" charset="0"/>
              </a:rPr>
              <a:t>ive them the opportunity to read through the information.</a:t>
            </a:r>
            <a:endParaRPr lang="en-AU" dirty="0">
              <a:latin typeface="Arial" charset="0"/>
              <a:ea typeface="MS PGothic" charset="0"/>
              <a:cs typeface="MS PGothic" charset="0"/>
            </a:endParaRPr>
          </a:p>
        </p:txBody>
      </p:sp>
      <p:sp>
        <p:nvSpPr>
          <p:cNvPr id="12290" name="Slide Image Placeholder 5"/>
          <p:cNvSpPr>
            <a:spLocks noGrp="1" noRot="1" noChangeAspect="1" noTextEdit="1"/>
          </p:cNvSpPr>
          <p:nvPr>
            <p:ph type="sldImg"/>
          </p:nvPr>
        </p:nvSpPr>
        <p:spPr>
          <a:xfrm>
            <a:off x="2439988" y="304800"/>
            <a:ext cx="3960812" cy="2743200"/>
          </a:xfrm>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1010144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9988" y="304800"/>
            <a:ext cx="3960812" cy="2743200"/>
          </a:xfrm>
        </p:spPr>
      </p:sp>
      <p:sp>
        <p:nvSpPr>
          <p:cNvPr id="3" name="Notes Placeholder 2"/>
          <p:cNvSpPr>
            <a:spLocks noGrp="1"/>
          </p:cNvSpPr>
          <p:nvPr>
            <p:ph type="body" idx="1"/>
          </p:nvPr>
        </p:nvSpPr>
        <p:spPr/>
        <p:txBody>
          <a:bodyPr/>
          <a:lstStyle/>
          <a:p>
            <a:pPr marL="196850" marR="0" indent="-196850" algn="l" defTabSz="914400" rtl="0" eaLnBrk="0" fontAlgn="base" latinLnBrk="0" hangingPunct="0">
              <a:lnSpc>
                <a:spcPct val="100000"/>
              </a:lnSpc>
              <a:spcBef>
                <a:spcPts val="1000"/>
              </a:spcBef>
              <a:spcAft>
                <a:spcPct val="0"/>
              </a:spcAft>
              <a:buClrTx/>
              <a:buSzTx/>
              <a:buFont typeface="Times" charset="0"/>
              <a:buChar char="•"/>
              <a:tabLst>
                <a:tab pos="2667000" algn="l"/>
                <a:tab pos="2955925" algn="l"/>
              </a:tabLst>
              <a:defRPr/>
            </a:pPr>
            <a:r>
              <a:rPr lang="en-AU" altLang="en-US" dirty="0">
                <a:latin typeface="Arial" pitchFamily="34" charset="0"/>
                <a:cs typeface="Arial" pitchFamily="34" charset="0"/>
              </a:rPr>
              <a:t>Discuss the importance communicating</a:t>
            </a:r>
            <a:r>
              <a:rPr lang="en-AU" altLang="en-US" baseline="0" dirty="0">
                <a:latin typeface="Arial" pitchFamily="34" charset="0"/>
                <a:cs typeface="Arial" pitchFamily="34" charset="0"/>
              </a:rPr>
              <a:t> clearly and concisely</a:t>
            </a:r>
            <a:r>
              <a:rPr lang="en-AU" altLang="en-US" dirty="0">
                <a:latin typeface="Arial" pitchFamily="34" charset="0"/>
                <a:cs typeface="Arial" pitchFamily="34" charset="0"/>
              </a:rPr>
              <a:t> with others.</a:t>
            </a:r>
          </a:p>
          <a:p>
            <a:pPr marL="196850" marR="0" indent="-196850" algn="l" defTabSz="914400" rtl="0" eaLnBrk="0" fontAlgn="base" latinLnBrk="0" hangingPunct="0">
              <a:lnSpc>
                <a:spcPct val="100000"/>
              </a:lnSpc>
              <a:spcBef>
                <a:spcPts val="1000"/>
              </a:spcBef>
              <a:spcAft>
                <a:spcPct val="0"/>
              </a:spcAft>
              <a:buClrTx/>
              <a:buSzTx/>
              <a:buFont typeface="Times" charset="0"/>
              <a:buChar char="•"/>
              <a:tabLst>
                <a:tab pos="2667000" algn="l"/>
                <a:tab pos="2955925" algn="l"/>
              </a:tabLst>
              <a:defRPr/>
            </a:pPr>
            <a:r>
              <a:rPr lang="en-AU" altLang="en-US" dirty="0">
                <a:latin typeface="Arial" pitchFamily="34" charset="0"/>
                <a:cs typeface="Arial" pitchFamily="34" charset="0"/>
              </a:rPr>
              <a:t>Discuss the occasions during the risk control process where you would</a:t>
            </a:r>
            <a:r>
              <a:rPr lang="en-AU" altLang="en-US" baseline="0" dirty="0">
                <a:latin typeface="Arial" pitchFamily="34" charset="0"/>
                <a:cs typeface="Arial" pitchFamily="34" charset="0"/>
              </a:rPr>
              <a:t> be likely to communicate with others.</a:t>
            </a:r>
            <a:endParaRPr lang="en-AU" altLang="en-US" dirty="0">
              <a:latin typeface="Arial" pitchFamily="34" charset="0"/>
              <a:cs typeface="Arial" pitchFamily="34" charset="0"/>
            </a:endParaRPr>
          </a:p>
          <a:p>
            <a:endParaRPr lang="en-AU" dirty="0"/>
          </a:p>
        </p:txBody>
      </p:sp>
    </p:spTree>
    <p:extLst>
      <p:ext uri="{BB962C8B-B14F-4D97-AF65-F5344CB8AC3E}">
        <p14:creationId xmlns:p14="http://schemas.microsoft.com/office/powerpoint/2010/main" val="1724607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9988" y="304800"/>
            <a:ext cx="3960812" cy="2743200"/>
          </a:xfrm>
        </p:spPr>
      </p:sp>
      <p:sp>
        <p:nvSpPr>
          <p:cNvPr id="3" name="Notes Placeholder 2"/>
          <p:cNvSpPr>
            <a:spLocks noGrp="1"/>
          </p:cNvSpPr>
          <p:nvPr>
            <p:ph type="body" idx="1"/>
          </p:nvPr>
        </p:nvSpPr>
        <p:spPr/>
        <p:txBody>
          <a:bodyPr/>
          <a:lstStyle/>
          <a:p>
            <a:r>
              <a:rPr lang="en-AU" dirty="0"/>
              <a:t>Discuss using</a:t>
            </a:r>
            <a:r>
              <a:rPr lang="en-AU" baseline="0" dirty="0"/>
              <a:t> the most appropriate communication methods.</a:t>
            </a:r>
            <a:endParaRPr lang="en-AU" dirty="0"/>
          </a:p>
        </p:txBody>
      </p:sp>
    </p:spTree>
    <p:extLst>
      <p:ext uri="{BB962C8B-B14F-4D97-AF65-F5344CB8AC3E}">
        <p14:creationId xmlns:p14="http://schemas.microsoft.com/office/powerpoint/2010/main" val="395251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9988" y="304800"/>
            <a:ext cx="3960812" cy="2743200"/>
          </a:xfrm>
        </p:spPr>
      </p:sp>
      <p:sp>
        <p:nvSpPr>
          <p:cNvPr id="3" name="Notes Placeholder 2"/>
          <p:cNvSpPr>
            <a:spLocks noGrp="1"/>
          </p:cNvSpPr>
          <p:nvPr>
            <p:ph type="body" idx="1"/>
          </p:nvPr>
        </p:nvSpPr>
        <p:spPr/>
        <p:txBody>
          <a:bodyPr/>
          <a:lstStyle/>
          <a:p>
            <a:r>
              <a:rPr lang="en-AU" altLang="en-US" dirty="0">
                <a:latin typeface="Arial" pitchFamily="34" charset="0"/>
                <a:cs typeface="Arial" pitchFamily="34" charset="0"/>
              </a:rPr>
              <a:t>Discuss the guidelines for communicating in person and in writing.</a:t>
            </a:r>
          </a:p>
          <a:p>
            <a:endParaRPr lang="en-AU" dirty="0"/>
          </a:p>
        </p:txBody>
      </p:sp>
    </p:spTree>
    <p:extLst>
      <p:ext uri="{BB962C8B-B14F-4D97-AF65-F5344CB8AC3E}">
        <p14:creationId xmlns:p14="http://schemas.microsoft.com/office/powerpoint/2010/main" val="1941276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normAutofit/>
          </a:bodyPr>
          <a:lstStyle>
            <a:lvl1pPr algn="ctr">
              <a:defRPr sz="3600" baseline="0">
                <a:solidFill>
                  <a:srgbClr val="000000"/>
                </a:solidFill>
              </a:defRPr>
            </a:lvl1pPr>
          </a:lstStyle>
          <a:p>
            <a:r>
              <a:rPr lang="en-AU"/>
              <a:t>Click to edit Master title style</a:t>
            </a:r>
            <a:endParaRPr lang="en-AU"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a:t>Click to edit Master subtitle style</a:t>
            </a:r>
          </a:p>
        </p:txBody>
      </p:sp>
    </p:spTree>
    <p:extLst>
      <p:ext uri="{BB962C8B-B14F-4D97-AF65-F5344CB8AC3E}">
        <p14:creationId xmlns:p14="http://schemas.microsoft.com/office/powerpoint/2010/main" val="3968234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fld id="{91C7D26D-9FF2-487B-8D8A-F933CB347023}" type="datetimeFigureOut">
              <a:rPr lang="en-GB" smtClean="0"/>
              <a:t>25/05/2021</a:t>
            </a:fld>
            <a:endParaRPr lang="en-GB"/>
          </a:p>
        </p:txBody>
      </p:sp>
      <p:sp>
        <p:nvSpPr>
          <p:cNvPr id="3" name="Footer Placeholder 2"/>
          <p:cNvSpPr>
            <a:spLocks noGrp="1"/>
          </p:cNvSpPr>
          <p:nvPr>
            <p:ph type="ftr" sz="quarter" idx="11"/>
          </p:nvPr>
        </p:nvSpPr>
        <p:spPr>
          <a:xfrm>
            <a:off x="3281363" y="6356352"/>
            <a:ext cx="3343275"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996113" y="6356352"/>
            <a:ext cx="2228850" cy="365125"/>
          </a:xfrm>
          <a:prstGeom prst="rect">
            <a:avLst/>
          </a:prstGeom>
        </p:spPr>
        <p:txBody>
          <a:bodyPr/>
          <a:lstStyle/>
          <a:p>
            <a:fld id="{34EBDCF6-E419-4713-ADD5-50CB8131BBC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95300" y="2164081"/>
            <a:ext cx="8915400" cy="19205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AU"/>
              <a:t>Click to edit Master title style</a:t>
            </a:r>
            <a:endParaRPr lang="en-US"/>
          </a:p>
        </p:txBody>
      </p:sp>
      <p:sp>
        <p:nvSpPr>
          <p:cNvPr id="8" name="Content Placeholder 7"/>
          <p:cNvSpPr>
            <a:spLocks noGrp="1"/>
          </p:cNvSpPr>
          <p:nvPr>
            <p:ph sz="quarter" idx="10"/>
          </p:nvPr>
        </p:nvSpPr>
        <p:spPr>
          <a:xfrm>
            <a:off x="484293" y="4531360"/>
            <a:ext cx="8948420" cy="1828800"/>
          </a:xfrm>
        </p:spPr>
        <p:txBody>
          <a:bodyPr/>
          <a:lstStyle/>
          <a:p>
            <a:pPr lvl="0"/>
            <a:r>
              <a:rPr lang="en-AU"/>
              <a:t>Click to edit Master text styles</a:t>
            </a:r>
          </a:p>
        </p:txBody>
      </p:sp>
    </p:spTree>
    <p:extLst>
      <p:ext uri="{BB962C8B-B14F-4D97-AF65-F5344CB8AC3E}">
        <p14:creationId xmlns:p14="http://schemas.microsoft.com/office/powerpoint/2010/main" val="318204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AU" dirty="0"/>
          </a:p>
        </p:txBody>
      </p:sp>
    </p:spTree>
    <p:extLst>
      <p:ext uri="{BB962C8B-B14F-4D97-AF65-F5344CB8AC3E}">
        <p14:creationId xmlns:p14="http://schemas.microsoft.com/office/powerpoint/2010/main" val="201218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2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p>
        </p:txBody>
      </p:sp>
      <p:sp>
        <p:nvSpPr>
          <p:cNvPr id="3" name="Content Placeholder 2"/>
          <p:cNvSpPr>
            <a:spLocks noGrp="1"/>
          </p:cNvSpPr>
          <p:nvPr>
            <p:ph idx="1"/>
          </p:nvPr>
        </p:nvSpPr>
        <p:spPr>
          <a:xfrm>
            <a:off x="220134" y="1888068"/>
            <a:ext cx="4595283" cy="478366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4" name="Slide Number Placeholder 2"/>
          <p:cNvSpPr>
            <a:spLocks noGrp="1"/>
          </p:cNvSpPr>
          <p:nvPr>
            <p:ph type="sldNum" sz="quarter" idx="4"/>
          </p:nvPr>
        </p:nvSpPr>
        <p:spPr>
          <a:xfrm>
            <a:off x="7346950" y="6356351"/>
            <a:ext cx="2311400" cy="365125"/>
          </a:xfrm>
          <a:prstGeom prst="rect">
            <a:avLst/>
          </a:prstGeom>
        </p:spPr>
        <p:txBody>
          <a:bodyPr vert="horz" lIns="91440" tIns="45720" rIns="91440" bIns="45720" rtlCol="0" anchor="ctr"/>
          <a:lstStyle>
            <a:lvl1pPr algn="r">
              <a:defRPr sz="1200">
                <a:solidFill>
                  <a:schemeClr val="tx1"/>
                </a:solidFill>
                <a:latin typeface="Arial"/>
                <a:cs typeface="Arial"/>
              </a:defRPr>
            </a:lvl1pPr>
          </a:lstStyle>
          <a:p>
            <a:fld id="{D643963B-5E1B-544F-A872-2BA17486DE1D}" type="slidenum">
              <a:rPr lang="en-US" smtClean="0"/>
              <a:pPr/>
              <a:t>‹#›</a:t>
            </a:fld>
            <a:endParaRPr lang="en-US" dirty="0"/>
          </a:p>
        </p:txBody>
      </p:sp>
      <p:sp>
        <p:nvSpPr>
          <p:cNvPr id="5" name="Content Placeholder 2"/>
          <p:cNvSpPr>
            <a:spLocks noGrp="1"/>
          </p:cNvSpPr>
          <p:nvPr>
            <p:ph idx="10"/>
          </p:nvPr>
        </p:nvSpPr>
        <p:spPr>
          <a:xfrm>
            <a:off x="5049309" y="1875368"/>
            <a:ext cx="4595283" cy="478366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extLst>
      <p:ext uri="{BB962C8B-B14F-4D97-AF65-F5344CB8AC3E}">
        <p14:creationId xmlns:p14="http://schemas.microsoft.com/office/powerpoint/2010/main" val="206723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11" name="Title 1"/>
          <p:cNvSpPr>
            <a:spLocks noGrp="1"/>
          </p:cNvSpPr>
          <p:nvPr>
            <p:ph type="ctrTitle"/>
          </p:nvPr>
        </p:nvSpPr>
        <p:spPr>
          <a:xfrm>
            <a:off x="495303" y="3429002"/>
            <a:ext cx="8260294" cy="856337"/>
          </a:xfrm>
          <a:prstGeom prst="rect">
            <a:avLst/>
          </a:prstGeom>
        </p:spPr>
        <p:txBody>
          <a:bodyPr>
            <a:normAutofit/>
          </a:bodyPr>
          <a:lstStyle>
            <a:lvl1pPr algn="l">
              <a:defRPr sz="2700" b="1">
                <a:solidFill>
                  <a:srgbClr val="FFFFFF"/>
                </a:solidFill>
                <a:latin typeface="Arial"/>
                <a:cs typeface="Arial"/>
              </a:defRPr>
            </a:lvl1pPr>
          </a:lstStyle>
          <a:p>
            <a:r>
              <a:rPr lang="en-US" dirty="0"/>
              <a:t>Click to edit Master title style</a:t>
            </a:r>
          </a:p>
        </p:txBody>
      </p:sp>
      <p:sp>
        <p:nvSpPr>
          <p:cNvPr id="12" name="Subtitle 2"/>
          <p:cNvSpPr>
            <a:spLocks noGrp="1"/>
          </p:cNvSpPr>
          <p:nvPr>
            <p:ph type="subTitle" idx="1"/>
          </p:nvPr>
        </p:nvSpPr>
        <p:spPr>
          <a:xfrm>
            <a:off x="495300" y="4482997"/>
            <a:ext cx="6934200" cy="470595"/>
          </a:xfrm>
          <a:prstGeom prst="rect">
            <a:avLst/>
          </a:prstGeom>
        </p:spPr>
        <p:txBody>
          <a:bodyPr>
            <a:normAutofit/>
          </a:bodyPr>
          <a:lstStyle>
            <a:lvl1pPr marL="0" indent="0" algn="l">
              <a:buNone/>
              <a:defRPr sz="15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33522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11" name="Title 1"/>
          <p:cNvSpPr>
            <a:spLocks noGrp="1"/>
          </p:cNvSpPr>
          <p:nvPr>
            <p:ph type="ctrTitle"/>
          </p:nvPr>
        </p:nvSpPr>
        <p:spPr>
          <a:xfrm>
            <a:off x="495303" y="3429002"/>
            <a:ext cx="8260294" cy="856337"/>
          </a:xfrm>
          <a:prstGeom prst="rect">
            <a:avLst/>
          </a:prstGeom>
        </p:spPr>
        <p:txBody>
          <a:bodyPr>
            <a:normAutofit/>
          </a:bodyPr>
          <a:lstStyle>
            <a:lvl1pPr algn="l">
              <a:defRPr sz="2700" b="1">
                <a:solidFill>
                  <a:srgbClr val="FFFFFF"/>
                </a:solidFill>
                <a:latin typeface="Arial"/>
                <a:cs typeface="Arial"/>
              </a:defRPr>
            </a:lvl1pPr>
          </a:lstStyle>
          <a:p>
            <a:r>
              <a:rPr lang="en-US" dirty="0"/>
              <a:t>Click to edit Master title style</a:t>
            </a:r>
          </a:p>
        </p:txBody>
      </p:sp>
      <p:sp>
        <p:nvSpPr>
          <p:cNvPr id="12" name="Subtitle 2"/>
          <p:cNvSpPr>
            <a:spLocks noGrp="1"/>
          </p:cNvSpPr>
          <p:nvPr>
            <p:ph type="subTitle" idx="1"/>
          </p:nvPr>
        </p:nvSpPr>
        <p:spPr>
          <a:xfrm>
            <a:off x="495300" y="4482997"/>
            <a:ext cx="6934200" cy="470595"/>
          </a:xfrm>
          <a:prstGeom prst="rect">
            <a:avLst/>
          </a:prstGeom>
        </p:spPr>
        <p:txBody>
          <a:bodyPr>
            <a:normAutofit/>
          </a:bodyPr>
          <a:lstStyle>
            <a:lvl1pPr marL="0" indent="0" algn="l">
              <a:buNone/>
              <a:defRPr sz="15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55865" y="28577"/>
            <a:ext cx="9395354" cy="700307"/>
          </a:xfrm>
          <a:prstGeom prst="rect">
            <a:avLst/>
          </a:prstGeom>
        </p:spPr>
        <p:txBody>
          <a:bodyPr vert="horz" lIns="91440" tIns="45720" rIns="91440" bIns="45720" rtlCol="0" anchor="ctr">
            <a:noAutofit/>
          </a:bodyPr>
          <a:lstStyle>
            <a:lvl1pPr algn="l">
              <a:defRPr sz="1950" b="1" baseline="0">
                <a:solidFill>
                  <a:schemeClr val="bg1"/>
                </a:solidFill>
              </a:defRPr>
            </a:lvl1pPr>
          </a:lstStyle>
          <a:p>
            <a:r>
              <a:rPr lang="en-US" dirty="0"/>
              <a:t>Click to edit Master title style</a:t>
            </a:r>
          </a:p>
        </p:txBody>
      </p:sp>
      <p:sp>
        <p:nvSpPr>
          <p:cNvPr id="7" name="Content Placeholder 2"/>
          <p:cNvSpPr>
            <a:spLocks noGrp="1"/>
          </p:cNvSpPr>
          <p:nvPr>
            <p:ph sz="quarter" idx="16"/>
          </p:nvPr>
        </p:nvSpPr>
        <p:spPr>
          <a:xfrm>
            <a:off x="390396" y="1358901"/>
            <a:ext cx="9047823" cy="4965700"/>
          </a:xfrm>
          <a:prstGeom prst="rect">
            <a:avLst/>
          </a:prstGeom>
        </p:spPr>
        <p:txBody>
          <a:bodyPr vert="horz">
            <a:normAutofit/>
          </a:bodyPr>
          <a:lstStyle>
            <a:lvl1pPr marL="0" indent="0">
              <a:spcBef>
                <a:spcPts val="450"/>
              </a:spcBef>
              <a:buClr>
                <a:schemeClr val="accent1"/>
              </a:buClr>
              <a:buFont typeface="Arial"/>
              <a:buNone/>
              <a:defRPr sz="1350"/>
            </a:lvl1pPr>
            <a:lvl2pPr marL="271463" indent="-157163">
              <a:spcBef>
                <a:spcPts val="450"/>
              </a:spcBef>
              <a:buClr>
                <a:schemeClr val="tx1"/>
              </a:buClr>
              <a:buFont typeface="Arial"/>
              <a:buChar char="•"/>
              <a:defRPr sz="1350"/>
            </a:lvl2pPr>
            <a:lvl3pPr marL="857250" indent="-171450">
              <a:spcBef>
                <a:spcPts val="450"/>
              </a:spcBef>
              <a:buClr>
                <a:schemeClr val="tx1"/>
              </a:buClr>
              <a:buFont typeface="Arial"/>
              <a:buChar char="•"/>
              <a:defRPr sz="1500"/>
            </a:lvl3pPr>
            <a:lvl4pPr marL="1200150" indent="-171450">
              <a:spcBef>
                <a:spcPts val="450"/>
              </a:spcBef>
              <a:buClr>
                <a:schemeClr val="tx1"/>
              </a:buClr>
              <a:buFont typeface="Arial"/>
              <a:buChar char="•"/>
              <a:defRPr sz="1500"/>
            </a:lvl4pPr>
            <a:lvl5pPr marL="1543050" indent="-171450">
              <a:spcBef>
                <a:spcPts val="450"/>
              </a:spcBef>
              <a:buClr>
                <a:schemeClr val="tx1"/>
              </a:buClr>
              <a:buFont typeface="Arial"/>
              <a:buChar cha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a:prstGeom prst="rect">
            <a:avLst/>
          </a:prstGeom>
        </p:spPr>
        <p:txBody>
          <a:bodyPr/>
          <a:lstStyle>
            <a:lvl1pPr>
              <a:defRPr>
                <a:solidFill>
                  <a:schemeClr val="tx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6" name="Content Placeholder 2"/>
          <p:cNvSpPr>
            <a:spLocks noGrp="1"/>
          </p:cNvSpPr>
          <p:nvPr>
            <p:ph idx="11"/>
          </p:nvPr>
        </p:nvSpPr>
        <p:spPr>
          <a:xfrm>
            <a:off x="5001154" y="1352552"/>
            <a:ext cx="4445671" cy="5018237"/>
          </a:xfrm>
          <a:prstGeom prst="rect">
            <a:avLst/>
          </a:prstGeom>
        </p:spPr>
        <p:txBody>
          <a:bodyPr>
            <a:normAutofit/>
          </a:bodyPr>
          <a:lstStyle>
            <a:lvl1pPr>
              <a:buClr>
                <a:schemeClr val="tx1"/>
              </a:buClr>
              <a:defRPr sz="1500"/>
            </a:lvl1pPr>
            <a:lvl2pPr>
              <a:buClr>
                <a:schemeClr val="tx1"/>
              </a:buClr>
              <a:defRPr sz="1500"/>
            </a:lvl2pPr>
            <a:lvl3pPr marL="942975" indent="-257175">
              <a:buClr>
                <a:schemeClr val="tx1"/>
              </a:buClr>
              <a:buFont typeface="Arial" charset="0"/>
              <a:buChar char="•"/>
              <a:defRPr sz="1500"/>
            </a:lvl3pPr>
            <a:lvl4pPr marL="1028700" indent="0">
              <a:buClr>
                <a:schemeClr val="tx1"/>
              </a:buClr>
              <a:buFont typeface="Arial"/>
              <a:buNone/>
              <a:defRPr sz="1500"/>
            </a:lvl4pPr>
            <a:lvl5pPr marL="1543050" indent="-171450">
              <a:buFont typeface="Arial"/>
              <a:buChar char="•"/>
              <a:defRPr/>
            </a:lvl5pPr>
          </a:lstStyle>
          <a:p>
            <a:pPr lvl="0"/>
            <a:r>
              <a:rPr lang="en-US" dirty="0"/>
              <a:t>Click to edit Master text styles</a:t>
            </a:r>
          </a:p>
          <a:p>
            <a:pPr lvl="1"/>
            <a:r>
              <a:rPr lang="en-US" dirty="0" err="1"/>
              <a:t>sdfsdf</a:t>
            </a:r>
            <a:endParaRPr lang="en-US" dirty="0"/>
          </a:p>
          <a:p>
            <a:pPr lvl="2"/>
            <a:r>
              <a:rPr lang="en-US" dirty="0" err="1"/>
              <a:t>asdfsdfsdf</a:t>
            </a:r>
            <a:endParaRPr lang="en-US" dirty="0"/>
          </a:p>
          <a:p>
            <a:pPr lvl="3"/>
            <a:endParaRPr lang="en-US" dirty="0"/>
          </a:p>
          <a:p>
            <a:pPr lvl="2"/>
            <a:endParaRPr lang="en-US" dirty="0"/>
          </a:p>
        </p:txBody>
      </p:sp>
      <p:sp>
        <p:nvSpPr>
          <p:cNvPr id="9" name="Content Placeholder 2"/>
          <p:cNvSpPr>
            <a:spLocks noGrp="1"/>
          </p:cNvSpPr>
          <p:nvPr>
            <p:ph sz="quarter" idx="16"/>
          </p:nvPr>
        </p:nvSpPr>
        <p:spPr>
          <a:xfrm>
            <a:off x="390394" y="1358901"/>
            <a:ext cx="4478290" cy="4965700"/>
          </a:xfrm>
          <a:prstGeom prst="rect">
            <a:avLst/>
          </a:prstGeom>
        </p:spPr>
        <p:txBody>
          <a:bodyPr vert="horz">
            <a:normAutofit/>
          </a:bodyPr>
          <a:lstStyle>
            <a:lvl1pPr marL="0" indent="0">
              <a:spcBef>
                <a:spcPts val="450"/>
              </a:spcBef>
              <a:buClr>
                <a:schemeClr val="accent1"/>
              </a:buClr>
              <a:buFont typeface="Arial"/>
              <a:buNone/>
              <a:defRPr sz="1500"/>
            </a:lvl1pPr>
            <a:lvl2pPr marL="271463" indent="-157163">
              <a:spcBef>
                <a:spcPts val="450"/>
              </a:spcBef>
              <a:buClr>
                <a:schemeClr val="tx1"/>
              </a:buClr>
              <a:buFont typeface="Arial"/>
              <a:buChar char="•"/>
              <a:defRPr sz="1500"/>
            </a:lvl2pPr>
            <a:lvl3pPr marL="857250" indent="-171450">
              <a:spcBef>
                <a:spcPts val="450"/>
              </a:spcBef>
              <a:buClr>
                <a:schemeClr val="tx1"/>
              </a:buClr>
              <a:buFont typeface="Arial"/>
              <a:buChar char="•"/>
              <a:defRPr sz="1500"/>
            </a:lvl3pPr>
            <a:lvl4pPr marL="1200150" indent="-171450">
              <a:spcBef>
                <a:spcPts val="450"/>
              </a:spcBef>
              <a:buClr>
                <a:schemeClr val="tx1"/>
              </a:buClr>
              <a:buFont typeface="Arial"/>
              <a:buChar char="•"/>
              <a:defRPr sz="1500"/>
            </a:lvl4pPr>
            <a:lvl5pPr marL="1543050" indent="-171450">
              <a:spcBef>
                <a:spcPts val="450"/>
              </a:spcBef>
              <a:buClr>
                <a:schemeClr val="tx1"/>
              </a:buClr>
              <a:buFont typeface="Arial"/>
              <a:buChar cha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itle Placeholder 1"/>
          <p:cNvSpPr>
            <a:spLocks noGrp="1"/>
          </p:cNvSpPr>
          <p:nvPr>
            <p:ph type="title"/>
          </p:nvPr>
        </p:nvSpPr>
        <p:spPr>
          <a:xfrm>
            <a:off x="355865" y="128587"/>
            <a:ext cx="9348920" cy="616728"/>
          </a:xfrm>
          <a:prstGeom prst="rect">
            <a:avLst/>
          </a:prstGeom>
        </p:spPr>
        <p:txBody>
          <a:bodyPr vert="horz" lIns="91440" tIns="45720" rIns="91440" bIns="45720" rtlCol="0" anchor="ctr">
            <a:noAutofit/>
          </a:bodyPr>
          <a:lstStyle>
            <a:lvl1pPr algn="l">
              <a:defRPr sz="1950" b="1" baseline="0">
                <a:solidFill>
                  <a:schemeClr val="bg1"/>
                </a:solidFill>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PT-Logo.pn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284163" y="6391275"/>
            <a:ext cx="1651000"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7" descr="PT-Website.png"/>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7815263" y="6486525"/>
            <a:ext cx="1793875"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4"/>
          <p:cNvSpPr>
            <a:spLocks noChangeArrowheads="1"/>
          </p:cNvSpPr>
          <p:nvPr/>
        </p:nvSpPr>
        <p:spPr bwMode="auto">
          <a:xfrm>
            <a:off x="0" y="0"/>
            <a:ext cx="9906000" cy="1041400"/>
          </a:xfrm>
          <a:prstGeom prst="rect">
            <a:avLst/>
          </a:prstGeom>
          <a:solidFill>
            <a:srgbClr val="58585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a:defRPr/>
            </a:pPr>
            <a:endParaRPr lang="en-US" altLang="en-US">
              <a:cs typeface="+mn-cs"/>
            </a:endParaRPr>
          </a:p>
        </p:txBody>
      </p:sp>
      <p:sp>
        <p:nvSpPr>
          <p:cNvPr id="1029" name="Rectangle 2"/>
          <p:cNvSpPr>
            <a:spLocks noGrp="1" noChangeArrowheads="1"/>
          </p:cNvSpPr>
          <p:nvPr>
            <p:ph type="title"/>
          </p:nvPr>
        </p:nvSpPr>
        <p:spPr bwMode="auto">
          <a:xfrm>
            <a:off x="165100" y="0"/>
            <a:ext cx="9510713" cy="104298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1030" name="Rectangle 3"/>
          <p:cNvSpPr>
            <a:spLocks noGrp="1" noChangeArrowheads="1"/>
          </p:cNvSpPr>
          <p:nvPr>
            <p:ph type="body" idx="1"/>
          </p:nvPr>
        </p:nvSpPr>
        <p:spPr bwMode="auto">
          <a:xfrm>
            <a:off x="247650" y="1270000"/>
            <a:ext cx="9410700" cy="5054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9" name="TextBox 5"/>
          <p:cNvSpPr txBox="1">
            <a:spLocks noChangeArrowheads="1"/>
          </p:cNvSpPr>
          <p:nvPr/>
        </p:nvSpPr>
        <p:spPr bwMode="auto">
          <a:xfrm>
            <a:off x="2130425" y="6357938"/>
            <a:ext cx="65214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defRPr/>
            </a:pPr>
            <a:r>
              <a:rPr lang="en-US" sz="1600" b="1" i="1" dirty="0">
                <a:latin typeface="Arial" charset="0"/>
                <a:cs typeface="Arial" charset="0"/>
              </a:rPr>
              <a:t>Conduct Local Risk</a:t>
            </a:r>
            <a:r>
              <a:rPr lang="en-US" sz="1600" b="1" i="1" baseline="0" dirty="0">
                <a:latin typeface="Arial" charset="0"/>
                <a:cs typeface="Arial" charset="0"/>
              </a:rPr>
              <a:t> Control</a:t>
            </a:r>
            <a:endParaRPr lang="en-US" sz="1600" b="1" i="1" dirty="0">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6" r:id="rId4"/>
    <p:sldLayoutId id="2147483733" r:id="rId5"/>
  </p:sldLayoutIdLst>
  <p:hf sldNum="0" hdr="0" ftr="0" dt="0"/>
  <p:txStyles>
    <p:titleStyle>
      <a:lvl1pPr algn="l" rtl="0" eaLnBrk="0" fontAlgn="base" hangingPunct="0">
        <a:spcBef>
          <a:spcPct val="0"/>
        </a:spcBef>
        <a:spcAft>
          <a:spcPct val="0"/>
        </a:spcAft>
        <a:defRPr sz="3000" b="1">
          <a:solidFill>
            <a:schemeClr val="bg1"/>
          </a:solidFill>
          <a:latin typeface="Arial"/>
          <a:ea typeface="MS PGothic" pitchFamily="34" charset="-128"/>
          <a:cs typeface="Arial"/>
        </a:defRPr>
      </a:lvl1pPr>
      <a:lvl2pPr algn="l" rtl="0" eaLnBrk="0" fontAlgn="base" hangingPunct="0">
        <a:spcBef>
          <a:spcPct val="0"/>
        </a:spcBef>
        <a:spcAft>
          <a:spcPct val="0"/>
        </a:spcAft>
        <a:defRPr sz="3000" b="1">
          <a:solidFill>
            <a:schemeClr val="bg1"/>
          </a:solidFill>
          <a:latin typeface="Arial" pitchFamily="32" charset="0"/>
          <a:ea typeface="MS PGothic" pitchFamily="34" charset="-128"/>
          <a:cs typeface="Arial" charset="0"/>
        </a:defRPr>
      </a:lvl2pPr>
      <a:lvl3pPr algn="l" rtl="0" eaLnBrk="0" fontAlgn="base" hangingPunct="0">
        <a:spcBef>
          <a:spcPct val="0"/>
        </a:spcBef>
        <a:spcAft>
          <a:spcPct val="0"/>
        </a:spcAft>
        <a:defRPr sz="3000" b="1">
          <a:solidFill>
            <a:schemeClr val="bg1"/>
          </a:solidFill>
          <a:latin typeface="Arial" pitchFamily="32" charset="0"/>
          <a:ea typeface="MS PGothic" pitchFamily="34" charset="-128"/>
          <a:cs typeface="Arial" charset="0"/>
        </a:defRPr>
      </a:lvl3pPr>
      <a:lvl4pPr algn="l" rtl="0" eaLnBrk="0" fontAlgn="base" hangingPunct="0">
        <a:spcBef>
          <a:spcPct val="0"/>
        </a:spcBef>
        <a:spcAft>
          <a:spcPct val="0"/>
        </a:spcAft>
        <a:defRPr sz="3000" b="1">
          <a:solidFill>
            <a:schemeClr val="bg1"/>
          </a:solidFill>
          <a:latin typeface="Arial" pitchFamily="32" charset="0"/>
          <a:ea typeface="MS PGothic" pitchFamily="34" charset="-128"/>
          <a:cs typeface="Arial" charset="0"/>
        </a:defRPr>
      </a:lvl4pPr>
      <a:lvl5pPr algn="l" rtl="0" eaLnBrk="0" fontAlgn="base" hangingPunct="0">
        <a:spcBef>
          <a:spcPct val="0"/>
        </a:spcBef>
        <a:spcAft>
          <a:spcPct val="0"/>
        </a:spcAft>
        <a:defRPr sz="3000" b="1">
          <a:solidFill>
            <a:schemeClr val="bg1"/>
          </a:solidFill>
          <a:latin typeface="Arial" pitchFamily="32" charset="0"/>
          <a:ea typeface="MS PGothic" pitchFamily="34" charset="-128"/>
          <a:cs typeface="Arial" charset="0"/>
        </a:defRPr>
      </a:lvl5pPr>
      <a:lvl6pPr marL="457200" algn="l" rtl="0" eaLnBrk="1" fontAlgn="base" hangingPunct="1">
        <a:spcBef>
          <a:spcPct val="0"/>
        </a:spcBef>
        <a:spcAft>
          <a:spcPct val="0"/>
        </a:spcAft>
        <a:defRPr sz="3200" b="1">
          <a:solidFill>
            <a:schemeClr val="bg1"/>
          </a:solidFill>
          <a:latin typeface="Trebuchet MS" pitchFamily="64" charset="0"/>
        </a:defRPr>
      </a:lvl6pPr>
      <a:lvl7pPr marL="914400" algn="l" rtl="0" eaLnBrk="1" fontAlgn="base" hangingPunct="1">
        <a:spcBef>
          <a:spcPct val="0"/>
        </a:spcBef>
        <a:spcAft>
          <a:spcPct val="0"/>
        </a:spcAft>
        <a:defRPr sz="3200" b="1">
          <a:solidFill>
            <a:schemeClr val="bg1"/>
          </a:solidFill>
          <a:latin typeface="Trebuchet MS" pitchFamily="64" charset="0"/>
        </a:defRPr>
      </a:lvl7pPr>
      <a:lvl8pPr marL="1371600" algn="l" rtl="0" eaLnBrk="1" fontAlgn="base" hangingPunct="1">
        <a:spcBef>
          <a:spcPct val="0"/>
        </a:spcBef>
        <a:spcAft>
          <a:spcPct val="0"/>
        </a:spcAft>
        <a:defRPr sz="3200" b="1">
          <a:solidFill>
            <a:schemeClr val="bg1"/>
          </a:solidFill>
          <a:latin typeface="Trebuchet MS" pitchFamily="64" charset="0"/>
        </a:defRPr>
      </a:lvl8pPr>
      <a:lvl9pPr marL="1828800" algn="l" rtl="0" eaLnBrk="1" fontAlgn="base" hangingPunct="1">
        <a:spcBef>
          <a:spcPct val="0"/>
        </a:spcBef>
        <a:spcAft>
          <a:spcPct val="0"/>
        </a:spcAft>
        <a:defRPr sz="3200" b="1">
          <a:solidFill>
            <a:schemeClr val="bg1"/>
          </a:solidFill>
          <a:latin typeface="Trebuchet MS" pitchFamily="64" charset="0"/>
        </a:defRPr>
      </a:lvl9pPr>
    </p:titleStyle>
    <p:bodyStyle>
      <a:lvl1pPr marL="342900" indent="-342900" algn="l" rtl="0" eaLnBrk="0" fontAlgn="base" hangingPunct="0">
        <a:spcBef>
          <a:spcPts val="1750"/>
        </a:spcBef>
        <a:spcAft>
          <a:spcPct val="0"/>
        </a:spcAft>
        <a:defRPr sz="2000">
          <a:solidFill>
            <a:schemeClr val="tx1"/>
          </a:solidFill>
          <a:latin typeface="Arial"/>
          <a:ea typeface="MS PGothic" pitchFamily="34" charset="-128"/>
          <a:cs typeface="Arial"/>
        </a:defRPr>
      </a:lvl1pPr>
      <a:lvl2pPr marL="857250" indent="-381000" algn="l" rtl="0" eaLnBrk="0" fontAlgn="base" hangingPunct="0">
        <a:spcBef>
          <a:spcPct val="20000"/>
        </a:spcBef>
        <a:spcAft>
          <a:spcPct val="0"/>
        </a:spcAft>
        <a:buFont typeface="Arial" charset="0"/>
        <a:buChar char="•"/>
        <a:defRPr sz="2000">
          <a:solidFill>
            <a:schemeClr val="tx1"/>
          </a:solidFill>
          <a:latin typeface="Arial"/>
          <a:ea typeface="MS PGothic" pitchFamily="34" charset="-128"/>
          <a:cs typeface="Arial"/>
        </a:defRPr>
      </a:lvl2pPr>
      <a:lvl3pPr marL="1333500" indent="-285750" algn="l" rtl="0" eaLnBrk="0" fontAlgn="base" hangingPunct="0">
        <a:spcBef>
          <a:spcPct val="20000"/>
        </a:spcBef>
        <a:spcAft>
          <a:spcPct val="0"/>
        </a:spcAft>
        <a:buChar char="•"/>
        <a:defRPr sz="2000">
          <a:solidFill>
            <a:schemeClr val="tx1"/>
          </a:solidFill>
          <a:latin typeface="Arial"/>
          <a:ea typeface="MS PGothic" pitchFamily="34" charset="-128"/>
          <a:cs typeface="Arial"/>
        </a:defRPr>
      </a:lvl3pPr>
      <a:lvl4pPr marL="1809750" indent="-285750" algn="l" rtl="0" eaLnBrk="0" fontAlgn="base" hangingPunct="0">
        <a:spcBef>
          <a:spcPct val="20000"/>
        </a:spcBef>
        <a:spcAft>
          <a:spcPct val="0"/>
        </a:spcAft>
        <a:buChar char="–"/>
        <a:defRPr sz="2000">
          <a:solidFill>
            <a:schemeClr val="tx1"/>
          </a:solidFill>
          <a:latin typeface="Arial"/>
          <a:ea typeface="MS PGothic" pitchFamily="34" charset="-128"/>
          <a:cs typeface="Arial"/>
        </a:defRPr>
      </a:lvl4pPr>
      <a:lvl5pPr marL="2286000" indent="-285750" algn="l" rtl="0" eaLnBrk="0" fontAlgn="base" hangingPunct="0">
        <a:spcBef>
          <a:spcPct val="20000"/>
        </a:spcBef>
        <a:spcAft>
          <a:spcPct val="0"/>
        </a:spcAft>
        <a:buChar char="»"/>
        <a:defRPr sz="2000">
          <a:solidFill>
            <a:schemeClr val="tx1"/>
          </a:solidFill>
          <a:latin typeface="Arial"/>
          <a:ea typeface="MS PGothic" pitchFamily="34" charset="-128"/>
          <a:cs typeface="Arial"/>
        </a:defRPr>
      </a:lvl5pPr>
      <a:lvl6pPr marL="2743200" indent="-285750" algn="l" rtl="0" eaLnBrk="1" fontAlgn="base" hangingPunct="1">
        <a:spcBef>
          <a:spcPct val="20000"/>
        </a:spcBef>
        <a:spcAft>
          <a:spcPct val="0"/>
        </a:spcAft>
        <a:buChar char="»"/>
        <a:defRPr>
          <a:solidFill>
            <a:schemeClr val="tx1"/>
          </a:solidFill>
          <a:latin typeface="+mn-lt"/>
          <a:ea typeface="ＭＳ Ｐゴシック" pitchFamily="64" charset="-128"/>
        </a:defRPr>
      </a:lvl6pPr>
      <a:lvl7pPr marL="3200400" indent="-285750" algn="l" rtl="0" eaLnBrk="1" fontAlgn="base" hangingPunct="1">
        <a:spcBef>
          <a:spcPct val="20000"/>
        </a:spcBef>
        <a:spcAft>
          <a:spcPct val="0"/>
        </a:spcAft>
        <a:buChar char="»"/>
        <a:defRPr>
          <a:solidFill>
            <a:schemeClr val="tx1"/>
          </a:solidFill>
          <a:latin typeface="+mn-lt"/>
          <a:ea typeface="ＭＳ Ｐゴシック" pitchFamily="64" charset="-128"/>
        </a:defRPr>
      </a:lvl7pPr>
      <a:lvl8pPr marL="3657600" indent="-285750" algn="l" rtl="0" eaLnBrk="1" fontAlgn="base" hangingPunct="1">
        <a:spcBef>
          <a:spcPct val="20000"/>
        </a:spcBef>
        <a:spcAft>
          <a:spcPct val="0"/>
        </a:spcAft>
        <a:buChar char="»"/>
        <a:defRPr>
          <a:solidFill>
            <a:schemeClr val="tx1"/>
          </a:solidFill>
          <a:latin typeface="+mn-lt"/>
          <a:ea typeface="ＭＳ Ｐゴシック" pitchFamily="64" charset="-128"/>
        </a:defRPr>
      </a:lvl8pPr>
      <a:lvl9pPr marL="4114800" indent="-285750" algn="l" rtl="0" eaLnBrk="1" fontAlgn="base" hangingPunct="1">
        <a:spcBef>
          <a:spcPct val="20000"/>
        </a:spcBef>
        <a:spcAft>
          <a:spcPct val="0"/>
        </a:spcAft>
        <a:buChar char="»"/>
        <a:defRPr>
          <a:solidFill>
            <a:schemeClr val="tx1"/>
          </a:solidFill>
          <a:latin typeface="+mn-lt"/>
          <a:ea typeface="ＭＳ Ｐゴシック" pitchFamily="6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Footer Placeholder 15"/>
          <p:cNvSpPr txBox="1">
            <a:spLocks/>
          </p:cNvSpPr>
          <p:nvPr userDrawn="1"/>
        </p:nvSpPr>
        <p:spPr>
          <a:xfrm>
            <a:off x="6094942" y="6508752"/>
            <a:ext cx="3549650" cy="284163"/>
          </a:xfrm>
          <a:prstGeom prst="rect">
            <a:avLst/>
          </a:prstGeom>
        </p:spPr>
        <p:txBody>
          <a:bodyPr anchor="ct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defRPr/>
            </a:pPr>
            <a:r>
              <a:rPr lang="en-US" sz="750" b="1" dirty="0">
                <a:solidFill>
                  <a:srgbClr val="FFFFFF"/>
                </a:solidFill>
                <a:latin typeface="Calibri" charset="0"/>
                <a:cs typeface="Arial" charset="0"/>
              </a:rPr>
              <a:t>Mobile Plant and Equipment</a:t>
            </a:r>
          </a:p>
        </p:txBody>
      </p:sp>
      <p:pic>
        <p:nvPicPr>
          <p:cNvPr id="3" name="Picture 2"/>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178158280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Lst>
  <p:txStyles>
    <p:titleStyle>
      <a:lvl1pPr algn="ctr" defTabSz="342900"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defTabSz="342900" rtl="0" eaLnBrk="0" fontAlgn="base" hangingPunct="0">
        <a:spcBef>
          <a:spcPct val="0"/>
        </a:spcBef>
        <a:spcAft>
          <a:spcPct val="0"/>
        </a:spcAft>
        <a:defRPr sz="3300">
          <a:solidFill>
            <a:schemeClr val="tx1"/>
          </a:solidFill>
          <a:latin typeface="Arial" charset="0"/>
          <a:ea typeface="ＭＳ Ｐゴシック" charset="0"/>
          <a:cs typeface="ＭＳ Ｐゴシック" charset="0"/>
        </a:defRPr>
      </a:lvl2pPr>
      <a:lvl3pPr algn="ctr" defTabSz="342900" rtl="0" eaLnBrk="0" fontAlgn="base" hangingPunct="0">
        <a:spcBef>
          <a:spcPct val="0"/>
        </a:spcBef>
        <a:spcAft>
          <a:spcPct val="0"/>
        </a:spcAft>
        <a:defRPr sz="3300">
          <a:solidFill>
            <a:schemeClr val="tx1"/>
          </a:solidFill>
          <a:latin typeface="Arial" charset="0"/>
          <a:ea typeface="ＭＳ Ｐゴシック" charset="0"/>
          <a:cs typeface="ＭＳ Ｐゴシック" charset="0"/>
        </a:defRPr>
      </a:lvl3pPr>
      <a:lvl4pPr algn="ctr" defTabSz="342900" rtl="0" eaLnBrk="0" fontAlgn="base" hangingPunct="0">
        <a:spcBef>
          <a:spcPct val="0"/>
        </a:spcBef>
        <a:spcAft>
          <a:spcPct val="0"/>
        </a:spcAft>
        <a:defRPr sz="3300">
          <a:solidFill>
            <a:schemeClr val="tx1"/>
          </a:solidFill>
          <a:latin typeface="Arial" charset="0"/>
          <a:ea typeface="ＭＳ Ｐゴシック" charset="0"/>
          <a:cs typeface="ＭＳ Ｐゴシック" charset="0"/>
        </a:defRPr>
      </a:lvl4pPr>
      <a:lvl5pPr algn="ctr" defTabSz="342900" rtl="0" eaLnBrk="0" fontAlgn="base" hangingPunct="0">
        <a:spcBef>
          <a:spcPct val="0"/>
        </a:spcBef>
        <a:spcAft>
          <a:spcPct val="0"/>
        </a:spcAft>
        <a:defRPr sz="3300">
          <a:solidFill>
            <a:schemeClr val="tx1"/>
          </a:solidFill>
          <a:latin typeface="Arial" charset="0"/>
          <a:ea typeface="ＭＳ Ｐゴシック" charset="0"/>
          <a:cs typeface="ＭＳ Ｐゴシック" charset="0"/>
        </a:defRPr>
      </a:lvl5pPr>
      <a:lvl6pPr marL="342900" algn="ctr" defTabSz="342900" rtl="0" fontAlgn="base">
        <a:spcBef>
          <a:spcPct val="0"/>
        </a:spcBef>
        <a:spcAft>
          <a:spcPct val="0"/>
        </a:spcAft>
        <a:defRPr sz="3300">
          <a:solidFill>
            <a:schemeClr val="tx1"/>
          </a:solidFill>
          <a:latin typeface="Calibri" pitchFamily="34" charset="0"/>
        </a:defRPr>
      </a:lvl6pPr>
      <a:lvl7pPr marL="685800" algn="ctr" defTabSz="342900" rtl="0" fontAlgn="base">
        <a:spcBef>
          <a:spcPct val="0"/>
        </a:spcBef>
        <a:spcAft>
          <a:spcPct val="0"/>
        </a:spcAft>
        <a:defRPr sz="3300">
          <a:solidFill>
            <a:schemeClr val="tx1"/>
          </a:solidFill>
          <a:latin typeface="Calibri" pitchFamily="34" charset="0"/>
        </a:defRPr>
      </a:lvl7pPr>
      <a:lvl8pPr marL="1028700" algn="ctr" defTabSz="342900" rtl="0" fontAlgn="base">
        <a:spcBef>
          <a:spcPct val="0"/>
        </a:spcBef>
        <a:spcAft>
          <a:spcPct val="0"/>
        </a:spcAft>
        <a:defRPr sz="3300">
          <a:solidFill>
            <a:schemeClr val="tx1"/>
          </a:solidFill>
          <a:latin typeface="Calibri" pitchFamily="34" charset="0"/>
        </a:defRPr>
      </a:lvl8pPr>
      <a:lvl9pPr marL="1371600" algn="ctr" defTabSz="342900" rtl="0" fontAlgn="base">
        <a:spcBef>
          <a:spcPct val="0"/>
        </a:spcBef>
        <a:spcAft>
          <a:spcPct val="0"/>
        </a:spcAft>
        <a:defRPr sz="3300">
          <a:solidFill>
            <a:schemeClr val="tx1"/>
          </a:solidFill>
          <a:latin typeface="Calibri" pitchFamily="34" charset="0"/>
        </a:defRPr>
      </a:lvl9pPr>
    </p:titleStyle>
    <p:body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T-Titl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itle Placeholder 1"/>
          <p:cNvSpPr>
            <a:spLocks noGrp="1"/>
          </p:cNvSpPr>
          <p:nvPr>
            <p:ph type="title"/>
          </p:nvPr>
        </p:nvSpPr>
        <p:spPr bwMode="auto">
          <a:xfrm>
            <a:off x="495300" y="2333625"/>
            <a:ext cx="8915400" cy="175101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2052" name="Text Placeholder 3"/>
          <p:cNvSpPr>
            <a:spLocks noGrp="1"/>
          </p:cNvSpPr>
          <p:nvPr>
            <p:ph type="body" idx="1"/>
          </p:nvPr>
        </p:nvSpPr>
        <p:spPr bwMode="auto">
          <a:xfrm>
            <a:off x="495300" y="4651375"/>
            <a:ext cx="8915400" cy="90011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t>Presented by:</a:t>
            </a:r>
            <a:endParaRPr lang="en-US"/>
          </a:p>
        </p:txBody>
      </p:sp>
    </p:spTree>
  </p:cSld>
  <p:clrMap bg1="lt1" tx1="dk1" bg2="lt2" tx2="dk2" accent1="accent1" accent2="accent2" accent3="accent3" accent4="accent4" accent5="accent5" accent6="accent6" hlink="hlink" folHlink="folHlink"/>
  <p:sldLayoutIdLst>
    <p:sldLayoutId id="2147483725" r:id="rId1"/>
  </p:sldLayoutIdLst>
  <p:txStyles>
    <p:titleStyle>
      <a:lvl1pPr algn="ctr" defTabSz="457200" rtl="0" eaLnBrk="0" fontAlgn="base" hangingPunct="0">
        <a:spcBef>
          <a:spcPct val="0"/>
        </a:spcBef>
        <a:spcAft>
          <a:spcPct val="0"/>
        </a:spcAft>
        <a:defRPr sz="3800" b="1" kern="1200">
          <a:solidFill>
            <a:schemeClr val="bg1"/>
          </a:solidFill>
          <a:latin typeface="Arial"/>
          <a:ea typeface="MS PGothic" pitchFamily="34" charset="-128"/>
          <a:cs typeface="Arial"/>
        </a:defRPr>
      </a:lvl1pPr>
      <a:lvl2pPr algn="ctr" defTabSz="457200" rtl="0" eaLnBrk="0" fontAlgn="base" hangingPunct="0">
        <a:spcBef>
          <a:spcPct val="0"/>
        </a:spcBef>
        <a:spcAft>
          <a:spcPct val="0"/>
        </a:spcAft>
        <a:defRPr sz="3800" b="1">
          <a:solidFill>
            <a:schemeClr val="bg1"/>
          </a:solidFill>
          <a:latin typeface="Arial" pitchFamily="34" charset="0"/>
          <a:ea typeface="MS PGothic" pitchFamily="34" charset="-128"/>
          <a:cs typeface="Arial" charset="0"/>
        </a:defRPr>
      </a:lvl2pPr>
      <a:lvl3pPr algn="ctr" defTabSz="457200" rtl="0" eaLnBrk="0" fontAlgn="base" hangingPunct="0">
        <a:spcBef>
          <a:spcPct val="0"/>
        </a:spcBef>
        <a:spcAft>
          <a:spcPct val="0"/>
        </a:spcAft>
        <a:defRPr sz="3800" b="1">
          <a:solidFill>
            <a:schemeClr val="bg1"/>
          </a:solidFill>
          <a:latin typeface="Arial" pitchFamily="34" charset="0"/>
          <a:ea typeface="MS PGothic" pitchFamily="34" charset="-128"/>
          <a:cs typeface="Arial" charset="0"/>
        </a:defRPr>
      </a:lvl3pPr>
      <a:lvl4pPr algn="ctr" defTabSz="457200" rtl="0" eaLnBrk="0" fontAlgn="base" hangingPunct="0">
        <a:spcBef>
          <a:spcPct val="0"/>
        </a:spcBef>
        <a:spcAft>
          <a:spcPct val="0"/>
        </a:spcAft>
        <a:defRPr sz="3800" b="1">
          <a:solidFill>
            <a:schemeClr val="bg1"/>
          </a:solidFill>
          <a:latin typeface="Arial" pitchFamily="34" charset="0"/>
          <a:ea typeface="MS PGothic" pitchFamily="34" charset="-128"/>
          <a:cs typeface="Arial" charset="0"/>
        </a:defRPr>
      </a:lvl4pPr>
      <a:lvl5pPr algn="ctr" defTabSz="457200" rtl="0" eaLnBrk="0" fontAlgn="base" hangingPunct="0">
        <a:spcBef>
          <a:spcPct val="0"/>
        </a:spcBef>
        <a:spcAft>
          <a:spcPct val="0"/>
        </a:spcAft>
        <a:defRPr sz="3800" b="1">
          <a:solidFill>
            <a:schemeClr val="bg1"/>
          </a:solidFill>
          <a:latin typeface="Arial" pitchFamily="34" charset="0"/>
          <a:ea typeface="MS PGothic" pitchFamily="34" charset="-128"/>
          <a:cs typeface="Arial"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ctr" defTabSz="457200" rtl="0" eaLnBrk="0" fontAlgn="base" hangingPunct="0">
        <a:spcBef>
          <a:spcPct val="20000"/>
        </a:spcBef>
        <a:spcAft>
          <a:spcPct val="0"/>
        </a:spcAft>
        <a:buFont typeface="Arial" charset="0"/>
        <a:defRPr sz="3200" b="1" kern="1200">
          <a:solidFill>
            <a:srgbClr val="FFFFFF"/>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3"/>
          <p:cNvSpPr>
            <a:spLocks noGrp="1"/>
          </p:cNvSpPr>
          <p:nvPr>
            <p:ph type="ctrTitle"/>
          </p:nvPr>
        </p:nvSpPr>
        <p:spPr/>
        <p:txBody>
          <a:bodyPr>
            <a:normAutofit fontScale="90000"/>
          </a:bodyPr>
          <a:lstStyle/>
          <a:p>
            <a:r>
              <a:rPr lang="en-US" dirty="0">
                <a:latin typeface="Arial" charset="0"/>
                <a:ea typeface="MS PGothic" charset="0"/>
              </a:rPr>
              <a:t>Conduct Local Risk Control</a:t>
            </a:r>
            <a:br>
              <a:rPr lang="en-US" dirty="0">
                <a:latin typeface="Arial" charset="0"/>
                <a:ea typeface="MS PGothic" charset="0"/>
              </a:rPr>
            </a:br>
            <a:endParaRPr lang="en-US" sz="2800" dirty="0">
              <a:latin typeface="Arial" charset="0"/>
              <a:ea typeface="MS PGothic" charset="0"/>
            </a:endParaRPr>
          </a:p>
        </p:txBody>
      </p:sp>
      <p:sp>
        <p:nvSpPr>
          <p:cNvPr id="2" name="Subtitle 1"/>
          <p:cNvSpPr>
            <a:spLocks noGrp="1"/>
          </p:cNvSpPr>
          <p:nvPr>
            <p:ph type="subTitle" idx="1"/>
          </p:nvPr>
        </p:nvSpPr>
        <p:spPr/>
        <p:txBody>
          <a:bodyPr/>
          <a:lstStyle/>
          <a:p>
            <a:r>
              <a:rPr lang="en-US" dirty="0"/>
              <a:t>Training Package</a:t>
            </a:r>
          </a:p>
        </p:txBody>
      </p:sp>
    </p:spTree>
    <p:extLst>
      <p:ext uri="{BB962C8B-B14F-4D97-AF65-F5344CB8AC3E}">
        <p14:creationId xmlns:p14="http://schemas.microsoft.com/office/powerpoint/2010/main" val="994497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Conducting Local Risk Control</a:t>
            </a:r>
          </a:p>
        </p:txBody>
      </p:sp>
      <p:sp>
        <p:nvSpPr>
          <p:cNvPr id="3" name="Content Placeholder 2"/>
          <p:cNvSpPr>
            <a:spLocks noGrp="1"/>
          </p:cNvSpPr>
          <p:nvPr>
            <p:ph sz="quarter" idx="16"/>
          </p:nvPr>
        </p:nvSpPr>
        <p:spPr/>
        <p:txBody>
          <a:bodyPr>
            <a:normAutofit/>
          </a:bodyPr>
          <a:lstStyle/>
          <a:p>
            <a:pPr marL="457200" indent="-457200">
              <a:buClr>
                <a:schemeClr val="accent6">
                  <a:lumMod val="75000"/>
                </a:schemeClr>
              </a:buClr>
              <a:buFont typeface="+mj-lt"/>
              <a:buAutoNum type="arabicPeriod"/>
            </a:pPr>
            <a:r>
              <a:rPr lang="en-AU" sz="2000" dirty="0"/>
              <a:t>Identify the hazards</a:t>
            </a:r>
          </a:p>
          <a:p>
            <a:pPr marL="457200" indent="-457200">
              <a:buClr>
                <a:schemeClr val="accent6">
                  <a:lumMod val="75000"/>
                </a:schemeClr>
              </a:buClr>
              <a:buFont typeface="+mj-lt"/>
              <a:buAutoNum type="arabicPeriod"/>
            </a:pPr>
            <a:r>
              <a:rPr lang="en-AU" sz="2000" dirty="0"/>
              <a:t>Identify existing and potential controls</a:t>
            </a:r>
          </a:p>
          <a:p>
            <a:pPr marL="457200" indent="-457200">
              <a:buClr>
                <a:schemeClr val="accent6">
                  <a:lumMod val="75000"/>
                </a:schemeClr>
              </a:buClr>
              <a:buFont typeface="+mj-lt"/>
              <a:buAutoNum type="arabicPeriod"/>
            </a:pPr>
            <a:r>
              <a:rPr lang="en-AU" sz="2000" dirty="0"/>
              <a:t>Assess controls and select the most appropriate</a:t>
            </a:r>
          </a:p>
          <a:p>
            <a:pPr marL="457200" indent="-457200">
              <a:buClr>
                <a:schemeClr val="accent6">
                  <a:lumMod val="75000"/>
                </a:schemeClr>
              </a:buClr>
              <a:buFont typeface="+mj-lt"/>
              <a:buAutoNum type="arabicPeriod"/>
            </a:pPr>
            <a:r>
              <a:rPr lang="en-AU" sz="2000" dirty="0"/>
              <a:t>Implement controls</a:t>
            </a:r>
          </a:p>
          <a:p>
            <a:pPr marL="457200" indent="-457200">
              <a:buClr>
                <a:schemeClr val="accent6">
                  <a:lumMod val="75000"/>
                </a:schemeClr>
              </a:buClr>
              <a:buFont typeface="+mj-lt"/>
              <a:buAutoNum type="arabicPeriod"/>
            </a:pPr>
            <a:r>
              <a:rPr lang="en-AU" sz="2000" dirty="0"/>
              <a:t>Monitor the effectiveness of the controls</a:t>
            </a:r>
          </a:p>
          <a:p>
            <a:pPr marL="457200" indent="-457200">
              <a:buClr>
                <a:schemeClr val="accent6">
                  <a:lumMod val="75000"/>
                </a:schemeClr>
              </a:buClr>
              <a:buFont typeface="+mj-lt"/>
              <a:buAutoNum type="arabicPeriod"/>
            </a:pPr>
            <a:r>
              <a:rPr lang="en-AU" sz="2000" dirty="0"/>
              <a:t>Communicate the process and outcomes</a:t>
            </a:r>
          </a:p>
        </p:txBody>
      </p:sp>
    </p:spTree>
    <p:extLst>
      <p:ext uri="{BB962C8B-B14F-4D97-AF65-F5344CB8AC3E}">
        <p14:creationId xmlns:p14="http://schemas.microsoft.com/office/powerpoint/2010/main" val="320095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2400" dirty="0">
                <a:latin typeface="Arial" charset="0"/>
                <a:ea typeface="MS PGothic" charset="0"/>
                <a:cs typeface="Arial" charset="0"/>
              </a:rPr>
              <a:t>Understanding Risk</a:t>
            </a:r>
          </a:p>
        </p:txBody>
      </p:sp>
      <p:pic>
        <p:nvPicPr>
          <p:cNvPr id="3" name="Content Placeholder 2"/>
          <p:cNvPicPr>
            <a:picLocks noGrp="1" noChangeAspect="1"/>
          </p:cNvPicPr>
          <p:nvPr>
            <p:ph sz="quarter" idx="16"/>
          </p:nvPr>
        </p:nvPicPr>
        <p:blipFill>
          <a:blip r:embed="rId3">
            <a:extLst>
              <a:ext uri="{28A0092B-C50C-407E-A947-70E740481C1C}">
                <a14:useLocalDpi xmlns:a14="http://schemas.microsoft.com/office/drawing/2010/main"/>
              </a:ext>
            </a:extLst>
          </a:blip>
          <a:stretch>
            <a:fillRect/>
          </a:stretch>
        </p:blipFill>
        <p:spPr>
          <a:xfrm>
            <a:off x="1207055" y="1358900"/>
            <a:ext cx="7414102" cy="4965700"/>
          </a:xfrm>
        </p:spPr>
      </p:pic>
    </p:spTree>
    <p:extLst>
      <p:ext uri="{BB962C8B-B14F-4D97-AF65-F5344CB8AC3E}">
        <p14:creationId xmlns:p14="http://schemas.microsoft.com/office/powerpoint/2010/main" val="511836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Use Your Senses</a:t>
            </a:r>
          </a:p>
        </p:txBody>
      </p:sp>
      <p:pic>
        <p:nvPicPr>
          <p:cNvPr id="4" name="Content Placeholder 3"/>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390525" y="2196036"/>
            <a:ext cx="9047163" cy="3291427"/>
          </a:xfrm>
        </p:spPr>
      </p:pic>
    </p:spTree>
    <p:extLst>
      <p:ext uri="{BB962C8B-B14F-4D97-AF65-F5344CB8AC3E}">
        <p14:creationId xmlns:p14="http://schemas.microsoft.com/office/powerpoint/2010/main" val="1992857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Major Hazard Scenarios</a:t>
            </a:r>
          </a:p>
        </p:txBody>
      </p:sp>
      <p:pic>
        <p:nvPicPr>
          <p:cNvPr id="5" name="Content Placeholder 4"/>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2255478" y="1298007"/>
            <a:ext cx="5596128" cy="5317483"/>
          </a:xfrm>
        </p:spPr>
      </p:pic>
    </p:spTree>
    <p:extLst>
      <p:ext uri="{BB962C8B-B14F-4D97-AF65-F5344CB8AC3E}">
        <p14:creationId xmlns:p14="http://schemas.microsoft.com/office/powerpoint/2010/main" val="1733816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Common Mine Site Hazards</a:t>
            </a:r>
          </a:p>
        </p:txBody>
      </p:sp>
      <p:pic>
        <p:nvPicPr>
          <p:cNvPr id="5" name="Content Placeholder 4"/>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1511855" y="1358900"/>
            <a:ext cx="6804502" cy="4965700"/>
          </a:xfrm>
        </p:spPr>
      </p:pic>
    </p:spTree>
    <p:extLst>
      <p:ext uri="{BB962C8B-B14F-4D97-AF65-F5344CB8AC3E}">
        <p14:creationId xmlns:p14="http://schemas.microsoft.com/office/powerpoint/2010/main" val="849701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5137624" y="1352550"/>
            <a:ext cx="4172589" cy="5018088"/>
          </a:xfrm>
        </p:spPr>
      </p:pic>
      <p:sp>
        <p:nvSpPr>
          <p:cNvPr id="4" name="Content Placeholder 3"/>
          <p:cNvSpPr>
            <a:spLocks noGrp="1"/>
          </p:cNvSpPr>
          <p:nvPr>
            <p:ph sz="quarter" idx="16"/>
          </p:nvPr>
        </p:nvSpPr>
        <p:spPr/>
        <p:txBody>
          <a:bodyPr/>
          <a:lstStyle/>
          <a:p>
            <a:pPr marL="285750" lvl="1" indent="-285750">
              <a:lnSpc>
                <a:spcPct val="80000"/>
              </a:lnSpc>
              <a:spcBef>
                <a:spcPts val="1000"/>
              </a:spcBef>
              <a:buClr>
                <a:schemeClr val="accent6"/>
              </a:buClr>
              <a:buFontTx/>
              <a:buChar char="•"/>
            </a:pPr>
            <a:r>
              <a:rPr lang="en-AU" sz="2000" dirty="0">
                <a:latin typeface="Arial" charset="0"/>
                <a:ea typeface="MS PGothic" charset="0"/>
                <a:cs typeface="Arial" charset="0"/>
              </a:rPr>
              <a:t>Ground and environmental conditions </a:t>
            </a:r>
          </a:p>
          <a:p>
            <a:pPr marL="285750" lvl="1" indent="-285750">
              <a:lnSpc>
                <a:spcPct val="80000"/>
              </a:lnSpc>
              <a:spcBef>
                <a:spcPts val="1000"/>
              </a:spcBef>
              <a:buClr>
                <a:schemeClr val="accent6"/>
              </a:buClr>
              <a:buFontTx/>
              <a:buChar char="•"/>
            </a:pPr>
            <a:r>
              <a:rPr lang="en-AU" sz="2000" dirty="0">
                <a:latin typeface="Arial" charset="0"/>
                <a:ea typeface="MS PGothic" charset="0"/>
                <a:cs typeface="Arial" charset="0"/>
              </a:rPr>
              <a:t>Potential security issues </a:t>
            </a:r>
          </a:p>
          <a:p>
            <a:pPr marL="285750" lvl="1" indent="-285750">
              <a:lnSpc>
                <a:spcPct val="80000"/>
              </a:lnSpc>
              <a:spcBef>
                <a:spcPts val="1000"/>
              </a:spcBef>
              <a:buClr>
                <a:schemeClr val="accent6"/>
              </a:buClr>
              <a:buFontTx/>
              <a:buChar char="•"/>
            </a:pPr>
            <a:r>
              <a:rPr lang="en-AU" sz="2000" dirty="0">
                <a:latin typeface="Arial" charset="0"/>
                <a:ea typeface="MS PGothic" charset="0"/>
                <a:cs typeface="Arial" charset="0"/>
              </a:rPr>
              <a:t>Obstructions such as: </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Other personnel and equipment </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Power / service lines </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Drains </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Boundary and other markers </a:t>
            </a:r>
          </a:p>
          <a:p>
            <a:pPr marL="722313" lvl="2" indent="-338138">
              <a:lnSpc>
                <a:spcPct val="80000"/>
              </a:lnSpc>
              <a:spcBef>
                <a:spcPts val="1000"/>
              </a:spcBef>
              <a:buClr>
                <a:schemeClr val="accent6"/>
              </a:buClr>
              <a:buFont typeface=".AppleSystemUIFont" charset="-120"/>
              <a:buChar char="‑"/>
              <a:defRPr/>
            </a:pPr>
            <a:r>
              <a:rPr lang="en-AU" sz="2000" dirty="0" err="1">
                <a:latin typeface="Arial" charset="0"/>
                <a:ea typeface="MS PGothic" charset="0"/>
                <a:cs typeface="Arial" charset="0"/>
              </a:rPr>
              <a:t>Highwall</a:t>
            </a:r>
            <a:r>
              <a:rPr lang="en-AU" sz="2000" dirty="0">
                <a:latin typeface="Arial" charset="0"/>
                <a:ea typeface="MS PGothic" charset="0"/>
                <a:cs typeface="Arial" charset="0"/>
              </a:rPr>
              <a:t> and bench edge instability </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Hazardous substances </a:t>
            </a:r>
          </a:p>
          <a:p>
            <a:pPr marL="722313" lvl="2" indent="-338138">
              <a:lnSpc>
                <a:spcPct val="80000"/>
              </a:lnSpc>
              <a:spcBef>
                <a:spcPts val="1000"/>
              </a:spcBef>
              <a:buClr>
                <a:schemeClr val="accent6"/>
              </a:buClr>
              <a:buFont typeface=".AppleSystemUIFont" charset="-120"/>
              <a:buChar char="‑"/>
              <a:defRPr/>
            </a:pPr>
            <a:endParaRPr lang="en-AU" sz="2000" dirty="0">
              <a:latin typeface="Arial" charset="0"/>
              <a:ea typeface="MS PGothic" charset="0"/>
              <a:cs typeface="Arial" charset="0"/>
            </a:endParaRPr>
          </a:p>
          <a:p>
            <a:endParaRPr lang="en-AU" dirty="0"/>
          </a:p>
          <a:p>
            <a:endParaRPr lang="en-US" dirty="0"/>
          </a:p>
        </p:txBody>
      </p:sp>
      <p:sp>
        <p:nvSpPr>
          <p:cNvPr id="2" name="Title 1"/>
          <p:cNvSpPr>
            <a:spLocks noGrp="1"/>
          </p:cNvSpPr>
          <p:nvPr>
            <p:ph type="title"/>
          </p:nvPr>
        </p:nvSpPr>
        <p:spPr/>
        <p:txBody>
          <a:bodyPr/>
          <a:lstStyle/>
          <a:p>
            <a:r>
              <a:rPr lang="en-AU" sz="2400" dirty="0"/>
              <a:t>Inspecting the Work Area</a:t>
            </a:r>
          </a:p>
        </p:txBody>
      </p:sp>
    </p:spTree>
    <p:extLst>
      <p:ext uri="{BB962C8B-B14F-4D97-AF65-F5344CB8AC3E}">
        <p14:creationId xmlns:p14="http://schemas.microsoft.com/office/powerpoint/2010/main" val="1321576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1"/>
          </p:nvPr>
        </p:nvSpPr>
        <p:spPr/>
        <p:txBody>
          <a:bodyPr/>
          <a:lstStyle/>
          <a:p>
            <a:pPr marL="285750" lvl="1" indent="-285750">
              <a:lnSpc>
                <a:spcPct val="80000"/>
              </a:lnSpc>
              <a:spcBef>
                <a:spcPts val="1000"/>
              </a:spcBef>
              <a:buClr>
                <a:schemeClr val="accent6"/>
              </a:buClr>
              <a:buFontTx/>
              <a:buChar char="•"/>
            </a:pPr>
            <a:r>
              <a:rPr lang="en-AU" sz="2000" dirty="0">
                <a:latin typeface="Arial" charset="0"/>
                <a:ea typeface="MS PGothic" charset="0"/>
                <a:cs typeface="Arial" charset="0"/>
              </a:rPr>
              <a:t>Inspect all tools and equipment before and after use</a:t>
            </a:r>
          </a:p>
          <a:p>
            <a:pPr marL="285750" lvl="1" indent="-285750">
              <a:lnSpc>
                <a:spcPct val="80000"/>
              </a:lnSpc>
              <a:spcBef>
                <a:spcPts val="1000"/>
              </a:spcBef>
              <a:buClr>
                <a:schemeClr val="accent6"/>
              </a:buClr>
              <a:buFontTx/>
              <a:buChar char="•"/>
            </a:pPr>
            <a:r>
              <a:rPr lang="en-AU" sz="2000" dirty="0">
                <a:latin typeface="Arial" charset="0"/>
                <a:ea typeface="MS PGothic" charset="0"/>
                <a:cs typeface="Arial" charset="0"/>
              </a:rPr>
              <a:t>Inspect for:</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Faults</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Damage</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Suitability to task</a:t>
            </a:r>
          </a:p>
          <a:p>
            <a:pPr marL="285750" lvl="1" indent="-285750">
              <a:lnSpc>
                <a:spcPct val="80000"/>
              </a:lnSpc>
              <a:spcBef>
                <a:spcPts val="1000"/>
              </a:spcBef>
              <a:buClr>
                <a:schemeClr val="accent6"/>
              </a:buClr>
              <a:buFontTx/>
              <a:buChar char="•"/>
            </a:pPr>
            <a:r>
              <a:rPr lang="en-AU" sz="2000" dirty="0">
                <a:latin typeface="Arial" charset="0"/>
                <a:ea typeface="MS PGothic" charset="0"/>
                <a:cs typeface="Arial" charset="0"/>
              </a:rPr>
              <a:t>Faulty or damaged equipment:</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Isolate from service</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Tag Out of Service</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Report</a:t>
            </a:r>
          </a:p>
          <a:p>
            <a:pPr lvl="1"/>
            <a:endParaRPr lang="en-AU" dirty="0"/>
          </a:p>
        </p:txBody>
      </p:sp>
      <p:pic>
        <p:nvPicPr>
          <p:cNvPr id="6" name="Picture 2"/>
          <p:cNvPicPr>
            <a:picLocks noGrp="1" noChangeAspect="1" noChangeArrowheads="1"/>
          </p:cNvPicPr>
          <p:nvPr>
            <p:ph sz="quarter" idx="16"/>
          </p:nvPr>
        </p:nvPicPr>
        <p:blipFill rotWithShape="1">
          <a:blip r:embed="rId3">
            <a:extLst>
              <a:ext uri="{28A0092B-C50C-407E-A947-70E740481C1C}">
                <a14:useLocalDpi xmlns:a14="http://schemas.microsoft.com/office/drawing/2010/main" val="0"/>
              </a:ext>
            </a:extLst>
          </a:blip>
          <a:srcRect l="28454" r="13029" b="23414"/>
          <a:stretch/>
        </p:blipFill>
        <p:spPr bwMode="auto">
          <a:xfrm>
            <a:off x="-1" y="1352552"/>
            <a:ext cx="4236305" cy="4158232"/>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AU" sz="2400" dirty="0"/>
              <a:t>Inspect Tools and Equipment</a:t>
            </a:r>
          </a:p>
        </p:txBody>
      </p:sp>
    </p:spTree>
    <p:extLst>
      <p:ext uri="{BB962C8B-B14F-4D97-AF65-F5344CB8AC3E}">
        <p14:creationId xmlns:p14="http://schemas.microsoft.com/office/powerpoint/2010/main" val="34063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Observe and Report Unsafe Conditions</a:t>
            </a:r>
          </a:p>
        </p:txBody>
      </p:sp>
      <p:sp>
        <p:nvSpPr>
          <p:cNvPr id="3" name="Content Placeholder 2"/>
          <p:cNvSpPr>
            <a:spLocks noGrp="1"/>
          </p:cNvSpPr>
          <p:nvPr>
            <p:ph sz="quarter" idx="16"/>
          </p:nvPr>
        </p:nvSpPr>
        <p:spPr/>
        <p:txBody>
          <a:bodyPr/>
          <a:lstStyle/>
          <a:p>
            <a:pPr marL="285750" lvl="1" indent="-285750">
              <a:lnSpc>
                <a:spcPct val="80000"/>
              </a:lnSpc>
              <a:spcBef>
                <a:spcPts val="1000"/>
              </a:spcBef>
              <a:buClr>
                <a:schemeClr val="accent6"/>
              </a:buClr>
              <a:buFontTx/>
              <a:buChar char="•"/>
            </a:pPr>
            <a:r>
              <a:rPr lang="en-US" sz="2000" dirty="0">
                <a:latin typeface="Arial" charset="0"/>
                <a:ea typeface="MS PGothic" charset="0"/>
                <a:cs typeface="Arial" charset="0"/>
              </a:rPr>
              <a:t>Observe and report unsafe:</a:t>
            </a:r>
          </a:p>
          <a:p>
            <a:pPr marL="722313" lvl="2" indent="-338138">
              <a:lnSpc>
                <a:spcPct val="80000"/>
              </a:lnSpc>
              <a:spcBef>
                <a:spcPts val="1000"/>
              </a:spcBef>
              <a:buClr>
                <a:schemeClr val="accent6"/>
              </a:buClr>
              <a:buFont typeface=".AppleSystemUIFont" charset="-120"/>
              <a:buChar char="‑"/>
              <a:defRPr/>
            </a:pPr>
            <a:r>
              <a:rPr lang="en-US" sz="2000" dirty="0" err="1">
                <a:latin typeface="Arial" charset="0"/>
                <a:ea typeface="MS PGothic" charset="0"/>
                <a:cs typeface="Arial" charset="0"/>
              </a:rPr>
              <a:t>behaviours</a:t>
            </a:r>
            <a:endParaRPr lang="en-US" sz="2000" dirty="0">
              <a:latin typeface="Arial" charset="0"/>
              <a:ea typeface="MS PGothic" charset="0"/>
              <a:cs typeface="Arial" charset="0"/>
            </a:endParaRPr>
          </a:p>
          <a:p>
            <a:pPr marL="722313" lvl="2" indent="-338138">
              <a:lnSpc>
                <a:spcPct val="80000"/>
              </a:lnSpc>
              <a:spcBef>
                <a:spcPts val="1000"/>
              </a:spcBef>
              <a:buClr>
                <a:schemeClr val="accent6"/>
              </a:buClr>
              <a:buFont typeface=".AppleSystemUIFont" charset="-120"/>
              <a:buChar char="‑"/>
              <a:defRPr/>
            </a:pPr>
            <a:r>
              <a:rPr lang="en-US" sz="2000" dirty="0">
                <a:latin typeface="Arial" charset="0"/>
                <a:ea typeface="MS PGothic" charset="0"/>
                <a:cs typeface="Arial" charset="0"/>
              </a:rPr>
              <a:t>work systems </a:t>
            </a:r>
          </a:p>
          <a:p>
            <a:pPr marL="722313" lvl="2" indent="-338138">
              <a:lnSpc>
                <a:spcPct val="80000"/>
              </a:lnSpc>
              <a:spcBef>
                <a:spcPts val="1000"/>
              </a:spcBef>
              <a:buClr>
                <a:schemeClr val="accent6"/>
              </a:buClr>
              <a:buFont typeface=".AppleSystemUIFont" charset="-120"/>
              <a:buChar char="‑"/>
              <a:defRPr/>
            </a:pPr>
            <a:r>
              <a:rPr lang="en-US" sz="2000" dirty="0">
                <a:latin typeface="Arial" charset="0"/>
                <a:ea typeface="MS PGothic" charset="0"/>
                <a:cs typeface="Arial" charset="0"/>
              </a:rPr>
              <a:t>processes </a:t>
            </a:r>
          </a:p>
          <a:p>
            <a:pPr marL="285750" lvl="1" indent="-285750">
              <a:lnSpc>
                <a:spcPct val="80000"/>
              </a:lnSpc>
              <a:spcBef>
                <a:spcPts val="1000"/>
              </a:spcBef>
              <a:buClr>
                <a:schemeClr val="accent6"/>
              </a:buClr>
              <a:buFontTx/>
              <a:buChar char="•"/>
            </a:pPr>
            <a:r>
              <a:rPr lang="en-US" sz="2000" dirty="0">
                <a:latin typeface="Arial" charset="0"/>
                <a:ea typeface="MS PGothic" charset="0"/>
                <a:cs typeface="Arial" charset="0"/>
              </a:rPr>
              <a:t>Report so that no one gets hurt! </a:t>
            </a:r>
          </a:p>
          <a:p>
            <a:pPr marL="285750" lvl="1" indent="-285750">
              <a:lnSpc>
                <a:spcPct val="80000"/>
              </a:lnSpc>
              <a:spcBef>
                <a:spcPts val="1000"/>
              </a:spcBef>
              <a:buClr>
                <a:schemeClr val="accent6"/>
              </a:buClr>
              <a:buFontTx/>
              <a:buChar char="•"/>
            </a:pPr>
            <a:endParaRPr lang="en-US" sz="2000" dirty="0">
              <a:latin typeface="Arial" charset="0"/>
              <a:ea typeface="MS PGothic" charset="0"/>
              <a:cs typeface="Arial" charset="0"/>
            </a:endParaRPr>
          </a:p>
          <a:p>
            <a:endParaRPr lang="en-US" dirty="0"/>
          </a:p>
        </p:txBody>
      </p:sp>
    </p:spTree>
    <p:extLst>
      <p:ext uri="{BB962C8B-B14F-4D97-AF65-F5344CB8AC3E}">
        <p14:creationId xmlns:p14="http://schemas.microsoft.com/office/powerpoint/2010/main" val="2114425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AU" sz="2400" dirty="0">
                <a:latin typeface="Arial" charset="0"/>
                <a:ea typeface="MS PGothic" charset="0"/>
                <a:cs typeface="Arial" charset="0"/>
              </a:rPr>
              <a:t>Hazard Identification Tools</a:t>
            </a:r>
          </a:p>
        </p:txBody>
      </p:sp>
      <p:sp>
        <p:nvSpPr>
          <p:cNvPr id="22531" name="Content Placeholder 2"/>
          <p:cNvSpPr>
            <a:spLocks noGrp="1"/>
          </p:cNvSpPr>
          <p:nvPr>
            <p:ph idx="4294967295"/>
          </p:nvPr>
        </p:nvSpPr>
        <p:spPr>
          <a:xfrm>
            <a:off x="247650" y="1270000"/>
            <a:ext cx="9410700" cy="5054600"/>
          </a:xfrm>
          <a:prstGeom prst="rect">
            <a:avLst/>
          </a:prstGeom>
        </p:spPr>
        <p:txBody>
          <a:bodyPr/>
          <a:lstStyle/>
          <a:p>
            <a:pPr marL="285750" lvl="1" indent="-285750">
              <a:lnSpc>
                <a:spcPct val="80000"/>
              </a:lnSpc>
              <a:spcBef>
                <a:spcPts val="1000"/>
              </a:spcBef>
              <a:buClr>
                <a:schemeClr val="accent6"/>
              </a:buClr>
              <a:buFontTx/>
              <a:buChar char="•"/>
            </a:pPr>
            <a:r>
              <a:rPr lang="en-AU" sz="2000" dirty="0">
                <a:latin typeface="Arial" charset="0"/>
                <a:ea typeface="MS PGothic" charset="0"/>
                <a:cs typeface="Arial" charset="0"/>
              </a:rPr>
              <a:t>Take 5</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Stop</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Think</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Identify</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Plan</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Proceed</a:t>
            </a:r>
          </a:p>
          <a:p>
            <a:pPr marL="285750" lvl="1" indent="-285750">
              <a:lnSpc>
                <a:spcPct val="80000"/>
              </a:lnSpc>
              <a:spcBef>
                <a:spcPts val="1000"/>
              </a:spcBef>
              <a:buClr>
                <a:schemeClr val="accent6"/>
              </a:buClr>
              <a:buFontTx/>
              <a:buChar char="•"/>
            </a:pPr>
            <a:r>
              <a:rPr lang="en-AU" sz="2000" dirty="0">
                <a:latin typeface="Arial" charset="0"/>
                <a:ea typeface="MS PGothic" charset="0"/>
                <a:cs typeface="Arial" charset="0"/>
              </a:rPr>
              <a:t>Job Safety Analysis</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Team based</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Determine Risk Rating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335" y="1270000"/>
            <a:ext cx="4659884" cy="4668743"/>
          </a:xfrm>
          <a:prstGeom prst="rect">
            <a:avLst/>
          </a:prstGeom>
        </p:spPr>
      </p:pic>
    </p:spTree>
    <p:extLst>
      <p:ext uri="{BB962C8B-B14F-4D97-AF65-F5344CB8AC3E}">
        <p14:creationId xmlns:p14="http://schemas.microsoft.com/office/powerpoint/2010/main" val="1710351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a:latin typeface="Arial" charset="0"/>
                <a:ea typeface="MS PGothic" charset="0"/>
                <a:cs typeface="Arial" charset="0"/>
              </a:rPr>
              <a:t>Take 5 Steps</a:t>
            </a:r>
            <a:endParaRPr lang="en-AU" dirty="0">
              <a:latin typeface="Arial" charset="0"/>
              <a:ea typeface="MS PGothic" charset="0"/>
              <a:cs typeface="Arial" charset="0"/>
            </a:endParaRPr>
          </a:p>
        </p:txBody>
      </p:sp>
      <p:pic>
        <p:nvPicPr>
          <p:cNvPr id="4" name="Picture 3">
            <a:extLst>
              <a:ext uri="{FF2B5EF4-FFF2-40B4-BE49-F238E27FC236}">
                <a16:creationId xmlns:a16="http://schemas.microsoft.com/office/drawing/2014/main" id="{B61440F6-6B72-40BD-9696-84FFB244BCF7}"/>
              </a:ext>
            </a:extLst>
          </p:cNvPr>
          <p:cNvPicPr>
            <a:picLocks noChangeAspect="1"/>
          </p:cNvPicPr>
          <p:nvPr/>
        </p:nvPicPr>
        <p:blipFill>
          <a:blip r:embed="rId3"/>
          <a:stretch>
            <a:fillRect/>
          </a:stretch>
        </p:blipFill>
        <p:spPr>
          <a:xfrm>
            <a:off x="2840847" y="1841415"/>
            <a:ext cx="4584219" cy="3788045"/>
          </a:xfrm>
          <a:prstGeom prst="rect">
            <a:avLst/>
          </a:prstGeom>
        </p:spPr>
      </p:pic>
    </p:spTree>
    <p:extLst>
      <p:ext uri="{BB962C8B-B14F-4D97-AF65-F5344CB8AC3E}">
        <p14:creationId xmlns:p14="http://schemas.microsoft.com/office/powerpoint/2010/main" val="1192230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p:cNvSpPr>
          <p:nvPr/>
        </p:nvSpPr>
        <p:spPr bwMode="auto">
          <a:xfrm>
            <a:off x="609600" y="1371600"/>
            <a:ext cx="59436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5750" indent="-285750">
              <a:spcBef>
                <a:spcPts val="1000"/>
              </a:spcBef>
              <a:buClr>
                <a:schemeClr val="accent6"/>
              </a:buClr>
              <a:buFontTx/>
              <a:buChar char="•"/>
            </a:pPr>
            <a:r>
              <a:rPr lang="en-AU" sz="2000" dirty="0">
                <a:latin typeface="Arial" charset="0"/>
                <a:cs typeface="Arial" charset="0"/>
              </a:rPr>
              <a:t>To successfully complete this unit you must demonstrate that you can</a:t>
            </a:r>
            <a:r>
              <a:rPr lang="en-US" sz="2000" dirty="0">
                <a:latin typeface="Arial" charset="0"/>
                <a:cs typeface="Arial" charset="0"/>
              </a:rPr>
              <a:t>:</a:t>
            </a:r>
          </a:p>
          <a:p>
            <a:pPr marL="928687" lvl="2" indent="-342900" defTabSz="342900">
              <a:spcBef>
                <a:spcPts val="1000"/>
              </a:spcBef>
              <a:buClr>
                <a:schemeClr val="accent6"/>
              </a:buClr>
              <a:buFont typeface=".AppleSystemUIFont" charset="-120"/>
              <a:buChar char="‑"/>
              <a:defRPr/>
            </a:pPr>
            <a:r>
              <a:rPr lang="en-AU" sz="2000" dirty="0">
                <a:latin typeface="Arial" charset="0"/>
                <a:cs typeface="Arial" charset="0"/>
              </a:rPr>
              <a:t>Plan and prepare for risk control</a:t>
            </a:r>
          </a:p>
          <a:p>
            <a:pPr marL="928687" lvl="2" indent="-342900" defTabSz="342900">
              <a:spcBef>
                <a:spcPts val="1000"/>
              </a:spcBef>
              <a:buClr>
                <a:schemeClr val="accent6"/>
              </a:buClr>
              <a:buFont typeface=".AppleSystemUIFont" charset="-120"/>
              <a:buChar char="‑"/>
              <a:defRPr/>
            </a:pPr>
            <a:r>
              <a:rPr lang="en-AU" sz="2000" dirty="0">
                <a:latin typeface="Arial" charset="0"/>
                <a:cs typeface="Arial" charset="0"/>
              </a:rPr>
              <a:t>Assess and identify unacceptable risk</a:t>
            </a:r>
          </a:p>
          <a:p>
            <a:pPr marL="928687" lvl="2" indent="-342900" defTabSz="342900">
              <a:spcBef>
                <a:spcPts val="1000"/>
              </a:spcBef>
              <a:buClr>
                <a:schemeClr val="accent6"/>
              </a:buClr>
              <a:buFont typeface=".AppleSystemUIFont" charset="-120"/>
              <a:buChar char="‑"/>
              <a:defRPr/>
            </a:pPr>
            <a:r>
              <a:rPr lang="en-AU" sz="2000" dirty="0">
                <a:latin typeface="Arial" charset="0"/>
                <a:cs typeface="Arial" charset="0"/>
              </a:rPr>
              <a:t>Identify, assess and implement risk treatments</a:t>
            </a:r>
          </a:p>
          <a:p>
            <a:pPr marL="928687" lvl="2" indent="-342900" defTabSz="342900">
              <a:spcBef>
                <a:spcPts val="1000"/>
              </a:spcBef>
              <a:buClr>
                <a:schemeClr val="accent6"/>
              </a:buClr>
              <a:buFont typeface=".AppleSystemUIFont" charset="-120"/>
              <a:buChar char="‑"/>
              <a:defRPr/>
            </a:pPr>
            <a:r>
              <a:rPr lang="en-AU" sz="2000" dirty="0">
                <a:latin typeface="Arial" charset="0"/>
                <a:cs typeface="Arial" charset="0"/>
              </a:rPr>
              <a:t>Complete records and reports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510" y="1473763"/>
            <a:ext cx="2863491" cy="4412137"/>
          </a:xfrm>
          <a:prstGeom prst="rect">
            <a:avLst/>
          </a:prstGeom>
        </p:spPr>
      </p:pic>
      <p:sp>
        <p:nvSpPr>
          <p:cNvPr id="5" name="Title 4"/>
          <p:cNvSpPr>
            <a:spLocks noGrp="1"/>
          </p:cNvSpPr>
          <p:nvPr>
            <p:ph type="title"/>
          </p:nvPr>
        </p:nvSpPr>
        <p:spPr/>
        <p:txBody>
          <a:bodyPr/>
          <a:lstStyle/>
          <a:p>
            <a:r>
              <a:rPr lang="en-US" sz="2400" dirty="0"/>
              <a:t>Introduction</a:t>
            </a:r>
          </a:p>
        </p:txBody>
      </p:sp>
    </p:spTree>
    <p:extLst>
      <p:ext uri="{BB962C8B-B14F-4D97-AF65-F5344CB8AC3E}">
        <p14:creationId xmlns:p14="http://schemas.microsoft.com/office/powerpoint/2010/main" val="1711190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a:latin typeface="Arial" charset="0"/>
                <a:ea typeface="MS PGothic" charset="0"/>
                <a:cs typeface="Arial" charset="0"/>
              </a:rPr>
              <a:t>Job Safety Analysis Steps</a:t>
            </a:r>
            <a:endParaRPr lang="en-AU" dirty="0">
              <a:latin typeface="Arial" charset="0"/>
              <a:ea typeface="MS PGothic" charset="0"/>
              <a:cs typeface="Arial" charset="0"/>
            </a:endParaRPr>
          </a:p>
        </p:txBody>
      </p:sp>
      <p:pic>
        <p:nvPicPr>
          <p:cNvPr id="5" name="Picture 4">
            <a:extLst>
              <a:ext uri="{FF2B5EF4-FFF2-40B4-BE49-F238E27FC236}">
                <a16:creationId xmlns:a16="http://schemas.microsoft.com/office/drawing/2014/main" id="{D0697720-5BC3-4A84-86FD-6B9EFC57F076}"/>
              </a:ext>
            </a:extLst>
          </p:cNvPr>
          <p:cNvPicPr>
            <a:picLocks noChangeAspect="1"/>
          </p:cNvPicPr>
          <p:nvPr/>
        </p:nvPicPr>
        <p:blipFill>
          <a:blip r:embed="rId3"/>
          <a:stretch>
            <a:fillRect/>
          </a:stretch>
        </p:blipFill>
        <p:spPr>
          <a:xfrm>
            <a:off x="2914855" y="1189360"/>
            <a:ext cx="4076290" cy="5451663"/>
          </a:xfrm>
          <a:prstGeom prst="rect">
            <a:avLst/>
          </a:prstGeom>
        </p:spPr>
      </p:pic>
    </p:spTree>
    <p:extLst>
      <p:ext uri="{BB962C8B-B14F-4D97-AF65-F5344CB8AC3E}">
        <p14:creationId xmlns:p14="http://schemas.microsoft.com/office/powerpoint/2010/main" val="3868314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2400" dirty="0"/>
              <a:t>Identify Existing and Potential Controls</a:t>
            </a:r>
            <a:endParaRPr lang="en-US" sz="2400" dirty="0">
              <a:latin typeface="Arial" charset="0"/>
              <a:ea typeface="MS PGothic" charset="0"/>
              <a:cs typeface="Arial" charset="0"/>
            </a:endParaRPr>
          </a:p>
        </p:txBody>
      </p:sp>
      <p:sp>
        <p:nvSpPr>
          <p:cNvPr id="18435" name="Rectangle 3"/>
          <p:cNvSpPr>
            <a:spLocks noGrp="1" noChangeArrowheads="1"/>
          </p:cNvSpPr>
          <p:nvPr>
            <p:ph sz="quarter" idx="16"/>
          </p:nvPr>
        </p:nvSpPr>
        <p:spPr/>
        <p:txBody>
          <a:bodyPr/>
          <a:lstStyle/>
          <a:p>
            <a:pPr marL="285750" lvl="1" indent="-285750">
              <a:lnSpc>
                <a:spcPct val="80000"/>
              </a:lnSpc>
              <a:spcBef>
                <a:spcPts val="1000"/>
              </a:spcBef>
              <a:buClr>
                <a:schemeClr val="accent6"/>
              </a:buClr>
              <a:buFontTx/>
              <a:buChar char="•"/>
            </a:pPr>
            <a:r>
              <a:rPr lang="en-US" sz="2000" dirty="0">
                <a:latin typeface="Arial" charset="0"/>
                <a:ea typeface="MS PGothic" charset="0"/>
                <a:cs typeface="Arial" charset="0"/>
              </a:rPr>
              <a:t>Talk to others</a:t>
            </a:r>
          </a:p>
          <a:p>
            <a:pPr marL="285750" lvl="1" indent="-285750">
              <a:lnSpc>
                <a:spcPct val="80000"/>
              </a:lnSpc>
              <a:spcBef>
                <a:spcPts val="1000"/>
              </a:spcBef>
              <a:buClr>
                <a:schemeClr val="accent6"/>
              </a:buClr>
              <a:buFontTx/>
              <a:buChar char="•"/>
            </a:pPr>
            <a:r>
              <a:rPr lang="en-US" sz="2000" dirty="0">
                <a:latin typeface="Arial" charset="0"/>
                <a:ea typeface="MS PGothic" charset="0"/>
                <a:cs typeface="Arial" charset="0"/>
              </a:rPr>
              <a:t>Check:</a:t>
            </a:r>
          </a:p>
          <a:p>
            <a:pPr marL="722313" lvl="2" indent="-338138">
              <a:lnSpc>
                <a:spcPct val="80000"/>
              </a:lnSpc>
              <a:spcBef>
                <a:spcPts val="1000"/>
              </a:spcBef>
              <a:buClr>
                <a:schemeClr val="accent6"/>
              </a:buClr>
              <a:buFont typeface=".AppleSystemUIFont" charset="-120"/>
              <a:buChar char="‑"/>
              <a:defRPr/>
            </a:pPr>
            <a:r>
              <a:rPr lang="en-US" sz="2000" dirty="0">
                <a:latin typeface="Arial" charset="0"/>
                <a:ea typeface="MS PGothic" charset="0"/>
                <a:cs typeface="Arial" charset="0"/>
              </a:rPr>
              <a:t>Key Control Data Sheets </a:t>
            </a:r>
          </a:p>
          <a:p>
            <a:pPr marL="722313" lvl="2" indent="-338138">
              <a:lnSpc>
                <a:spcPct val="80000"/>
              </a:lnSpc>
              <a:spcBef>
                <a:spcPts val="1000"/>
              </a:spcBef>
              <a:buClr>
                <a:schemeClr val="accent6"/>
              </a:buClr>
              <a:buFont typeface=".AppleSystemUIFont" charset="-120"/>
              <a:buChar char="‑"/>
              <a:defRPr/>
            </a:pPr>
            <a:r>
              <a:rPr lang="en-US" sz="2000" dirty="0">
                <a:latin typeface="Arial" charset="0"/>
                <a:ea typeface="MS PGothic" charset="0"/>
                <a:cs typeface="Arial" charset="0"/>
              </a:rPr>
              <a:t>JSAs, Take 5s, Work Clearances</a:t>
            </a:r>
          </a:p>
          <a:p>
            <a:pPr marL="722313" lvl="2" indent="-338138">
              <a:lnSpc>
                <a:spcPct val="80000"/>
              </a:lnSpc>
              <a:spcBef>
                <a:spcPts val="1000"/>
              </a:spcBef>
              <a:buClr>
                <a:schemeClr val="accent6"/>
              </a:buClr>
              <a:buFont typeface=".AppleSystemUIFont" charset="-120"/>
              <a:buChar char="‑"/>
              <a:defRPr/>
            </a:pPr>
            <a:r>
              <a:rPr lang="en-US" sz="2000" dirty="0">
                <a:latin typeface="Arial" charset="0"/>
                <a:ea typeface="MS PGothic" charset="0"/>
                <a:cs typeface="Arial" charset="0"/>
              </a:rPr>
              <a:t>Procedures and Work Instructions</a:t>
            </a:r>
          </a:p>
          <a:p>
            <a:pPr marL="722313" lvl="2" indent="-338138">
              <a:lnSpc>
                <a:spcPct val="80000"/>
              </a:lnSpc>
              <a:spcBef>
                <a:spcPts val="1000"/>
              </a:spcBef>
              <a:buClr>
                <a:schemeClr val="accent6"/>
              </a:buClr>
              <a:buFont typeface=".AppleSystemUIFont" charset="-120"/>
              <a:buChar char="‑"/>
              <a:defRPr/>
            </a:pPr>
            <a:r>
              <a:rPr lang="en-US" sz="2000" dirty="0">
                <a:latin typeface="Arial" charset="0"/>
                <a:ea typeface="MS PGothic" charset="0"/>
                <a:cs typeface="Arial" charset="0"/>
              </a:rPr>
              <a:t>Reports</a:t>
            </a:r>
          </a:p>
          <a:p>
            <a:pPr marL="285750" lvl="1" indent="-285750">
              <a:lnSpc>
                <a:spcPct val="80000"/>
              </a:lnSpc>
              <a:spcBef>
                <a:spcPts val="1000"/>
              </a:spcBef>
              <a:buClr>
                <a:schemeClr val="accent6"/>
              </a:buClr>
              <a:buFontTx/>
              <a:buChar char="•"/>
            </a:pPr>
            <a:r>
              <a:rPr lang="en-US" sz="2000" dirty="0">
                <a:latin typeface="Arial" charset="0"/>
                <a:ea typeface="MS PGothic" charset="0"/>
                <a:cs typeface="Arial" charset="0"/>
              </a:rPr>
              <a:t>Are existing controls effective?</a:t>
            </a:r>
          </a:p>
          <a:p>
            <a:pPr marL="285750" lvl="1" indent="-285750">
              <a:lnSpc>
                <a:spcPct val="80000"/>
              </a:lnSpc>
              <a:spcBef>
                <a:spcPts val="1000"/>
              </a:spcBef>
              <a:buClr>
                <a:schemeClr val="accent6"/>
              </a:buClr>
              <a:buFontTx/>
              <a:buChar char="•"/>
            </a:pPr>
            <a:r>
              <a:rPr lang="en-US" sz="2000" dirty="0">
                <a:latin typeface="Arial" charset="0"/>
                <a:ea typeface="MS PGothic" charset="0"/>
                <a:cs typeface="Arial" charset="0"/>
              </a:rPr>
              <a:t>If unresolved hazards, stop work and talk to supervisor</a:t>
            </a:r>
          </a:p>
          <a:p>
            <a:pPr marL="285750" lvl="1" indent="-285750">
              <a:lnSpc>
                <a:spcPct val="80000"/>
              </a:lnSpc>
              <a:spcBef>
                <a:spcPts val="1000"/>
              </a:spcBef>
              <a:buClr>
                <a:schemeClr val="accent6"/>
              </a:buClr>
              <a:buFontTx/>
              <a:buChar char="•"/>
            </a:pPr>
            <a:r>
              <a:rPr lang="en-US" sz="2000" dirty="0">
                <a:latin typeface="Arial" charset="0"/>
                <a:ea typeface="MS PGothic" charset="0"/>
                <a:cs typeface="Arial" charset="0"/>
              </a:rPr>
              <a:t>Determine the potential likelihood and consequence of an event if hazards are not controlled</a:t>
            </a:r>
          </a:p>
          <a:p>
            <a:pPr marL="285750" lvl="1" indent="-285750">
              <a:lnSpc>
                <a:spcPct val="80000"/>
              </a:lnSpc>
              <a:spcBef>
                <a:spcPts val="1000"/>
              </a:spcBef>
              <a:buClr>
                <a:schemeClr val="accent6"/>
              </a:buClr>
              <a:buFontTx/>
              <a:buChar char="•"/>
            </a:pPr>
            <a:r>
              <a:rPr lang="en-US" sz="2000" dirty="0">
                <a:latin typeface="Arial" charset="0"/>
                <a:ea typeface="MS PGothic" charset="0"/>
                <a:cs typeface="Arial" charset="0"/>
              </a:rPr>
              <a:t>Identify and implement additional controls</a:t>
            </a:r>
          </a:p>
          <a:p>
            <a:pPr lvl="1" eaLnBrk="1" hangingPunct="1">
              <a:buFontTx/>
              <a:buChar char="•"/>
            </a:pPr>
            <a:endParaRPr lang="en-US" dirty="0">
              <a:latin typeface="Arial" charset="0"/>
              <a:ea typeface="MS PGothic"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5280211" y="1352550"/>
            <a:ext cx="3887415" cy="5018088"/>
          </a:xfrm>
        </p:spPr>
      </p:pic>
      <p:sp>
        <p:nvSpPr>
          <p:cNvPr id="6" name="Content Placeholder 5"/>
          <p:cNvSpPr>
            <a:spLocks noGrp="1"/>
          </p:cNvSpPr>
          <p:nvPr>
            <p:ph sz="quarter" idx="16"/>
          </p:nvPr>
        </p:nvSpPr>
        <p:spPr>
          <a:xfrm>
            <a:off x="390394" y="1358901"/>
            <a:ext cx="4610760" cy="4965700"/>
          </a:xfrm>
        </p:spPr>
        <p:txBody>
          <a:bodyPr/>
          <a:lstStyle/>
          <a:p>
            <a:pPr marL="285750" lvl="1" indent="-285750">
              <a:lnSpc>
                <a:spcPct val="80000"/>
              </a:lnSpc>
              <a:spcBef>
                <a:spcPts val="1000"/>
              </a:spcBef>
              <a:buClr>
                <a:schemeClr val="accent6"/>
              </a:buClr>
              <a:buFontTx/>
              <a:buChar char="•"/>
            </a:pPr>
            <a:r>
              <a:rPr lang="en-US" sz="2000" dirty="0">
                <a:latin typeface="Arial" charset="0"/>
                <a:ea typeface="MS PGothic" charset="0"/>
                <a:cs typeface="Arial" charset="0"/>
              </a:rPr>
              <a:t>Developed in consultation with operators and SMEs</a:t>
            </a:r>
          </a:p>
          <a:p>
            <a:pPr marL="285750" lvl="1" indent="-285750">
              <a:lnSpc>
                <a:spcPct val="80000"/>
              </a:lnSpc>
              <a:spcBef>
                <a:spcPts val="1000"/>
              </a:spcBef>
              <a:buClr>
                <a:schemeClr val="accent6"/>
              </a:buClr>
              <a:buFontTx/>
              <a:buChar char="•"/>
            </a:pPr>
            <a:r>
              <a:rPr lang="en-US" sz="2000" dirty="0">
                <a:latin typeface="Arial" charset="0"/>
                <a:ea typeface="MS PGothic" charset="0"/>
                <a:cs typeface="Arial" charset="0"/>
              </a:rPr>
              <a:t>3 Sections:</a:t>
            </a:r>
          </a:p>
          <a:p>
            <a:pPr marL="722313" lvl="2" indent="-338138">
              <a:lnSpc>
                <a:spcPct val="80000"/>
              </a:lnSpc>
              <a:spcBef>
                <a:spcPts val="1000"/>
              </a:spcBef>
              <a:buClr>
                <a:schemeClr val="accent6"/>
              </a:buClr>
              <a:buFont typeface=".AppleSystemUIFont" charset="-120"/>
              <a:buChar char="‑"/>
              <a:defRPr/>
            </a:pPr>
            <a:r>
              <a:rPr lang="en-US" sz="2000" dirty="0">
                <a:latin typeface="Arial" charset="0"/>
                <a:ea typeface="MS PGothic" charset="0"/>
                <a:cs typeface="Arial" charset="0"/>
              </a:rPr>
              <a:t>Operational Requirements</a:t>
            </a:r>
          </a:p>
          <a:p>
            <a:pPr marL="722313" lvl="2" indent="-338138">
              <a:lnSpc>
                <a:spcPct val="80000"/>
              </a:lnSpc>
              <a:spcBef>
                <a:spcPts val="1000"/>
              </a:spcBef>
              <a:buClr>
                <a:schemeClr val="accent6"/>
              </a:buClr>
              <a:buFont typeface=".AppleSystemUIFont" charset="-120"/>
              <a:buChar char="‑"/>
              <a:defRPr/>
            </a:pPr>
            <a:r>
              <a:rPr lang="en-US" sz="2000" dirty="0">
                <a:latin typeface="Arial" charset="0"/>
                <a:ea typeface="MS PGothic" charset="0"/>
                <a:cs typeface="Arial" charset="0"/>
              </a:rPr>
              <a:t>Task Requirements</a:t>
            </a:r>
          </a:p>
          <a:p>
            <a:pPr marL="722313" lvl="2" indent="-338138">
              <a:lnSpc>
                <a:spcPct val="80000"/>
              </a:lnSpc>
              <a:spcBef>
                <a:spcPts val="1000"/>
              </a:spcBef>
              <a:buClr>
                <a:schemeClr val="accent6"/>
              </a:buClr>
              <a:buFont typeface=".AppleSystemUIFont" charset="-120"/>
              <a:buChar char="‑"/>
              <a:defRPr/>
            </a:pPr>
            <a:r>
              <a:rPr lang="en-US" sz="2000" dirty="0">
                <a:latin typeface="Arial" charset="0"/>
                <a:ea typeface="MS PGothic" charset="0"/>
                <a:cs typeface="Arial" charset="0"/>
              </a:rPr>
              <a:t>Design Requirements</a:t>
            </a:r>
          </a:p>
          <a:p>
            <a:endParaRPr lang="en-US" dirty="0"/>
          </a:p>
        </p:txBody>
      </p:sp>
      <p:sp>
        <p:nvSpPr>
          <p:cNvPr id="4" name="Title 3"/>
          <p:cNvSpPr>
            <a:spLocks noGrp="1"/>
          </p:cNvSpPr>
          <p:nvPr>
            <p:ph type="title"/>
          </p:nvPr>
        </p:nvSpPr>
        <p:spPr/>
        <p:txBody>
          <a:bodyPr/>
          <a:lstStyle/>
          <a:p>
            <a:r>
              <a:rPr lang="en-US" sz="2400" dirty="0"/>
              <a:t>Key Control Data Sheets</a:t>
            </a:r>
          </a:p>
        </p:txBody>
      </p:sp>
    </p:spTree>
    <p:extLst>
      <p:ext uri="{BB962C8B-B14F-4D97-AF65-F5344CB8AC3E}">
        <p14:creationId xmlns:p14="http://schemas.microsoft.com/office/powerpoint/2010/main" val="1791164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Assess and Select Other Controls</a:t>
            </a:r>
          </a:p>
        </p:txBody>
      </p:sp>
      <p:pic>
        <p:nvPicPr>
          <p:cNvPr id="7" name="Picture 6">
            <a:extLst>
              <a:ext uri="{FF2B5EF4-FFF2-40B4-BE49-F238E27FC236}">
                <a16:creationId xmlns:a16="http://schemas.microsoft.com/office/drawing/2014/main" id="{0001473B-86F6-4DD6-811D-F082C034CEB3}"/>
              </a:ext>
            </a:extLst>
          </p:cNvPr>
          <p:cNvPicPr>
            <a:picLocks noChangeAspect="1"/>
          </p:cNvPicPr>
          <p:nvPr/>
        </p:nvPicPr>
        <p:blipFill>
          <a:blip r:embed="rId3"/>
          <a:stretch>
            <a:fillRect/>
          </a:stretch>
        </p:blipFill>
        <p:spPr>
          <a:xfrm>
            <a:off x="2053355" y="1286359"/>
            <a:ext cx="5799290" cy="5192202"/>
          </a:xfrm>
          <a:prstGeom prst="rect">
            <a:avLst/>
          </a:prstGeom>
        </p:spPr>
      </p:pic>
    </p:spTree>
    <p:extLst>
      <p:ext uri="{BB962C8B-B14F-4D97-AF65-F5344CB8AC3E}">
        <p14:creationId xmlns:p14="http://schemas.microsoft.com/office/powerpoint/2010/main" val="1308391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p:txBody>
          <a:bodyPr>
            <a:normAutofit/>
          </a:bodyPr>
          <a:lstStyle/>
          <a:p>
            <a:pPr marL="285750" lvl="1" indent="-285750">
              <a:spcBef>
                <a:spcPts val="1000"/>
              </a:spcBef>
              <a:buClr>
                <a:schemeClr val="accent6"/>
              </a:buClr>
              <a:buFontTx/>
              <a:buChar char="•"/>
            </a:pPr>
            <a:r>
              <a:rPr lang="en-US" sz="2000" dirty="0">
                <a:latin typeface="Arial" charset="0"/>
                <a:ea typeface="MS PGothic" charset="0"/>
                <a:cs typeface="Arial" charset="0"/>
              </a:rPr>
              <a:t>A systematic approach to managing workplace health and safety risks</a:t>
            </a:r>
          </a:p>
          <a:p>
            <a:pPr marL="285750" lvl="1" indent="-285750">
              <a:spcBef>
                <a:spcPts val="1000"/>
              </a:spcBef>
              <a:buClr>
                <a:schemeClr val="accent6"/>
              </a:buClr>
              <a:buFontTx/>
              <a:buChar char="•"/>
            </a:pPr>
            <a:r>
              <a:rPr lang="en-US" sz="2000" dirty="0">
                <a:latin typeface="Arial" charset="0"/>
                <a:ea typeface="MS PGothic" charset="0"/>
                <a:cs typeface="Arial" charset="0"/>
              </a:rPr>
              <a:t>Includes:</a:t>
            </a:r>
          </a:p>
          <a:p>
            <a:pPr marL="722313" lvl="2" indent="-338138">
              <a:lnSpc>
                <a:spcPct val="80000"/>
              </a:lnSpc>
              <a:spcBef>
                <a:spcPts val="1000"/>
              </a:spcBef>
              <a:buClr>
                <a:schemeClr val="accent6"/>
              </a:buClr>
              <a:buFont typeface=".AppleSystemUIFont" charset="-120"/>
              <a:buChar char="‑"/>
              <a:defRPr/>
            </a:pPr>
            <a:r>
              <a:rPr lang="en-US" sz="2000" dirty="0">
                <a:latin typeface="Arial" charset="0"/>
                <a:ea typeface="MS PGothic" charset="0"/>
                <a:cs typeface="Arial" charset="0"/>
              </a:rPr>
              <a:t>The Ok </a:t>
            </a:r>
            <a:r>
              <a:rPr lang="en-US" sz="2000" dirty="0" err="1">
                <a:latin typeface="Arial" charset="0"/>
                <a:ea typeface="MS PGothic" charset="0"/>
                <a:cs typeface="Arial" charset="0"/>
              </a:rPr>
              <a:t>Tedi</a:t>
            </a:r>
            <a:r>
              <a:rPr lang="en-US" sz="2000" dirty="0">
                <a:latin typeface="Arial" charset="0"/>
                <a:ea typeface="MS PGothic" charset="0"/>
                <a:cs typeface="Arial" charset="0"/>
              </a:rPr>
              <a:t> Way</a:t>
            </a:r>
          </a:p>
          <a:p>
            <a:pPr marL="722313" lvl="2" indent="-338138">
              <a:lnSpc>
                <a:spcPct val="80000"/>
              </a:lnSpc>
              <a:spcBef>
                <a:spcPts val="1000"/>
              </a:spcBef>
              <a:buClr>
                <a:schemeClr val="accent6"/>
              </a:buClr>
              <a:buFont typeface=".AppleSystemUIFont" charset="-120"/>
              <a:buChar char="‑"/>
              <a:defRPr/>
            </a:pPr>
            <a:r>
              <a:rPr lang="en-US" sz="2000" dirty="0">
                <a:latin typeface="Arial" charset="0"/>
                <a:ea typeface="MS PGothic" charset="0"/>
                <a:cs typeface="Arial" charset="0"/>
              </a:rPr>
              <a:t>Duty of Care</a:t>
            </a:r>
          </a:p>
          <a:p>
            <a:pPr marL="722313" lvl="2" indent="-338138">
              <a:lnSpc>
                <a:spcPct val="80000"/>
              </a:lnSpc>
              <a:spcBef>
                <a:spcPts val="1000"/>
              </a:spcBef>
              <a:buClr>
                <a:schemeClr val="accent6"/>
              </a:buClr>
              <a:buFont typeface=".AppleSystemUIFont" charset="-120"/>
              <a:buChar char="‑"/>
              <a:defRPr/>
            </a:pPr>
            <a:r>
              <a:rPr lang="en-US" sz="2000" dirty="0">
                <a:latin typeface="Arial" charset="0"/>
                <a:ea typeface="MS PGothic" charset="0"/>
                <a:cs typeface="Arial" charset="0"/>
              </a:rPr>
              <a:t>OTML Life Saving Rules</a:t>
            </a:r>
          </a:p>
          <a:p>
            <a:pPr marL="722313" lvl="2" indent="-338138">
              <a:lnSpc>
                <a:spcPct val="80000"/>
              </a:lnSpc>
              <a:spcBef>
                <a:spcPts val="1000"/>
              </a:spcBef>
              <a:buClr>
                <a:schemeClr val="accent6"/>
              </a:buClr>
              <a:buFont typeface=".AppleSystemUIFont" charset="-120"/>
              <a:buChar char="‑"/>
              <a:defRPr/>
            </a:pPr>
            <a:r>
              <a:rPr lang="en-US" sz="2000" dirty="0">
                <a:latin typeface="Arial" charset="0"/>
                <a:ea typeface="MS PGothic" charset="0"/>
                <a:cs typeface="Arial" charset="0"/>
              </a:rPr>
              <a:t>Integrated Management System</a:t>
            </a:r>
          </a:p>
          <a:p>
            <a:pPr marL="722313" lvl="2" indent="-338138">
              <a:lnSpc>
                <a:spcPct val="80000"/>
              </a:lnSpc>
              <a:spcBef>
                <a:spcPts val="1000"/>
              </a:spcBef>
              <a:buClr>
                <a:schemeClr val="accent6"/>
              </a:buClr>
              <a:buFont typeface=".AppleSystemUIFont" charset="-120"/>
              <a:buChar char="‑"/>
              <a:defRPr/>
            </a:pPr>
            <a:r>
              <a:rPr lang="en-US" sz="2000" dirty="0">
                <a:latin typeface="Arial" charset="0"/>
                <a:ea typeface="MS PGothic" charset="0"/>
                <a:cs typeface="Arial" charset="0"/>
              </a:rPr>
              <a:t>Policies, Procedures and Work Instructions</a:t>
            </a:r>
          </a:p>
          <a:p>
            <a:pPr marL="722313" lvl="2" indent="-338138">
              <a:lnSpc>
                <a:spcPct val="80000"/>
              </a:lnSpc>
              <a:spcBef>
                <a:spcPts val="1000"/>
              </a:spcBef>
              <a:buClr>
                <a:schemeClr val="accent6"/>
              </a:buClr>
              <a:buFont typeface=".AppleSystemUIFont" charset="-120"/>
              <a:buChar char="‑"/>
              <a:defRPr/>
            </a:pPr>
            <a:r>
              <a:rPr lang="en-US" sz="2000" dirty="0">
                <a:latin typeface="Arial" charset="0"/>
                <a:ea typeface="MS PGothic" charset="0"/>
                <a:cs typeface="Arial" charset="0"/>
              </a:rPr>
              <a:t>Risk Management Tools</a:t>
            </a:r>
          </a:p>
          <a:p>
            <a:pPr marL="722313" lvl="2" indent="-338138">
              <a:lnSpc>
                <a:spcPct val="80000"/>
              </a:lnSpc>
              <a:spcBef>
                <a:spcPts val="1000"/>
              </a:spcBef>
              <a:buClr>
                <a:schemeClr val="accent6"/>
              </a:buClr>
              <a:buFont typeface=".AppleSystemUIFont" charset="-120"/>
              <a:buChar char="‑"/>
              <a:defRPr/>
            </a:pPr>
            <a:r>
              <a:rPr lang="en-US" sz="2000" dirty="0">
                <a:latin typeface="Arial" charset="0"/>
                <a:ea typeface="MS PGothic" charset="0"/>
                <a:cs typeface="Arial" charset="0"/>
              </a:rPr>
              <a:t>Work Clearances</a:t>
            </a:r>
            <a:endParaRPr lang="en-US" dirty="0"/>
          </a:p>
        </p:txBody>
      </p:sp>
      <p:sp>
        <p:nvSpPr>
          <p:cNvPr id="2" name="Title 1"/>
          <p:cNvSpPr>
            <a:spLocks noGrp="1"/>
          </p:cNvSpPr>
          <p:nvPr>
            <p:ph type="title"/>
          </p:nvPr>
        </p:nvSpPr>
        <p:spPr/>
        <p:txBody>
          <a:bodyPr/>
          <a:lstStyle/>
          <a:p>
            <a:r>
              <a:rPr lang="en-AU" sz="2400" dirty="0"/>
              <a:t>Safety Management System</a:t>
            </a:r>
          </a:p>
        </p:txBody>
      </p:sp>
      <p:pic>
        <p:nvPicPr>
          <p:cNvPr id="8" name="Content Placeholder 7"/>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5378378" y="1352550"/>
            <a:ext cx="3691082" cy="5018088"/>
          </a:xfrm>
        </p:spPr>
      </p:pic>
    </p:spTree>
    <p:extLst>
      <p:ext uri="{BB962C8B-B14F-4D97-AF65-F5344CB8AC3E}">
        <p14:creationId xmlns:p14="http://schemas.microsoft.com/office/powerpoint/2010/main" val="1730609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2061763" y="1252264"/>
            <a:ext cx="5937123" cy="5314291"/>
          </a:xfrm>
        </p:spPr>
      </p:pic>
      <p:sp>
        <p:nvSpPr>
          <p:cNvPr id="4" name="Title 3"/>
          <p:cNvSpPr>
            <a:spLocks noGrp="1"/>
          </p:cNvSpPr>
          <p:nvPr>
            <p:ph type="title"/>
          </p:nvPr>
        </p:nvSpPr>
        <p:spPr/>
        <p:txBody>
          <a:bodyPr/>
          <a:lstStyle/>
          <a:p>
            <a:r>
              <a:rPr lang="en-US" sz="2400" dirty="0"/>
              <a:t>Personal Protective Equipment (PPE)</a:t>
            </a:r>
          </a:p>
        </p:txBody>
      </p:sp>
    </p:spTree>
    <p:extLst>
      <p:ext uri="{BB962C8B-B14F-4D97-AF65-F5344CB8AC3E}">
        <p14:creationId xmlns:p14="http://schemas.microsoft.com/office/powerpoint/2010/main" val="290584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Implement Controls</a:t>
            </a:r>
          </a:p>
        </p:txBody>
      </p:sp>
      <p:sp>
        <p:nvSpPr>
          <p:cNvPr id="3" name="Content Placeholder 2"/>
          <p:cNvSpPr>
            <a:spLocks noGrp="1"/>
          </p:cNvSpPr>
          <p:nvPr>
            <p:ph sz="quarter" idx="16"/>
          </p:nvPr>
        </p:nvSpPr>
        <p:spPr/>
        <p:txBody>
          <a:bodyPr>
            <a:normAutofit/>
          </a:bodyPr>
          <a:lstStyle/>
          <a:p>
            <a:pPr marL="285750" lvl="1" indent="-285750">
              <a:spcBef>
                <a:spcPts val="1000"/>
              </a:spcBef>
              <a:buClr>
                <a:schemeClr val="accent6"/>
              </a:buClr>
              <a:buFontTx/>
              <a:buChar char="•"/>
            </a:pPr>
            <a:r>
              <a:rPr lang="en-AU" sz="2000" dirty="0">
                <a:latin typeface="Arial" charset="0"/>
                <a:ea typeface="MS PGothic" charset="0"/>
                <a:cs typeface="Arial" charset="0"/>
              </a:rPr>
              <a:t>Reduce the risk So Far As Reasonably Practicable (SFARP) </a:t>
            </a:r>
          </a:p>
          <a:p>
            <a:pPr marL="285750" lvl="1" indent="-285750">
              <a:spcBef>
                <a:spcPts val="1000"/>
              </a:spcBef>
              <a:buClr>
                <a:schemeClr val="accent6"/>
              </a:buClr>
              <a:buFontTx/>
              <a:buChar char="•"/>
            </a:pPr>
            <a:r>
              <a:rPr lang="en-AU" sz="2000" dirty="0">
                <a:latin typeface="Arial" charset="0"/>
                <a:ea typeface="MS PGothic" charset="0"/>
                <a:cs typeface="Arial" charset="0"/>
              </a:rPr>
              <a:t>Determine the risk rating to ensure the appropriate approval level</a:t>
            </a:r>
          </a:p>
          <a:p>
            <a:pPr marL="285750" lvl="1" indent="-285750">
              <a:spcBef>
                <a:spcPts val="1000"/>
              </a:spcBef>
              <a:buClr>
                <a:schemeClr val="accent6"/>
              </a:buClr>
              <a:buFontTx/>
              <a:buChar char="•"/>
            </a:pPr>
            <a:r>
              <a:rPr lang="en-AU" sz="2000" dirty="0">
                <a:latin typeface="Arial" charset="0"/>
                <a:ea typeface="MS PGothic" charset="0"/>
                <a:cs typeface="Arial" charset="0"/>
              </a:rPr>
              <a:t>The risk rating is determined </a:t>
            </a:r>
            <a:br>
              <a:rPr lang="en-AU" sz="2000" dirty="0">
                <a:latin typeface="Arial" charset="0"/>
                <a:ea typeface="MS PGothic" charset="0"/>
                <a:cs typeface="Arial" charset="0"/>
              </a:rPr>
            </a:br>
            <a:r>
              <a:rPr lang="en-AU" sz="2000" dirty="0">
                <a:latin typeface="Arial" charset="0"/>
                <a:ea typeface="MS PGothic" charset="0"/>
                <a:cs typeface="Arial" charset="0"/>
              </a:rPr>
              <a:t>by cross referencing the </a:t>
            </a:r>
            <a:br>
              <a:rPr lang="en-AU" sz="2000" dirty="0">
                <a:latin typeface="Arial" charset="0"/>
                <a:ea typeface="MS PGothic" charset="0"/>
                <a:cs typeface="Arial" charset="0"/>
              </a:rPr>
            </a:br>
            <a:r>
              <a:rPr lang="en-AU" sz="2000" dirty="0">
                <a:latin typeface="Arial" charset="0"/>
                <a:ea typeface="MS PGothic" charset="0"/>
                <a:cs typeface="Arial" charset="0"/>
              </a:rPr>
              <a:t>maximum possible </a:t>
            </a:r>
            <a:br>
              <a:rPr lang="en-AU" sz="2000" dirty="0">
                <a:latin typeface="Arial" charset="0"/>
                <a:ea typeface="MS PGothic" charset="0"/>
                <a:cs typeface="Arial" charset="0"/>
              </a:rPr>
            </a:br>
            <a:r>
              <a:rPr lang="en-AU" sz="2000" dirty="0">
                <a:latin typeface="Arial" charset="0"/>
                <a:ea typeface="MS PGothic" charset="0"/>
                <a:cs typeface="Arial" charset="0"/>
              </a:rPr>
              <a:t>consequence with the  </a:t>
            </a:r>
            <a:br>
              <a:rPr lang="en-AU" sz="2000" dirty="0">
                <a:latin typeface="Arial" charset="0"/>
                <a:ea typeface="MS PGothic" charset="0"/>
                <a:cs typeface="Arial" charset="0"/>
              </a:rPr>
            </a:br>
            <a:r>
              <a:rPr lang="en-AU" sz="2000" dirty="0">
                <a:latin typeface="Arial" charset="0"/>
                <a:ea typeface="MS PGothic" charset="0"/>
                <a:cs typeface="Arial" charset="0"/>
              </a:rPr>
              <a:t>likelihood of an event </a:t>
            </a:r>
            <a:br>
              <a:rPr lang="en-AU" sz="2000" dirty="0">
                <a:latin typeface="Arial" charset="0"/>
                <a:ea typeface="MS PGothic" charset="0"/>
                <a:cs typeface="Arial" charset="0"/>
              </a:rPr>
            </a:br>
            <a:r>
              <a:rPr lang="en-AU" sz="2000" dirty="0">
                <a:latin typeface="Arial" charset="0"/>
                <a:ea typeface="MS PGothic" charset="0"/>
                <a:cs typeface="Arial" charset="0"/>
              </a:rPr>
              <a:t>happening</a:t>
            </a:r>
          </a:p>
        </p:txBody>
      </p:sp>
      <p:pic>
        <p:nvPicPr>
          <p:cNvPr id="6" name="Picture 5">
            <a:extLst>
              <a:ext uri="{FF2B5EF4-FFF2-40B4-BE49-F238E27FC236}">
                <a16:creationId xmlns:a16="http://schemas.microsoft.com/office/drawing/2014/main" id="{DFDAF2E7-6342-405B-8A61-7EF8F9A67F84}"/>
              </a:ext>
            </a:extLst>
          </p:cNvPr>
          <p:cNvPicPr>
            <a:picLocks noChangeAspect="1"/>
          </p:cNvPicPr>
          <p:nvPr/>
        </p:nvPicPr>
        <p:blipFill>
          <a:blip r:embed="rId3"/>
          <a:stretch>
            <a:fillRect/>
          </a:stretch>
        </p:blipFill>
        <p:spPr>
          <a:xfrm>
            <a:off x="4479010" y="2324715"/>
            <a:ext cx="5426990" cy="4533285"/>
          </a:xfrm>
          <a:prstGeom prst="rect">
            <a:avLst/>
          </a:prstGeom>
        </p:spPr>
      </p:pic>
    </p:spTree>
    <p:extLst>
      <p:ext uri="{BB962C8B-B14F-4D97-AF65-F5344CB8AC3E}">
        <p14:creationId xmlns:p14="http://schemas.microsoft.com/office/powerpoint/2010/main" val="2043638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Determining and Implementing Controls</a:t>
            </a:r>
          </a:p>
        </p:txBody>
      </p:sp>
      <p:sp>
        <p:nvSpPr>
          <p:cNvPr id="3" name="Content Placeholder 2"/>
          <p:cNvSpPr>
            <a:spLocks noGrp="1"/>
          </p:cNvSpPr>
          <p:nvPr>
            <p:ph sz="quarter" idx="16"/>
          </p:nvPr>
        </p:nvSpPr>
        <p:spPr/>
        <p:txBody>
          <a:bodyPr>
            <a:normAutofit/>
          </a:bodyPr>
          <a:lstStyle/>
          <a:p>
            <a:pPr marL="457200" indent="-457200">
              <a:buClr>
                <a:schemeClr val="accent6">
                  <a:lumMod val="75000"/>
                </a:schemeClr>
              </a:buClr>
              <a:buFont typeface="+mj-lt"/>
              <a:buAutoNum type="arabicPeriod"/>
            </a:pPr>
            <a:r>
              <a:rPr lang="en-AU" sz="2000" dirty="0"/>
              <a:t>Talk to others to identify all possible controls</a:t>
            </a:r>
          </a:p>
          <a:p>
            <a:pPr marL="457200" indent="-457200">
              <a:buClr>
                <a:schemeClr val="accent6">
                  <a:lumMod val="75000"/>
                </a:schemeClr>
              </a:buClr>
              <a:buFont typeface="+mj-lt"/>
              <a:buAutoNum type="arabicPeriod"/>
            </a:pPr>
            <a:r>
              <a:rPr lang="en-AU" sz="2000" dirty="0"/>
              <a:t>Assess each control in terms of effectiveness versus resources</a:t>
            </a:r>
          </a:p>
          <a:p>
            <a:pPr marL="457200" indent="-457200">
              <a:buClr>
                <a:schemeClr val="accent6">
                  <a:lumMod val="75000"/>
                </a:schemeClr>
              </a:buClr>
              <a:buFont typeface="+mj-lt"/>
              <a:buAutoNum type="arabicPeriod"/>
            </a:pPr>
            <a:r>
              <a:rPr lang="en-AU" sz="2000" dirty="0"/>
              <a:t>Select the most appropriate</a:t>
            </a:r>
          </a:p>
          <a:p>
            <a:pPr marL="457200" indent="-457200">
              <a:buClr>
                <a:schemeClr val="accent6">
                  <a:lumMod val="75000"/>
                </a:schemeClr>
              </a:buClr>
              <a:buFont typeface="+mj-lt"/>
              <a:buAutoNum type="arabicPeriod"/>
            </a:pPr>
            <a:r>
              <a:rPr lang="en-AU" sz="2000" dirty="0"/>
              <a:t>Develop an implementation plan and get it approved</a:t>
            </a:r>
          </a:p>
          <a:p>
            <a:pPr marL="457200" indent="-457200">
              <a:buClr>
                <a:schemeClr val="accent6">
                  <a:lumMod val="75000"/>
                </a:schemeClr>
              </a:buClr>
              <a:buFont typeface="+mj-lt"/>
              <a:buAutoNum type="arabicPeriod"/>
            </a:pPr>
            <a:r>
              <a:rPr lang="en-AU" sz="2000" dirty="0"/>
              <a:t>Implement the plan</a:t>
            </a:r>
          </a:p>
          <a:p>
            <a:pPr marL="457200" indent="-457200">
              <a:buClr>
                <a:schemeClr val="accent6">
                  <a:lumMod val="75000"/>
                </a:schemeClr>
              </a:buClr>
              <a:buFont typeface="+mj-lt"/>
              <a:buAutoNum type="arabicPeriod"/>
            </a:pPr>
            <a:r>
              <a:rPr lang="en-AU" sz="2000" dirty="0"/>
              <a:t>Review the outcome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104" y="2959062"/>
            <a:ext cx="4882896" cy="3898937"/>
          </a:xfrm>
          <a:prstGeom prst="rect">
            <a:avLst/>
          </a:prstGeom>
        </p:spPr>
      </p:pic>
    </p:spTree>
    <p:extLst>
      <p:ext uri="{BB962C8B-B14F-4D97-AF65-F5344CB8AC3E}">
        <p14:creationId xmlns:p14="http://schemas.microsoft.com/office/powerpoint/2010/main" val="475613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Monitor Controls</a:t>
            </a:r>
          </a:p>
        </p:txBody>
      </p:sp>
      <p:sp>
        <p:nvSpPr>
          <p:cNvPr id="3" name="Content Placeholder 2"/>
          <p:cNvSpPr>
            <a:spLocks noGrp="1"/>
          </p:cNvSpPr>
          <p:nvPr>
            <p:ph sz="quarter" idx="16"/>
          </p:nvPr>
        </p:nvSpPr>
        <p:spPr/>
        <p:txBody>
          <a:bodyPr>
            <a:normAutofit/>
          </a:bodyPr>
          <a:lstStyle/>
          <a:p>
            <a:pPr marL="285750" lvl="1" indent="-285750">
              <a:spcBef>
                <a:spcPts val="1000"/>
              </a:spcBef>
              <a:buClr>
                <a:schemeClr val="accent6"/>
              </a:buClr>
              <a:buFontTx/>
              <a:buChar char="•"/>
            </a:pPr>
            <a:r>
              <a:rPr lang="en-AU" sz="2000" dirty="0">
                <a:latin typeface="Arial" charset="0"/>
                <a:ea typeface="MS PGothic" charset="0"/>
                <a:cs typeface="Arial" charset="0"/>
              </a:rPr>
              <a:t>Once all controls have been implemented:</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Confirm the risk is controlled SFARP</a:t>
            </a:r>
          </a:p>
          <a:p>
            <a:pPr marL="285750" lvl="1" indent="-285750">
              <a:spcBef>
                <a:spcPts val="1000"/>
              </a:spcBef>
              <a:buClr>
                <a:schemeClr val="accent6"/>
              </a:buClr>
              <a:buFontTx/>
              <a:buChar char="•"/>
            </a:pPr>
            <a:r>
              <a:rPr lang="en-AU" sz="2000" dirty="0">
                <a:latin typeface="Arial" charset="0"/>
                <a:ea typeface="MS PGothic" charset="0"/>
                <a:cs typeface="Arial" charset="0"/>
              </a:rPr>
              <a:t>Ask: </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What types of controls are provided? </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Are they adequate? </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Are there enough controls? </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Does the combination of controls match </a:t>
            </a:r>
            <a:br>
              <a:rPr lang="en-AU" sz="2000" dirty="0">
                <a:latin typeface="Arial" charset="0"/>
                <a:ea typeface="MS PGothic" charset="0"/>
                <a:cs typeface="Arial" charset="0"/>
              </a:rPr>
            </a:br>
            <a:r>
              <a:rPr lang="en-AU" sz="2000" dirty="0">
                <a:latin typeface="Arial" charset="0"/>
                <a:ea typeface="MS PGothic" charset="0"/>
                <a:cs typeface="Arial" charset="0"/>
              </a:rPr>
              <a:t>the hazard? </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Are the controls maintained in working </a:t>
            </a:r>
            <a:br>
              <a:rPr lang="en-AU" sz="2000" dirty="0">
                <a:latin typeface="Arial" charset="0"/>
                <a:ea typeface="MS PGothic" charset="0"/>
                <a:cs typeface="Arial" charset="0"/>
              </a:rPr>
            </a:br>
            <a:r>
              <a:rPr lang="en-AU" sz="2000" dirty="0">
                <a:latin typeface="Arial" charset="0"/>
                <a:ea typeface="MS PGothic" charset="0"/>
                <a:cs typeface="Arial" charset="0"/>
              </a:rPr>
              <a:t>order at all times? </a:t>
            </a:r>
          </a:p>
          <a:p>
            <a:pPr marL="722313" lvl="2" indent="-338138">
              <a:lnSpc>
                <a:spcPct val="80000"/>
              </a:lnSpc>
              <a:spcBef>
                <a:spcPts val="1000"/>
              </a:spcBef>
              <a:buClr>
                <a:schemeClr val="accent6"/>
              </a:buClr>
              <a:buFont typeface=".AppleSystemUIFont" charset="-120"/>
              <a:buChar char="‑"/>
              <a:defRPr/>
            </a:pPr>
            <a:r>
              <a:rPr lang="en-AU" sz="2000" dirty="0">
                <a:latin typeface="Arial" charset="0"/>
                <a:ea typeface="MS PGothic" charset="0"/>
                <a:cs typeface="Arial" charset="0"/>
              </a:rPr>
              <a:t>What contingency planning is provided? </a:t>
            </a:r>
          </a:p>
          <a:p>
            <a:pPr marL="285750" lvl="1" indent="-285750">
              <a:spcBef>
                <a:spcPts val="1000"/>
              </a:spcBef>
              <a:buClr>
                <a:schemeClr val="accent6"/>
              </a:buClr>
              <a:buFontTx/>
              <a:buChar char="•"/>
            </a:pPr>
            <a:r>
              <a:rPr lang="en-AU" sz="2000" dirty="0">
                <a:latin typeface="Arial" charset="0"/>
                <a:ea typeface="MS PGothic" charset="0"/>
                <a:cs typeface="Arial" charset="0"/>
              </a:rPr>
              <a:t>Notify supervisor if risk is unacceptable </a:t>
            </a:r>
          </a:p>
          <a:p>
            <a:pPr marL="285750" lvl="1" indent="-285750">
              <a:spcBef>
                <a:spcPts val="1000"/>
              </a:spcBef>
              <a:buClr>
                <a:schemeClr val="accent6"/>
              </a:buClr>
              <a:buFontTx/>
              <a:buChar char="•"/>
            </a:pPr>
            <a:endParaRPr lang="en-AU" sz="2000" dirty="0">
              <a:latin typeface="Arial" charset="0"/>
              <a:ea typeface="MS PGothic" charset="0"/>
              <a:cs typeface="Arial"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9488"/>
          <a:stretch/>
        </p:blipFill>
        <p:spPr>
          <a:xfrm>
            <a:off x="6058398" y="1489760"/>
            <a:ext cx="3595285" cy="3399231"/>
          </a:xfrm>
          <a:prstGeom prst="rect">
            <a:avLst/>
          </a:prstGeom>
        </p:spPr>
      </p:pic>
    </p:spTree>
    <p:extLst>
      <p:ext uri="{BB962C8B-B14F-4D97-AF65-F5344CB8AC3E}">
        <p14:creationId xmlns:p14="http://schemas.microsoft.com/office/powerpoint/2010/main" val="1652623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Recording and Reporting</a:t>
            </a:r>
          </a:p>
        </p:txBody>
      </p:sp>
      <p:sp>
        <p:nvSpPr>
          <p:cNvPr id="3" name="Content Placeholder 2"/>
          <p:cNvSpPr>
            <a:spLocks noGrp="1"/>
          </p:cNvSpPr>
          <p:nvPr>
            <p:ph sz="quarter" idx="16"/>
          </p:nvPr>
        </p:nvSpPr>
        <p:spPr/>
        <p:txBody>
          <a:bodyPr>
            <a:normAutofit/>
          </a:bodyPr>
          <a:lstStyle/>
          <a:p>
            <a:pPr marL="285750" lvl="1" indent="-285750">
              <a:spcBef>
                <a:spcPts val="1000"/>
              </a:spcBef>
              <a:buClr>
                <a:schemeClr val="accent6"/>
              </a:buClr>
              <a:buFontTx/>
              <a:buChar char="•"/>
            </a:pPr>
            <a:r>
              <a:rPr lang="en-AU" sz="2000" dirty="0">
                <a:latin typeface="Arial" charset="0"/>
                <a:ea typeface="MS PGothic" charset="0"/>
                <a:cs typeface="Arial" charset="0"/>
              </a:rPr>
              <a:t>Important source of information </a:t>
            </a:r>
          </a:p>
          <a:p>
            <a:pPr marL="285750" lvl="1" indent="-285750">
              <a:spcBef>
                <a:spcPts val="1000"/>
              </a:spcBef>
              <a:buClr>
                <a:schemeClr val="accent6"/>
              </a:buClr>
              <a:buFontTx/>
              <a:buChar char="•"/>
            </a:pPr>
            <a:r>
              <a:rPr lang="en-AU" sz="2000" dirty="0">
                <a:latin typeface="Arial" charset="0"/>
                <a:ea typeface="MS PGothic" charset="0"/>
                <a:cs typeface="Arial" charset="0"/>
              </a:rPr>
              <a:t>Way of communicating</a:t>
            </a:r>
          </a:p>
          <a:p>
            <a:pPr marL="285750" lvl="1" indent="-285750">
              <a:spcBef>
                <a:spcPts val="1000"/>
              </a:spcBef>
              <a:buClr>
                <a:schemeClr val="accent6"/>
              </a:buClr>
              <a:buFontTx/>
              <a:buChar char="•"/>
            </a:pPr>
            <a:r>
              <a:rPr lang="en-AU" sz="2000" dirty="0">
                <a:latin typeface="Arial" charset="0"/>
                <a:ea typeface="MS PGothic" charset="0"/>
                <a:cs typeface="Arial" charset="0"/>
              </a:rPr>
              <a:t>Include:</a:t>
            </a:r>
          </a:p>
          <a:p>
            <a:pPr marL="722313" lvl="2" indent="-338138">
              <a:lnSpc>
                <a:spcPct val="80000"/>
              </a:lnSpc>
              <a:spcBef>
                <a:spcPts val="1000"/>
              </a:spcBef>
              <a:buClr>
                <a:schemeClr val="accent6"/>
              </a:buClr>
              <a:buFont typeface=".AppleSystemUIFont" charset="-120"/>
              <a:buChar char="‑"/>
              <a:defRPr/>
            </a:pPr>
            <a:r>
              <a:rPr lang="en-US" sz="2000" dirty="0">
                <a:latin typeface="Arial" charset="0"/>
                <a:ea typeface="MS PGothic" charset="0"/>
                <a:cs typeface="Arial" charset="0"/>
              </a:rPr>
              <a:t>Risk Assessments </a:t>
            </a:r>
          </a:p>
          <a:p>
            <a:pPr marL="722313" lvl="2" indent="-338138">
              <a:lnSpc>
                <a:spcPct val="80000"/>
              </a:lnSpc>
              <a:spcBef>
                <a:spcPts val="1000"/>
              </a:spcBef>
              <a:buClr>
                <a:schemeClr val="accent6"/>
              </a:buClr>
              <a:buFont typeface=".AppleSystemUIFont" charset="-120"/>
              <a:buChar char="‑"/>
              <a:defRPr/>
            </a:pPr>
            <a:r>
              <a:rPr lang="en-US" sz="2000" dirty="0">
                <a:latin typeface="Arial" charset="0"/>
                <a:ea typeface="MS PGothic" charset="0"/>
                <a:cs typeface="Arial" charset="0"/>
              </a:rPr>
              <a:t>Hazard ID reports </a:t>
            </a:r>
          </a:p>
          <a:p>
            <a:pPr marL="722313" lvl="2" indent="-338138">
              <a:lnSpc>
                <a:spcPct val="80000"/>
              </a:lnSpc>
              <a:spcBef>
                <a:spcPts val="1000"/>
              </a:spcBef>
              <a:buClr>
                <a:schemeClr val="accent6"/>
              </a:buClr>
              <a:buFont typeface=".AppleSystemUIFont" charset="-120"/>
              <a:buChar char="‑"/>
              <a:defRPr/>
            </a:pPr>
            <a:r>
              <a:rPr lang="en-US" sz="2000" dirty="0">
                <a:latin typeface="Arial" charset="0"/>
                <a:ea typeface="MS PGothic" charset="0"/>
                <a:cs typeface="Arial" charset="0"/>
              </a:rPr>
              <a:t>Incident reports </a:t>
            </a:r>
          </a:p>
          <a:p>
            <a:pPr marL="722313" lvl="2" indent="-338138">
              <a:lnSpc>
                <a:spcPct val="80000"/>
              </a:lnSpc>
              <a:spcBef>
                <a:spcPts val="1000"/>
              </a:spcBef>
              <a:buClr>
                <a:schemeClr val="accent6"/>
              </a:buClr>
              <a:buFont typeface=".AppleSystemUIFont" charset="-120"/>
              <a:buChar char="‑"/>
              <a:defRPr/>
            </a:pPr>
            <a:r>
              <a:rPr lang="en-US" sz="2000" dirty="0">
                <a:latin typeface="Arial" charset="0"/>
                <a:ea typeface="MS PGothic" charset="0"/>
                <a:cs typeface="Arial" charset="0"/>
              </a:rPr>
              <a:t>Defect reports </a:t>
            </a:r>
          </a:p>
          <a:p>
            <a:pPr marL="722313" lvl="2" indent="-338138">
              <a:lnSpc>
                <a:spcPct val="80000"/>
              </a:lnSpc>
              <a:spcBef>
                <a:spcPts val="1000"/>
              </a:spcBef>
              <a:buClr>
                <a:schemeClr val="accent6"/>
              </a:buClr>
              <a:buFont typeface=".AppleSystemUIFont" charset="-120"/>
              <a:buChar char="‑"/>
              <a:defRPr/>
            </a:pPr>
            <a:r>
              <a:rPr lang="en-US" sz="2000" dirty="0">
                <a:latin typeface="Arial" charset="0"/>
                <a:ea typeface="MS PGothic" charset="0"/>
                <a:cs typeface="Arial" charset="0"/>
              </a:rPr>
              <a:t>Shift reports </a:t>
            </a:r>
          </a:p>
          <a:p>
            <a:pPr marL="722313" lvl="2" indent="-338138">
              <a:lnSpc>
                <a:spcPct val="80000"/>
              </a:lnSpc>
              <a:spcBef>
                <a:spcPts val="1000"/>
              </a:spcBef>
              <a:buClr>
                <a:schemeClr val="accent6"/>
              </a:buClr>
              <a:buFont typeface=".AppleSystemUIFont" charset="-120"/>
              <a:buChar char="‑"/>
              <a:defRPr/>
            </a:pPr>
            <a:r>
              <a:rPr lang="en-US" sz="2000" dirty="0">
                <a:latin typeface="Arial" charset="0"/>
                <a:ea typeface="MS PGothic" charset="0"/>
                <a:cs typeface="Arial" charset="0"/>
              </a:rPr>
              <a:t>Handover reports</a:t>
            </a:r>
          </a:p>
          <a:p>
            <a:pPr marL="722313" lvl="2" indent="-338138">
              <a:lnSpc>
                <a:spcPct val="80000"/>
              </a:lnSpc>
              <a:spcBef>
                <a:spcPts val="1000"/>
              </a:spcBef>
              <a:buClr>
                <a:schemeClr val="accent6"/>
              </a:buClr>
              <a:buFont typeface=".AppleSystemUIFont" charset="-120"/>
              <a:buChar char="‑"/>
              <a:defRPr/>
            </a:pPr>
            <a:r>
              <a:rPr lang="en-US" sz="2000" dirty="0">
                <a:latin typeface="Arial" charset="0"/>
                <a:ea typeface="MS PGothic" charset="0"/>
                <a:cs typeface="Arial" charset="0"/>
              </a:rPr>
              <a:t>Log books and action registers </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26157" y="1923449"/>
            <a:ext cx="4149656" cy="4401151"/>
          </a:xfrm>
          <a:prstGeom prst="rect">
            <a:avLst/>
          </a:prstGeom>
        </p:spPr>
      </p:pic>
    </p:spTree>
    <p:extLst>
      <p:ext uri="{BB962C8B-B14F-4D97-AF65-F5344CB8AC3E}">
        <p14:creationId xmlns:p14="http://schemas.microsoft.com/office/powerpoint/2010/main" val="662705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29276" y="2751138"/>
            <a:ext cx="3724275" cy="3486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218" name="Title 1"/>
          <p:cNvSpPr>
            <a:spLocks noGrp="1"/>
          </p:cNvSpPr>
          <p:nvPr>
            <p:ph type="title"/>
          </p:nvPr>
        </p:nvSpPr>
        <p:spPr/>
        <p:txBody>
          <a:bodyPr/>
          <a:lstStyle/>
          <a:p>
            <a:pPr eaLnBrk="1" hangingPunct="1"/>
            <a:r>
              <a:rPr lang="en-US" sz="2400" dirty="0">
                <a:latin typeface="Arial" charset="0"/>
                <a:ea typeface="MS PGothic" charset="0"/>
              </a:rPr>
              <a:t>Operator Obligations</a:t>
            </a:r>
          </a:p>
        </p:txBody>
      </p:sp>
      <p:sp>
        <p:nvSpPr>
          <p:cNvPr id="9219" name="Content Placeholder 4"/>
          <p:cNvSpPr>
            <a:spLocks noGrp="1"/>
          </p:cNvSpPr>
          <p:nvPr>
            <p:ph sz="quarter" idx="16"/>
          </p:nvPr>
        </p:nvSpPr>
        <p:spPr/>
        <p:txBody>
          <a:bodyPr>
            <a:normAutofit/>
          </a:bodyPr>
          <a:lstStyle/>
          <a:p>
            <a:pPr marL="285750" indent="-285750">
              <a:spcBef>
                <a:spcPts val="1000"/>
              </a:spcBef>
              <a:buClr>
                <a:schemeClr val="accent6"/>
              </a:buClr>
              <a:buFontTx/>
              <a:buChar char="•"/>
            </a:pPr>
            <a:r>
              <a:rPr lang="en-GB" sz="2000" dirty="0">
                <a:latin typeface="Arial" charset="0"/>
                <a:ea typeface="MS PGothic" charset="0"/>
                <a:cs typeface="Arial" charset="0"/>
              </a:rPr>
              <a:t>Be fit for work</a:t>
            </a:r>
          </a:p>
          <a:p>
            <a:pPr marL="285750" indent="-285750">
              <a:spcBef>
                <a:spcPts val="1000"/>
              </a:spcBef>
              <a:buClr>
                <a:schemeClr val="accent6"/>
              </a:buClr>
              <a:buFontTx/>
              <a:buChar char="•"/>
            </a:pPr>
            <a:r>
              <a:rPr lang="en-GB" sz="2000" dirty="0">
                <a:latin typeface="Arial" charset="0"/>
                <a:ea typeface="MS PGothic" charset="0"/>
                <a:cs typeface="Arial" charset="0"/>
              </a:rPr>
              <a:t>Comply with your site Code of Conduct </a:t>
            </a:r>
          </a:p>
          <a:p>
            <a:pPr marL="285750" indent="-285750">
              <a:spcBef>
                <a:spcPts val="1000"/>
              </a:spcBef>
              <a:buClr>
                <a:schemeClr val="accent6"/>
              </a:buClr>
              <a:buFontTx/>
              <a:buChar char="•"/>
            </a:pPr>
            <a:r>
              <a:rPr lang="en-GB" sz="2000" dirty="0">
                <a:latin typeface="Arial" charset="0"/>
                <a:ea typeface="MS PGothic" charset="0"/>
                <a:cs typeface="Arial" charset="0"/>
              </a:rPr>
              <a:t>Be qualified and authorised</a:t>
            </a:r>
          </a:p>
          <a:p>
            <a:pPr marL="285750" indent="-285750">
              <a:spcBef>
                <a:spcPts val="1000"/>
              </a:spcBef>
              <a:buClr>
                <a:schemeClr val="accent6"/>
              </a:buClr>
              <a:buFontTx/>
              <a:buChar char="•"/>
            </a:pPr>
            <a:r>
              <a:rPr lang="en-GB" sz="2000" dirty="0">
                <a:latin typeface="Arial" charset="0"/>
                <a:ea typeface="MS PGothic" charset="0"/>
                <a:cs typeface="Arial" charset="0"/>
              </a:rPr>
              <a:t>Select and use the correct PPE</a:t>
            </a:r>
          </a:p>
          <a:p>
            <a:pPr marL="285750" indent="-285750">
              <a:spcBef>
                <a:spcPts val="1000"/>
              </a:spcBef>
              <a:buClr>
                <a:schemeClr val="accent6"/>
              </a:buClr>
              <a:buFontTx/>
              <a:buChar char="•"/>
            </a:pPr>
            <a:r>
              <a:rPr lang="en-GB" sz="2000" dirty="0">
                <a:latin typeface="Arial" charset="0"/>
                <a:ea typeface="MS PGothic" charset="0"/>
                <a:cs typeface="Arial" charset="0"/>
              </a:rPr>
              <a:t>Report unsafe conditions or activities</a:t>
            </a:r>
          </a:p>
          <a:p>
            <a:pPr marL="285750" indent="-285750">
              <a:spcBef>
                <a:spcPts val="1000"/>
              </a:spcBef>
              <a:buClr>
                <a:schemeClr val="accent6"/>
              </a:buClr>
              <a:buFontTx/>
              <a:buChar char="•"/>
            </a:pPr>
            <a:r>
              <a:rPr lang="en-GB" sz="2000" dirty="0">
                <a:latin typeface="Arial" charset="0"/>
                <a:ea typeface="MS PGothic" charset="0"/>
                <a:cs typeface="Arial" charset="0"/>
              </a:rPr>
              <a:t>Report faults</a:t>
            </a:r>
          </a:p>
          <a:p>
            <a:pPr marL="285750" indent="-285750">
              <a:spcBef>
                <a:spcPts val="1000"/>
              </a:spcBef>
              <a:buClr>
                <a:schemeClr val="accent6"/>
              </a:buClr>
              <a:buFontTx/>
              <a:buChar char="•"/>
            </a:pPr>
            <a:r>
              <a:rPr lang="en-GB" sz="2000" dirty="0">
                <a:latin typeface="Arial" charset="0"/>
                <a:ea typeface="MS PGothic" charset="0"/>
                <a:cs typeface="Arial" charset="0"/>
              </a:rPr>
              <a:t>Operate equipment and perform tasks safely</a:t>
            </a:r>
          </a:p>
          <a:p>
            <a:pPr marL="285750" indent="-285750">
              <a:spcBef>
                <a:spcPts val="1000"/>
              </a:spcBef>
              <a:buClr>
                <a:schemeClr val="accent6"/>
              </a:buClr>
              <a:buFontTx/>
              <a:buChar char="•"/>
            </a:pPr>
            <a:r>
              <a:rPr lang="en-GB" sz="2000" dirty="0">
                <a:latin typeface="Arial" charset="0"/>
                <a:ea typeface="MS PGothic" charset="0"/>
                <a:cs typeface="Arial" charset="0"/>
              </a:rPr>
              <a:t>Use site lock and tag system</a:t>
            </a:r>
          </a:p>
        </p:txBody>
      </p:sp>
    </p:spTree>
    <p:extLst>
      <p:ext uri="{BB962C8B-B14F-4D97-AF65-F5344CB8AC3E}">
        <p14:creationId xmlns:p14="http://schemas.microsoft.com/office/powerpoint/2010/main" val="620440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pPr eaLnBrk="1" hangingPunct="1"/>
            <a:r>
              <a:rPr lang="en-AU" sz="2400" dirty="0">
                <a:latin typeface="Arial" charset="0"/>
                <a:ea typeface="MS PGothic" charset="0"/>
              </a:rPr>
              <a:t>Summary</a:t>
            </a:r>
            <a:endParaRPr lang="en-GB" sz="2400" dirty="0">
              <a:latin typeface="Arial" charset="0"/>
              <a:ea typeface="MS PGothic" charset="0"/>
            </a:endParaRPr>
          </a:p>
        </p:txBody>
      </p:sp>
      <p:sp>
        <p:nvSpPr>
          <p:cNvPr id="117762" name="Content Placeholder 2"/>
          <p:cNvSpPr>
            <a:spLocks noGrp="1"/>
          </p:cNvSpPr>
          <p:nvPr>
            <p:ph sz="quarter" idx="16"/>
          </p:nvPr>
        </p:nvSpPr>
        <p:spPr/>
        <p:txBody>
          <a:bodyPr/>
          <a:lstStyle/>
          <a:p>
            <a:pPr marL="342900" indent="-342900" eaLnBrk="1" hangingPunct="1">
              <a:buClr>
                <a:schemeClr val="accent6"/>
              </a:buClr>
              <a:buFont typeface="Arial" charset="0"/>
              <a:buChar char="•"/>
            </a:pPr>
            <a:r>
              <a:rPr lang="en-AU" sz="2000" dirty="0">
                <a:latin typeface="Arial" charset="0"/>
                <a:ea typeface="MS PGothic" charset="0"/>
              </a:rPr>
              <a:t>Do you have any questions?</a:t>
            </a:r>
          </a:p>
          <a:p>
            <a:pPr eaLnBrk="1" hangingPunct="1"/>
            <a:endParaRPr lang="en-AU" dirty="0">
              <a:latin typeface="Arial" charset="0"/>
              <a:ea typeface="MS PGothic" charset="0"/>
            </a:endParaRPr>
          </a:p>
          <a:p>
            <a:pPr eaLnBrk="1" hangingPunct="1"/>
            <a:endParaRPr lang="en-GB" dirty="0">
              <a:latin typeface="Arial" charset="0"/>
              <a:ea typeface="MS PGothic" charset="0"/>
            </a:endParaRPr>
          </a:p>
        </p:txBody>
      </p:sp>
    </p:spTree>
    <p:extLst>
      <p:ext uri="{BB962C8B-B14F-4D97-AF65-F5344CB8AC3E}">
        <p14:creationId xmlns:p14="http://schemas.microsoft.com/office/powerpoint/2010/main" val="636081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AU" sz="2400" dirty="0"/>
              <a:t>Plan and Prepare for Operations</a:t>
            </a:r>
          </a:p>
        </p:txBody>
      </p:sp>
      <p:sp>
        <p:nvSpPr>
          <p:cNvPr id="3" name="Content Placeholder 2"/>
          <p:cNvSpPr>
            <a:spLocks noGrp="1"/>
          </p:cNvSpPr>
          <p:nvPr>
            <p:ph sz="quarter" idx="16"/>
          </p:nvPr>
        </p:nvSpPr>
        <p:spPr>
          <a:xfrm>
            <a:off x="390397" y="1358901"/>
            <a:ext cx="4334004" cy="4965700"/>
          </a:xfrm>
          <a:prstGeom prst="rect">
            <a:avLst/>
          </a:prstGeom>
        </p:spPr>
        <p:txBody>
          <a:bodyPr>
            <a:normAutofit/>
          </a:bodyPr>
          <a:lstStyle/>
          <a:p>
            <a:pPr marL="285750" lvl="1" indent="-285750">
              <a:spcBef>
                <a:spcPts val="1000"/>
              </a:spcBef>
              <a:buClr>
                <a:schemeClr val="accent6"/>
              </a:buClr>
              <a:buFontTx/>
              <a:buChar char="•"/>
            </a:pPr>
            <a:r>
              <a:rPr lang="en-AU" sz="2000" dirty="0">
                <a:latin typeface="Arial" charset="0"/>
                <a:ea typeface="MS PGothic" charset="0"/>
                <a:cs typeface="Arial" charset="0"/>
              </a:rPr>
              <a:t>Planning and preparation includes:</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Attending shift briefings and handovers</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Obtaining, interpreting and applying relevant documentation</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Confirming communication methods and requirements for task</a:t>
            </a:r>
          </a:p>
        </p:txBody>
      </p:sp>
      <p:pic>
        <p:nvPicPr>
          <p:cNvPr id="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5053542" y="1481286"/>
            <a:ext cx="4594225" cy="30628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22506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Attend Shift Briefings and Handovers</a:t>
            </a:r>
          </a:p>
        </p:txBody>
      </p:sp>
      <p:pic>
        <p:nvPicPr>
          <p:cNvPr id="5"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610172" y="3108960"/>
            <a:ext cx="5141048" cy="3543726"/>
          </a:xfrm>
          <a:prstGeom prst="rect">
            <a:avLst/>
          </a:prstGeom>
        </p:spPr>
      </p:pic>
      <p:sp>
        <p:nvSpPr>
          <p:cNvPr id="3" name="Content Placeholder 2"/>
          <p:cNvSpPr>
            <a:spLocks noGrp="1"/>
          </p:cNvSpPr>
          <p:nvPr>
            <p:ph idx="4294967295"/>
          </p:nvPr>
        </p:nvSpPr>
        <p:spPr>
          <a:xfrm>
            <a:off x="247650" y="1270000"/>
            <a:ext cx="9410700" cy="5054600"/>
          </a:xfrm>
          <a:prstGeom prst="rect">
            <a:avLst/>
          </a:prstGeom>
        </p:spPr>
        <p:txBody>
          <a:bodyPr/>
          <a:lstStyle/>
          <a:p>
            <a:pPr marL="285750" lvl="1" indent="-285750">
              <a:spcBef>
                <a:spcPts val="1000"/>
              </a:spcBef>
              <a:buClr>
                <a:schemeClr val="accent6"/>
              </a:buClr>
              <a:buFontTx/>
              <a:buChar char="•"/>
            </a:pPr>
            <a:r>
              <a:rPr lang="en-AU" sz="2000" dirty="0">
                <a:latin typeface="Arial" charset="0"/>
                <a:ea typeface="MS PGothic" charset="0"/>
                <a:cs typeface="Arial" charset="0"/>
              </a:rPr>
              <a:t>Information includes:</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Situational report</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What tasks each person will be doing</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Location and status of work in area</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Known hazards and control measures </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Other evens that may occur:</a:t>
            </a:r>
          </a:p>
          <a:p>
            <a:pPr marL="1069975" lvl="3" indent="-342900">
              <a:spcBef>
                <a:spcPts val="1000"/>
              </a:spcBef>
              <a:buClr>
                <a:schemeClr val="accent6"/>
              </a:buClr>
              <a:buFont typeface="Courier New" charset="0"/>
              <a:buChar char="o"/>
              <a:defRPr/>
            </a:pPr>
            <a:r>
              <a:rPr lang="en-AU" sz="2000" dirty="0">
                <a:latin typeface="Arial" charset="0"/>
                <a:ea typeface="MS PGothic" charset="0"/>
                <a:cs typeface="Arial" charset="0"/>
              </a:rPr>
              <a:t>Road closures</a:t>
            </a:r>
          </a:p>
          <a:p>
            <a:pPr marL="1069975" lvl="3" indent="-342900">
              <a:spcBef>
                <a:spcPts val="1000"/>
              </a:spcBef>
              <a:buClr>
                <a:schemeClr val="accent6"/>
              </a:buClr>
              <a:buFont typeface="Courier New" charset="0"/>
              <a:buChar char="o"/>
              <a:defRPr/>
            </a:pPr>
            <a:r>
              <a:rPr lang="en-AU" sz="2000" dirty="0">
                <a:latin typeface="Arial" charset="0"/>
                <a:ea typeface="MS PGothic" charset="0"/>
                <a:cs typeface="Arial" charset="0"/>
              </a:rPr>
              <a:t>Shutdowns</a:t>
            </a:r>
          </a:p>
        </p:txBody>
      </p:sp>
    </p:spTree>
    <p:extLst>
      <p:ext uri="{BB962C8B-B14F-4D97-AF65-F5344CB8AC3E}">
        <p14:creationId xmlns:p14="http://schemas.microsoft.com/office/powerpoint/2010/main" val="1021112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pPr eaLnBrk="1" hangingPunct="1"/>
            <a:r>
              <a:rPr lang="en-AU" sz="2400" dirty="0">
                <a:latin typeface="Arial Bold" charset="0"/>
                <a:ea typeface="MS PGothic" charset="0"/>
              </a:rPr>
              <a:t>Documentation</a:t>
            </a:r>
          </a:p>
        </p:txBody>
      </p:sp>
      <p:graphicFrame>
        <p:nvGraphicFramePr>
          <p:cNvPr id="2" name="Table 1"/>
          <p:cNvGraphicFramePr>
            <a:graphicFrameLocks noGrp="1"/>
          </p:cNvGraphicFramePr>
          <p:nvPr>
            <p:extLst>
              <p:ext uri="{D42A27DB-BD31-4B8C-83A1-F6EECF244321}">
                <p14:modId xmlns:p14="http://schemas.microsoft.com/office/powerpoint/2010/main" val="1659568472"/>
              </p:ext>
            </p:extLst>
          </p:nvPr>
        </p:nvGraphicFramePr>
        <p:xfrm>
          <a:off x="681038" y="1758950"/>
          <a:ext cx="8623300" cy="3601720"/>
        </p:xfrm>
        <a:graphic>
          <a:graphicData uri="http://schemas.openxmlformats.org/drawingml/2006/table">
            <a:tbl>
              <a:tblPr firstRow="1" bandRow="1">
                <a:tableStyleId>{93296810-A885-4BE3-A3E7-6D5BEEA58F35}</a:tableStyleId>
              </a:tblPr>
              <a:tblGrid>
                <a:gridCol w="1544943">
                  <a:extLst>
                    <a:ext uri="{9D8B030D-6E8A-4147-A177-3AD203B41FA5}">
                      <a16:colId xmlns:a16="http://schemas.microsoft.com/office/drawing/2014/main" val="20000"/>
                    </a:ext>
                  </a:extLst>
                </a:gridCol>
                <a:gridCol w="2569648">
                  <a:extLst>
                    <a:ext uri="{9D8B030D-6E8A-4147-A177-3AD203B41FA5}">
                      <a16:colId xmlns:a16="http://schemas.microsoft.com/office/drawing/2014/main" val="20001"/>
                    </a:ext>
                  </a:extLst>
                </a:gridCol>
                <a:gridCol w="4508709">
                  <a:extLst>
                    <a:ext uri="{9D8B030D-6E8A-4147-A177-3AD203B41FA5}">
                      <a16:colId xmlns:a16="http://schemas.microsoft.com/office/drawing/2014/main" val="20002"/>
                    </a:ext>
                  </a:extLst>
                </a:gridCol>
              </a:tblGrid>
              <a:tr h="370840">
                <a:tc gridSpan="2">
                  <a:txBody>
                    <a:bodyPr/>
                    <a:lstStyle/>
                    <a:p>
                      <a:pPr algn="ctr"/>
                      <a:r>
                        <a:rPr lang="en-AU" dirty="0"/>
                        <a:t>Documentation</a:t>
                      </a:r>
                      <a:endParaRPr lang="en-AU" dirty="0">
                        <a:solidFill>
                          <a:schemeClr val="bg1"/>
                        </a:solidFill>
                      </a:endParaRPr>
                    </a:p>
                  </a:txBody>
                  <a:tcPr marL="91435" marR="91435"/>
                </a:tc>
                <a:tc hMerge="1">
                  <a:txBody>
                    <a:bodyPr/>
                    <a:lstStyle/>
                    <a:p>
                      <a:endParaRPr lang="en-AU" dirty="0">
                        <a:solidFill>
                          <a:schemeClr val="bg1"/>
                        </a:solidFill>
                      </a:endParaRPr>
                    </a:p>
                  </a:txBody>
                  <a:tcPr/>
                </a:tc>
                <a:tc>
                  <a:txBody>
                    <a:bodyPr/>
                    <a:lstStyle/>
                    <a:p>
                      <a:pPr algn="ctr"/>
                      <a:r>
                        <a:rPr lang="en-AU" dirty="0"/>
                        <a:t>Example</a:t>
                      </a:r>
                      <a:endParaRPr lang="en-AU" dirty="0">
                        <a:solidFill>
                          <a:schemeClr val="bg1"/>
                        </a:solidFill>
                      </a:endParaRPr>
                    </a:p>
                  </a:txBody>
                  <a:tcPr marL="91435" marR="91435"/>
                </a:tc>
                <a:extLst>
                  <a:ext uri="{0D108BD9-81ED-4DB2-BD59-A6C34878D82A}">
                    <a16:rowId xmlns:a16="http://schemas.microsoft.com/office/drawing/2014/main" val="10000"/>
                  </a:ext>
                </a:extLst>
              </a:tr>
              <a:tr h="370840">
                <a:tc rowSpan="2">
                  <a:txBody>
                    <a:bodyPr/>
                    <a:lstStyle/>
                    <a:p>
                      <a:r>
                        <a:rPr lang="en-AU" dirty="0"/>
                        <a:t>Government</a:t>
                      </a:r>
                    </a:p>
                  </a:txBody>
                  <a:tcPr marL="91435" marR="91435"/>
                </a:tc>
                <a:tc>
                  <a:txBody>
                    <a:bodyPr/>
                    <a:lstStyle/>
                    <a:p>
                      <a:r>
                        <a:rPr lang="en-AU" dirty="0"/>
                        <a:t>Acts</a:t>
                      </a:r>
                    </a:p>
                  </a:txBody>
                  <a:tcPr marL="91435" marR="91435"/>
                </a:tc>
                <a:tc>
                  <a:txBody>
                    <a:bodyPr/>
                    <a:lstStyle/>
                    <a:p>
                      <a:r>
                        <a:rPr lang="en-AU" dirty="0"/>
                        <a:t>PNG Mining</a:t>
                      </a:r>
                      <a:r>
                        <a:rPr lang="en-AU" baseline="0" dirty="0"/>
                        <a:t> (Safety) </a:t>
                      </a:r>
                      <a:r>
                        <a:rPr lang="en-AU" dirty="0"/>
                        <a:t>Act</a:t>
                      </a:r>
                      <a:r>
                        <a:rPr lang="en-AU" baseline="0" dirty="0"/>
                        <a:t> 1977</a:t>
                      </a:r>
                      <a:endParaRPr lang="en-AU" dirty="0"/>
                    </a:p>
                  </a:txBody>
                  <a:tcPr marL="91435" marR="91435"/>
                </a:tc>
                <a:extLst>
                  <a:ext uri="{0D108BD9-81ED-4DB2-BD59-A6C34878D82A}">
                    <a16:rowId xmlns:a16="http://schemas.microsoft.com/office/drawing/2014/main" val="10001"/>
                  </a:ext>
                </a:extLst>
              </a:tr>
              <a:tr h="370840">
                <a:tc vMerge="1">
                  <a:txBody>
                    <a:bodyPr/>
                    <a:lstStyle/>
                    <a:p>
                      <a:endParaRPr lang="en-AU" dirty="0"/>
                    </a:p>
                  </a:txBody>
                  <a:tcPr/>
                </a:tc>
                <a:tc>
                  <a:txBody>
                    <a:bodyPr/>
                    <a:lstStyle/>
                    <a:p>
                      <a:r>
                        <a:rPr lang="en-AU" dirty="0"/>
                        <a:t>Regulations</a:t>
                      </a:r>
                    </a:p>
                  </a:txBody>
                  <a:tcPr marL="91435" marR="91435"/>
                </a:tc>
                <a:tc>
                  <a:txBody>
                    <a:bodyPr/>
                    <a:lstStyle/>
                    <a:p>
                      <a:r>
                        <a:rPr lang="en-AU" dirty="0"/>
                        <a:t>PNG Mining (Safety)</a:t>
                      </a:r>
                      <a:r>
                        <a:rPr lang="en-AU" baseline="0" dirty="0"/>
                        <a:t> Regulations</a:t>
                      </a:r>
                      <a:endParaRPr lang="en-AU" dirty="0"/>
                    </a:p>
                  </a:txBody>
                  <a:tcPr marL="91435" marR="91435"/>
                </a:tc>
                <a:extLst>
                  <a:ext uri="{0D108BD9-81ED-4DB2-BD59-A6C34878D82A}">
                    <a16:rowId xmlns:a16="http://schemas.microsoft.com/office/drawing/2014/main" val="10002"/>
                  </a:ext>
                </a:extLst>
              </a:tr>
              <a:tr h="370840">
                <a:tc rowSpan="2">
                  <a:txBody>
                    <a:bodyPr/>
                    <a:lstStyle/>
                    <a:p>
                      <a:r>
                        <a:rPr lang="en-AU" dirty="0"/>
                        <a:t>Industry</a:t>
                      </a:r>
                    </a:p>
                  </a:txBody>
                  <a:tcPr marL="91435" marR="91435"/>
                </a:tc>
                <a:tc>
                  <a:txBody>
                    <a:bodyPr/>
                    <a:lstStyle/>
                    <a:p>
                      <a:r>
                        <a:rPr lang="en-AU" dirty="0"/>
                        <a:t>Codes of Practice</a:t>
                      </a:r>
                    </a:p>
                  </a:txBody>
                  <a:tcPr marL="91435" marR="91435"/>
                </a:tc>
                <a:tc>
                  <a:txBody>
                    <a:bodyPr/>
                    <a:lstStyle/>
                    <a:p>
                      <a:r>
                        <a:rPr lang="en-AU" dirty="0"/>
                        <a:t>Hazardous Manual Tasks - Code</a:t>
                      </a:r>
                      <a:r>
                        <a:rPr lang="en-AU" baseline="0" dirty="0"/>
                        <a:t> of Practice</a:t>
                      </a:r>
                      <a:endParaRPr lang="en-AU" dirty="0"/>
                    </a:p>
                  </a:txBody>
                  <a:tcPr marL="91435" marR="91435"/>
                </a:tc>
                <a:extLst>
                  <a:ext uri="{0D108BD9-81ED-4DB2-BD59-A6C34878D82A}">
                    <a16:rowId xmlns:a16="http://schemas.microsoft.com/office/drawing/2014/main" val="10003"/>
                  </a:ext>
                </a:extLst>
              </a:tr>
              <a:tr h="370840">
                <a:tc vMerge="1">
                  <a:txBody>
                    <a:bodyPr/>
                    <a:lstStyle/>
                    <a:p>
                      <a:endParaRPr lang="en-AU" dirty="0"/>
                    </a:p>
                  </a:txBody>
                  <a:tcPr/>
                </a:tc>
                <a:tc>
                  <a:txBody>
                    <a:bodyPr/>
                    <a:lstStyle/>
                    <a:p>
                      <a:r>
                        <a:rPr lang="en-AU" dirty="0"/>
                        <a:t>Standards</a:t>
                      </a:r>
                    </a:p>
                  </a:txBody>
                  <a:tcPr marL="91435" marR="91435"/>
                </a:tc>
                <a:tc>
                  <a:txBody>
                    <a:bodyPr/>
                    <a:lstStyle/>
                    <a:p>
                      <a:r>
                        <a:rPr lang="en-AU" dirty="0"/>
                        <a:t>ISO 31000 Risk Management</a:t>
                      </a:r>
                      <a:r>
                        <a:rPr lang="en-AU" baseline="0" dirty="0"/>
                        <a:t> </a:t>
                      </a:r>
                      <a:r>
                        <a:rPr lang="en-AU" dirty="0"/>
                        <a:t>Standard</a:t>
                      </a:r>
                    </a:p>
                  </a:txBody>
                  <a:tcPr marL="91435" marR="91435"/>
                </a:tc>
                <a:extLst>
                  <a:ext uri="{0D108BD9-81ED-4DB2-BD59-A6C34878D82A}">
                    <a16:rowId xmlns:a16="http://schemas.microsoft.com/office/drawing/2014/main" val="10004"/>
                  </a:ext>
                </a:extLst>
              </a:tr>
              <a:tr h="370840">
                <a:tc rowSpan="3">
                  <a:txBody>
                    <a:bodyPr/>
                    <a:lstStyle/>
                    <a:p>
                      <a:r>
                        <a:rPr lang="en-AU" dirty="0"/>
                        <a:t>Organisation</a:t>
                      </a:r>
                    </a:p>
                  </a:txBody>
                  <a:tcPr marL="91435" marR="91435">
                    <a:solidFill>
                      <a:srgbClr val="FCDDCF"/>
                    </a:solidFill>
                  </a:tcPr>
                </a:tc>
                <a:tc>
                  <a:txBody>
                    <a:bodyPr/>
                    <a:lstStyle/>
                    <a:p>
                      <a:r>
                        <a:rPr lang="en-AU" dirty="0"/>
                        <a:t>Management Systems</a:t>
                      </a:r>
                    </a:p>
                  </a:txBody>
                  <a:tcPr marL="91435" marR="91435"/>
                </a:tc>
                <a:tc>
                  <a:txBody>
                    <a:bodyPr/>
                    <a:lstStyle/>
                    <a:p>
                      <a:r>
                        <a:rPr lang="en-AU" dirty="0"/>
                        <a:t>OTML Integrated Management System</a:t>
                      </a:r>
                    </a:p>
                  </a:txBody>
                  <a:tcPr marL="91435" marR="91435"/>
                </a:tc>
                <a:extLst>
                  <a:ext uri="{0D108BD9-81ED-4DB2-BD59-A6C34878D82A}">
                    <a16:rowId xmlns:a16="http://schemas.microsoft.com/office/drawing/2014/main" val="10005"/>
                  </a:ext>
                </a:extLst>
              </a:tr>
              <a:tr h="370840">
                <a:tc vMerge="1">
                  <a:txBody>
                    <a:bodyPr/>
                    <a:lstStyle/>
                    <a:p>
                      <a:endParaRPr lang="en-AU" dirty="0"/>
                    </a:p>
                  </a:txBody>
                  <a:tcPr/>
                </a:tc>
                <a:tc>
                  <a:txBody>
                    <a:bodyPr/>
                    <a:lstStyle/>
                    <a:p>
                      <a:r>
                        <a:rPr lang="en-AU" dirty="0"/>
                        <a:t>Policies</a:t>
                      </a:r>
                    </a:p>
                  </a:txBody>
                  <a:tcPr marL="91435" marR="91435"/>
                </a:tc>
                <a:tc>
                  <a:txBody>
                    <a:bodyPr/>
                    <a:lstStyle/>
                    <a:p>
                      <a:r>
                        <a:rPr lang="en-AU" dirty="0"/>
                        <a:t>Safety and Occupational Health </a:t>
                      </a:r>
                      <a:r>
                        <a:rPr lang="en-AU" baseline="0" dirty="0"/>
                        <a:t>Policy</a:t>
                      </a:r>
                      <a:endParaRPr lang="en-AU" dirty="0"/>
                    </a:p>
                  </a:txBody>
                  <a:tcPr marL="91435" marR="91435"/>
                </a:tc>
                <a:extLst>
                  <a:ext uri="{0D108BD9-81ED-4DB2-BD59-A6C34878D82A}">
                    <a16:rowId xmlns:a16="http://schemas.microsoft.com/office/drawing/2014/main" val="10006"/>
                  </a:ext>
                </a:extLst>
              </a:tr>
              <a:tr h="370840">
                <a:tc vMerge="1">
                  <a:txBody>
                    <a:bodyPr/>
                    <a:lstStyle/>
                    <a:p>
                      <a:endParaRPr lang="en-AU" dirty="0"/>
                    </a:p>
                  </a:txBody>
                  <a:tcPr/>
                </a:tc>
                <a:tc>
                  <a:txBody>
                    <a:bodyPr/>
                    <a:lstStyle/>
                    <a:p>
                      <a:r>
                        <a:rPr lang="en-AU" dirty="0"/>
                        <a:t>Procedures and Work Instructions</a:t>
                      </a:r>
                    </a:p>
                  </a:txBody>
                  <a:tcPr marL="91435" marR="91435"/>
                </a:tc>
                <a:tc>
                  <a:txBody>
                    <a:bodyPr/>
                    <a:lstStyle/>
                    <a:p>
                      <a:r>
                        <a:rPr lang="en-AU" dirty="0"/>
                        <a:t>Emergency Response Procedure</a:t>
                      </a:r>
                    </a:p>
                  </a:txBody>
                  <a:tcPr marL="91435" marR="91435"/>
                </a:tc>
                <a:extLst>
                  <a:ext uri="{0D108BD9-81ED-4DB2-BD59-A6C34878D82A}">
                    <a16:rowId xmlns:a16="http://schemas.microsoft.com/office/drawing/2014/main" val="10007"/>
                  </a:ext>
                </a:extLst>
              </a:tr>
              <a:tr h="370840">
                <a:tc>
                  <a:txBody>
                    <a:bodyPr/>
                    <a:lstStyle/>
                    <a:p>
                      <a:pPr marL="0" algn="l" defTabSz="342900" rtl="0" eaLnBrk="1" latinLnBrk="0" hangingPunct="1"/>
                      <a:r>
                        <a:rPr lang="en-AU" sz="1350" kern="1200" dirty="0">
                          <a:solidFill>
                            <a:schemeClr val="dk1"/>
                          </a:solidFill>
                          <a:latin typeface="+mn-lt"/>
                          <a:ea typeface="+mn-ea"/>
                          <a:cs typeface="+mn-cs"/>
                        </a:rPr>
                        <a:t>External</a:t>
                      </a:r>
                    </a:p>
                  </a:txBody>
                  <a:tcPr marL="91435" marR="91435">
                    <a:solidFill>
                      <a:srgbClr val="FCDDCF"/>
                    </a:solidFill>
                  </a:tcPr>
                </a:tc>
                <a:tc>
                  <a:txBody>
                    <a:bodyPr/>
                    <a:lstStyle/>
                    <a:p>
                      <a:r>
                        <a:rPr lang="en-AU" dirty="0"/>
                        <a:t>Equipment</a:t>
                      </a:r>
                      <a:r>
                        <a:rPr lang="en-AU" baseline="0" dirty="0"/>
                        <a:t> Specific Documents</a:t>
                      </a:r>
                      <a:endParaRPr lang="en-AU" dirty="0"/>
                    </a:p>
                  </a:txBody>
                  <a:tcPr marL="91435" marR="91435"/>
                </a:tc>
                <a:tc>
                  <a:txBody>
                    <a:bodyPr/>
                    <a:lstStyle/>
                    <a:p>
                      <a:r>
                        <a:rPr lang="en-AU" dirty="0"/>
                        <a:t>Operations and Maintenance Manual, User Guide, Parts Catalogue</a:t>
                      </a:r>
                    </a:p>
                  </a:txBody>
                  <a:tcPr marL="91435" marR="91435"/>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96214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865" y="11723"/>
            <a:ext cx="9395354" cy="700307"/>
          </a:xfrm>
        </p:spPr>
        <p:txBody>
          <a:bodyPr/>
          <a:lstStyle/>
          <a:p>
            <a:r>
              <a:rPr lang="en-AU" sz="2400" dirty="0"/>
              <a:t>Working with Others</a:t>
            </a:r>
          </a:p>
        </p:txBody>
      </p:sp>
      <p:sp>
        <p:nvSpPr>
          <p:cNvPr id="3" name="Content Placeholder 2"/>
          <p:cNvSpPr>
            <a:spLocks noGrp="1"/>
          </p:cNvSpPr>
          <p:nvPr>
            <p:ph sz="quarter" idx="16"/>
          </p:nvPr>
        </p:nvSpPr>
        <p:spPr/>
        <p:txBody>
          <a:bodyPr>
            <a:normAutofit/>
          </a:bodyPr>
          <a:lstStyle/>
          <a:p>
            <a:pPr marL="285750" lvl="1" indent="-285750">
              <a:spcBef>
                <a:spcPts val="1000"/>
              </a:spcBef>
              <a:buClr>
                <a:schemeClr val="accent6"/>
              </a:buClr>
              <a:buFontTx/>
              <a:buChar char="•"/>
            </a:pPr>
            <a:r>
              <a:rPr lang="en-AU" sz="2000" dirty="0">
                <a:latin typeface="Arial" charset="0"/>
                <a:ea typeface="MS PGothic" charset="0"/>
                <a:cs typeface="Arial" charset="0"/>
              </a:rPr>
              <a:t>Communicate and coordinate work with others </a:t>
            </a:r>
          </a:p>
          <a:p>
            <a:pPr marL="285750" lvl="1" indent="-285750">
              <a:spcBef>
                <a:spcPts val="1000"/>
              </a:spcBef>
              <a:buClr>
                <a:schemeClr val="accent6"/>
              </a:buClr>
              <a:buFontTx/>
              <a:buChar char="•"/>
            </a:pPr>
            <a:r>
              <a:rPr lang="en-AU" sz="2000" dirty="0">
                <a:latin typeface="Arial" charset="0"/>
                <a:ea typeface="MS PGothic" charset="0"/>
                <a:cs typeface="Arial" charset="0"/>
              </a:rPr>
              <a:t>Effective communication and teamwork helps efficient operations</a:t>
            </a:r>
          </a:p>
          <a:p>
            <a:pPr marL="285750" lvl="1" indent="-285750">
              <a:spcBef>
                <a:spcPts val="1000"/>
              </a:spcBef>
              <a:buClr>
                <a:schemeClr val="accent6"/>
              </a:buClr>
              <a:buFontTx/>
              <a:buChar char="•"/>
            </a:pPr>
            <a:r>
              <a:rPr lang="en-AU" sz="2000" dirty="0">
                <a:latin typeface="Arial" charset="0"/>
                <a:ea typeface="MS PGothic" charset="0"/>
                <a:cs typeface="Arial" charset="0"/>
              </a:rPr>
              <a:t>A team approach can be used to: </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Inspect work area </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Identify hazards </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Determine risk controls</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Analyse options </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Select and implement controls</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Review effectiveness</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Complete records </a:t>
            </a:r>
          </a:p>
          <a:p>
            <a:pPr marL="285750" lvl="1" indent="-285750">
              <a:spcBef>
                <a:spcPts val="1000"/>
              </a:spcBef>
              <a:buClr>
                <a:schemeClr val="accent6"/>
              </a:buClr>
              <a:buFontTx/>
              <a:buChar char="•"/>
            </a:pPr>
            <a:r>
              <a:rPr lang="en-AU" sz="2000" dirty="0">
                <a:latin typeface="Arial" charset="0"/>
                <a:ea typeface="MS PGothic" charset="0"/>
                <a:cs typeface="Arial" charset="0"/>
              </a:rPr>
              <a:t>Share information to keep everyone safe </a:t>
            </a:r>
          </a:p>
          <a:p>
            <a:endParaRPr lang="en-AU" sz="2000"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28338" y="3724520"/>
            <a:ext cx="4022881" cy="2949598"/>
          </a:xfrm>
          <a:prstGeom prst="rect">
            <a:avLst/>
          </a:prstGeom>
        </p:spPr>
      </p:pic>
    </p:spTree>
    <p:extLst>
      <p:ext uri="{BB962C8B-B14F-4D97-AF65-F5344CB8AC3E}">
        <p14:creationId xmlns:p14="http://schemas.microsoft.com/office/powerpoint/2010/main" val="936424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Communication Methods</a:t>
            </a:r>
          </a:p>
        </p:txBody>
      </p:sp>
      <p:sp>
        <p:nvSpPr>
          <p:cNvPr id="4" name="Content Placeholder 3"/>
          <p:cNvSpPr>
            <a:spLocks noGrp="1"/>
          </p:cNvSpPr>
          <p:nvPr>
            <p:ph sz="quarter" idx="16"/>
          </p:nvPr>
        </p:nvSpPr>
        <p:spPr/>
        <p:txBody>
          <a:bodyPr>
            <a:normAutofit fontScale="92500" lnSpcReduction="20000"/>
          </a:bodyPr>
          <a:lstStyle/>
          <a:p>
            <a:pPr marL="285750" lvl="1" indent="-285750">
              <a:spcBef>
                <a:spcPts val="1000"/>
              </a:spcBef>
              <a:buClr>
                <a:schemeClr val="accent6"/>
              </a:buClr>
              <a:buFontTx/>
              <a:buChar char="•"/>
            </a:pPr>
            <a:r>
              <a:rPr lang="en-AU" sz="2000" dirty="0">
                <a:latin typeface="Arial" charset="0"/>
                <a:ea typeface="MS PGothic" charset="0"/>
                <a:cs typeface="Arial" charset="0"/>
              </a:rPr>
              <a:t>Oral communication during risk management processes: </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Face-to-face </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Shift briefings </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Safety Shares</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Toolbox talks </a:t>
            </a:r>
          </a:p>
          <a:p>
            <a:pPr marL="285750" lvl="1" indent="-285750">
              <a:spcBef>
                <a:spcPts val="1000"/>
              </a:spcBef>
              <a:buClr>
                <a:schemeClr val="accent6"/>
              </a:buClr>
              <a:buFontTx/>
              <a:buChar char="•"/>
              <a:defRPr/>
            </a:pPr>
            <a:r>
              <a:rPr lang="en-AU" sz="2000" dirty="0">
                <a:latin typeface="Arial" charset="0"/>
                <a:ea typeface="MS PGothic" charset="0"/>
                <a:cs typeface="Arial" charset="0"/>
              </a:rPr>
              <a:t>Communication Equipment</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Radio</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Phone</a:t>
            </a:r>
          </a:p>
          <a:p>
            <a:pPr marL="285750" lvl="1" indent="-285750">
              <a:spcBef>
                <a:spcPts val="1000"/>
              </a:spcBef>
              <a:buClr>
                <a:schemeClr val="accent6"/>
              </a:buClr>
              <a:buFontTx/>
              <a:buChar char="•"/>
            </a:pPr>
            <a:r>
              <a:rPr lang="en-AU" sz="2000" dirty="0">
                <a:latin typeface="Arial" charset="0"/>
                <a:ea typeface="MS PGothic" charset="0"/>
                <a:cs typeface="Arial" charset="0"/>
              </a:rPr>
              <a:t>Written communication for reporting results: </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Risk management tools</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Hazard ID form</a:t>
            </a:r>
          </a:p>
          <a:p>
            <a:pPr marL="722313" lvl="2" indent="-338138">
              <a:spcBef>
                <a:spcPts val="1000"/>
              </a:spcBef>
              <a:buClr>
                <a:schemeClr val="accent6"/>
              </a:buClr>
              <a:buFont typeface=".AppleSystemUIFont" charset="-120"/>
              <a:buChar char="‑"/>
              <a:defRPr/>
            </a:pPr>
            <a:r>
              <a:rPr lang="en-AU" sz="2000" dirty="0">
                <a:latin typeface="Arial" charset="0"/>
                <a:ea typeface="MS PGothic" charset="0"/>
                <a:cs typeface="Arial" charset="0"/>
              </a:rPr>
              <a:t>Safe Work Procedures</a:t>
            </a:r>
          </a:p>
          <a:p>
            <a:endParaRPr lang="en-US" dirty="0"/>
          </a:p>
        </p:txBody>
      </p:sp>
      <p:pic>
        <p:nvPicPr>
          <p:cNvPr id="7" name="Picture 2"/>
          <p:cNvPicPr>
            <a:picLocks noGrp="1" noChangeAspect="1" noChangeArrowheads="1"/>
          </p:cNvPicPr>
          <p:nvPr>
            <p:ph idx="11"/>
          </p:nvPr>
        </p:nvPicPr>
        <p:blipFill>
          <a:blip r:embed="rId3">
            <a:extLst>
              <a:ext uri="{28A0092B-C50C-407E-A947-70E740481C1C}">
                <a14:useLocalDpi xmlns:a14="http://schemas.microsoft.com/office/drawing/2010/main" val="0"/>
              </a:ext>
            </a:extLst>
          </a:blip>
          <a:stretch>
            <a:fillRect/>
          </a:stretch>
        </p:blipFill>
        <p:spPr bwMode="auto">
          <a:xfrm>
            <a:off x="5039519" y="2405327"/>
            <a:ext cx="4368800" cy="29125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898779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Communication Requirements</a:t>
            </a:r>
          </a:p>
        </p:txBody>
      </p:sp>
      <p:sp>
        <p:nvSpPr>
          <p:cNvPr id="3" name="Content Placeholder 2"/>
          <p:cNvSpPr>
            <a:spLocks noGrp="1"/>
          </p:cNvSpPr>
          <p:nvPr>
            <p:ph sz="quarter" idx="16"/>
          </p:nvPr>
        </p:nvSpPr>
        <p:spPr>
          <a:xfrm>
            <a:off x="390396" y="1358901"/>
            <a:ext cx="9047823" cy="5405314"/>
          </a:xfrm>
        </p:spPr>
        <p:txBody>
          <a:bodyPr>
            <a:normAutofit fontScale="92500" lnSpcReduction="20000"/>
          </a:bodyPr>
          <a:lstStyle/>
          <a:p>
            <a:pPr marL="285750" lvl="1" indent="-285750">
              <a:spcBef>
                <a:spcPts val="1000"/>
              </a:spcBef>
              <a:buClr>
                <a:schemeClr val="accent6"/>
              </a:buClr>
              <a:buFontTx/>
              <a:buChar char="•"/>
            </a:pPr>
            <a:r>
              <a:rPr lang="en-AU" sz="2200" dirty="0">
                <a:latin typeface="Arial" charset="0"/>
                <a:ea typeface="MS PGothic" charset="0"/>
                <a:cs typeface="Arial" charset="0"/>
              </a:rPr>
              <a:t>Communicating in person:</a:t>
            </a:r>
          </a:p>
          <a:p>
            <a:pPr marL="722313" lvl="2" indent="-338138">
              <a:spcBef>
                <a:spcPts val="1000"/>
              </a:spcBef>
              <a:buClr>
                <a:schemeClr val="accent6"/>
              </a:buClr>
              <a:buFont typeface=".AppleSystemUIFont" charset="-120"/>
              <a:buChar char="‑"/>
              <a:defRPr/>
            </a:pPr>
            <a:r>
              <a:rPr lang="en-AU" sz="2200" dirty="0">
                <a:latin typeface="Arial" charset="0"/>
                <a:ea typeface="MS PGothic" charset="0"/>
                <a:cs typeface="Arial" charset="0"/>
              </a:rPr>
              <a:t>Speak clearly and directly </a:t>
            </a:r>
          </a:p>
          <a:p>
            <a:pPr marL="722313" lvl="2" indent="-338138">
              <a:spcBef>
                <a:spcPts val="1000"/>
              </a:spcBef>
              <a:buClr>
                <a:schemeClr val="accent6"/>
              </a:buClr>
              <a:buFont typeface=".AppleSystemUIFont" charset="-120"/>
              <a:buChar char="‑"/>
              <a:defRPr/>
            </a:pPr>
            <a:r>
              <a:rPr lang="en-AU" sz="2200" dirty="0">
                <a:latin typeface="Arial" charset="0"/>
                <a:ea typeface="MS PGothic" charset="0"/>
                <a:cs typeface="Arial" charset="0"/>
              </a:rPr>
              <a:t>Listen carefully</a:t>
            </a:r>
          </a:p>
          <a:p>
            <a:pPr marL="722313" lvl="2" indent="-338138">
              <a:spcBef>
                <a:spcPts val="1000"/>
              </a:spcBef>
              <a:buClr>
                <a:schemeClr val="accent6"/>
              </a:buClr>
              <a:buFont typeface=".AppleSystemUIFont" charset="-120"/>
              <a:buChar char="‑"/>
              <a:defRPr/>
            </a:pPr>
            <a:r>
              <a:rPr lang="en-AU" sz="2200" dirty="0">
                <a:latin typeface="Arial" charset="0"/>
                <a:ea typeface="MS PGothic" charset="0"/>
                <a:cs typeface="Arial" charset="0"/>
              </a:rPr>
              <a:t>Ask questions and give feedback to confirm your understanding </a:t>
            </a:r>
          </a:p>
          <a:p>
            <a:pPr marL="722313" lvl="2" indent="-338138">
              <a:spcBef>
                <a:spcPts val="1000"/>
              </a:spcBef>
              <a:buClr>
                <a:schemeClr val="accent6"/>
              </a:buClr>
              <a:buFont typeface=".AppleSystemUIFont" charset="-120"/>
              <a:buChar char="‑"/>
              <a:defRPr/>
            </a:pPr>
            <a:r>
              <a:rPr lang="en-AU" sz="2200" dirty="0">
                <a:latin typeface="Arial" charset="0"/>
                <a:ea typeface="MS PGothic" charset="0"/>
                <a:cs typeface="Arial" charset="0"/>
              </a:rPr>
              <a:t>Respond promptly</a:t>
            </a:r>
          </a:p>
          <a:p>
            <a:pPr marL="285750" lvl="1" indent="-285750">
              <a:spcBef>
                <a:spcPts val="1000"/>
              </a:spcBef>
              <a:buClr>
                <a:schemeClr val="accent6"/>
              </a:buClr>
              <a:buFontTx/>
              <a:buChar char="•"/>
            </a:pPr>
            <a:r>
              <a:rPr lang="en-AU" sz="2200" dirty="0">
                <a:latin typeface="Arial" charset="0"/>
                <a:ea typeface="MS PGothic" charset="0"/>
                <a:cs typeface="Arial" charset="0"/>
              </a:rPr>
              <a:t>Communicating in writing:</a:t>
            </a:r>
          </a:p>
          <a:p>
            <a:pPr marL="722313" lvl="2" indent="-338138">
              <a:spcBef>
                <a:spcPts val="1000"/>
              </a:spcBef>
              <a:buClr>
                <a:schemeClr val="accent6"/>
              </a:buClr>
              <a:buFont typeface=".AppleSystemUIFont" charset="-120"/>
              <a:buChar char="‑"/>
              <a:defRPr/>
            </a:pPr>
            <a:r>
              <a:rPr lang="en-AU" sz="2200" dirty="0">
                <a:latin typeface="Arial" charset="0"/>
                <a:ea typeface="MS PGothic" charset="0"/>
                <a:cs typeface="Arial" charset="0"/>
              </a:rPr>
              <a:t>Write clearly, use plain words</a:t>
            </a:r>
          </a:p>
          <a:p>
            <a:pPr marL="722313" lvl="2" indent="-338138">
              <a:spcBef>
                <a:spcPts val="1000"/>
              </a:spcBef>
              <a:buClr>
                <a:schemeClr val="accent6"/>
              </a:buClr>
              <a:buFont typeface=".AppleSystemUIFont" charset="-120"/>
              <a:buChar char="‑"/>
              <a:defRPr/>
            </a:pPr>
            <a:r>
              <a:rPr lang="en-AU" sz="2200" dirty="0">
                <a:latin typeface="Arial" charset="0"/>
                <a:ea typeface="MS PGothic" charset="0"/>
                <a:cs typeface="Arial" charset="0"/>
              </a:rPr>
              <a:t>Keep document brief</a:t>
            </a:r>
          </a:p>
          <a:p>
            <a:pPr marL="722313" lvl="2" indent="-338138">
              <a:spcBef>
                <a:spcPts val="1000"/>
              </a:spcBef>
              <a:buClr>
                <a:schemeClr val="accent6"/>
              </a:buClr>
              <a:buFont typeface=".AppleSystemUIFont" charset="-120"/>
              <a:buChar char="‑"/>
              <a:defRPr/>
            </a:pPr>
            <a:r>
              <a:rPr lang="en-AU" sz="2200" dirty="0">
                <a:latin typeface="Arial" charset="0"/>
                <a:ea typeface="MS PGothic" charset="0"/>
                <a:cs typeface="Arial" charset="0"/>
              </a:rPr>
              <a:t>Use forms and templates</a:t>
            </a:r>
          </a:p>
          <a:p>
            <a:pPr marL="722313" lvl="2" indent="-338138">
              <a:spcBef>
                <a:spcPts val="1000"/>
              </a:spcBef>
              <a:buClr>
                <a:schemeClr val="accent6"/>
              </a:buClr>
              <a:buFont typeface=".AppleSystemUIFont" charset="-120"/>
              <a:buChar char="‑"/>
              <a:defRPr/>
            </a:pPr>
            <a:r>
              <a:rPr lang="en-AU" sz="2200" dirty="0">
                <a:latin typeface="Arial" charset="0"/>
                <a:ea typeface="MS PGothic" charset="0"/>
                <a:cs typeface="Arial" charset="0"/>
              </a:rPr>
              <a:t>Read contents before submitting </a:t>
            </a:r>
          </a:p>
          <a:p>
            <a:pPr marL="285750" lvl="1" indent="-285750">
              <a:spcBef>
                <a:spcPts val="1000"/>
              </a:spcBef>
              <a:buClr>
                <a:schemeClr val="accent6"/>
              </a:buClr>
              <a:buFontTx/>
              <a:buChar char="•"/>
            </a:pPr>
            <a:r>
              <a:rPr lang="en-AU" sz="2200" dirty="0">
                <a:latin typeface="Arial" charset="0"/>
                <a:ea typeface="MS PGothic" charset="0"/>
                <a:cs typeface="Arial" charset="0"/>
              </a:rPr>
              <a:t>Communication Equipment</a:t>
            </a:r>
          </a:p>
          <a:p>
            <a:pPr marL="722313" lvl="2" indent="-338138">
              <a:spcBef>
                <a:spcPts val="1000"/>
              </a:spcBef>
              <a:buClr>
                <a:schemeClr val="accent6"/>
              </a:buClr>
              <a:buFont typeface=".AppleSystemUIFont" charset="-120"/>
              <a:buChar char="‑"/>
              <a:defRPr/>
            </a:pPr>
            <a:r>
              <a:rPr lang="en-AU" sz="2200" dirty="0">
                <a:latin typeface="Arial" charset="0"/>
                <a:ea typeface="MS PGothic" charset="0"/>
                <a:cs typeface="Arial" charset="0"/>
              </a:rPr>
              <a:t>Know how to use</a:t>
            </a:r>
          </a:p>
          <a:p>
            <a:pPr marL="722313" lvl="2" indent="-338138">
              <a:spcBef>
                <a:spcPts val="1000"/>
              </a:spcBef>
              <a:buClr>
                <a:schemeClr val="accent6"/>
              </a:buClr>
              <a:buFont typeface=".AppleSystemUIFont" charset="-120"/>
              <a:buChar char="‑"/>
              <a:defRPr/>
            </a:pPr>
            <a:r>
              <a:rPr lang="en-AU" sz="2200" dirty="0">
                <a:latin typeface="Arial" charset="0"/>
                <a:ea typeface="MS PGothic" charset="0"/>
                <a:cs typeface="Arial" charset="0"/>
              </a:rPr>
              <a:t>Inspect before use</a:t>
            </a:r>
          </a:p>
          <a:p>
            <a:pPr marL="722313" lvl="2" indent="-338138">
              <a:spcBef>
                <a:spcPts val="1000"/>
              </a:spcBef>
              <a:buClr>
                <a:schemeClr val="accent6"/>
              </a:buClr>
              <a:buFont typeface=".AppleSystemUIFont" charset="-120"/>
              <a:buChar char="‑"/>
              <a:defRPr/>
            </a:pPr>
            <a:r>
              <a:rPr lang="en-AU" sz="2200" dirty="0">
                <a:latin typeface="Arial" charset="0"/>
                <a:ea typeface="MS PGothic" charset="0"/>
                <a:cs typeface="Arial" charset="0"/>
              </a:rPr>
              <a:t>Have backups</a:t>
            </a:r>
          </a:p>
          <a:p>
            <a:pPr lvl="1"/>
            <a:endParaRPr lang="en-AU"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197" y="3572084"/>
            <a:ext cx="3750153" cy="2500102"/>
          </a:xfrm>
          <a:prstGeom prst="rect">
            <a:avLst/>
          </a:prstGeom>
        </p:spPr>
      </p:pic>
    </p:spTree>
    <p:extLst>
      <p:ext uri="{BB962C8B-B14F-4D97-AF65-F5344CB8AC3E}">
        <p14:creationId xmlns:p14="http://schemas.microsoft.com/office/powerpoint/2010/main" val="828468957"/>
      </p:ext>
    </p:extLst>
  </p:cSld>
  <p:clrMapOvr>
    <a:masterClrMapping/>
  </p:clrMapOvr>
</p:sld>
</file>

<file path=ppt/theme/theme1.xml><?xml version="1.0" encoding="utf-8"?>
<a:theme xmlns:a="http://schemas.openxmlformats.org/drawingml/2006/main" name="1_PPT Template 2012">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99C84002B06B439DA773BCD5D7BD89" ma:contentTypeVersion="0" ma:contentTypeDescription="Create a new document." ma:contentTypeScope="" ma:versionID="93cce71f2c3fb9a7609fae389cb10a5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6BCC07-CA8F-4E78-9A2C-2EBD2E5FC99A}"/>
</file>

<file path=customXml/itemProps2.xml><?xml version="1.0" encoding="utf-8"?>
<ds:datastoreItem xmlns:ds="http://schemas.openxmlformats.org/officeDocument/2006/customXml" ds:itemID="{FC72D050-D770-49B4-A8CD-27B6723234AD}"/>
</file>

<file path=customXml/itemProps3.xml><?xml version="1.0" encoding="utf-8"?>
<ds:datastoreItem xmlns:ds="http://schemas.openxmlformats.org/officeDocument/2006/customXml" ds:itemID="{050828E4-6A05-4301-94C5-06CEFDE3331F}"/>
</file>

<file path=docProps/app.xml><?xml version="1.0" encoding="utf-8"?>
<Properties xmlns="http://schemas.openxmlformats.org/officeDocument/2006/extended-properties" xmlns:vt="http://schemas.openxmlformats.org/officeDocument/2006/docPropsVTypes">
  <Template/>
  <TotalTime>6564</TotalTime>
  <Words>1918</Words>
  <Application>Microsoft Office PowerPoint</Application>
  <PresentationFormat>A4 Paper (210x297 mm)</PresentationFormat>
  <Paragraphs>304</Paragraphs>
  <Slides>30</Slides>
  <Notes>30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.AppleSystemUIFont</vt:lpstr>
      <vt:lpstr>Arial</vt:lpstr>
      <vt:lpstr>Arial Bold</vt:lpstr>
      <vt:lpstr>Calibri</vt:lpstr>
      <vt:lpstr>Courier New</vt:lpstr>
      <vt:lpstr>Lucida Grande</vt:lpstr>
      <vt:lpstr>Times</vt:lpstr>
      <vt:lpstr>Trebuchet MS</vt:lpstr>
      <vt:lpstr>1_PPT Template 2012</vt:lpstr>
      <vt:lpstr>1_Office Theme</vt:lpstr>
      <vt:lpstr>1_Custom Design</vt:lpstr>
      <vt:lpstr>Conduct Local Risk Control </vt:lpstr>
      <vt:lpstr>Introduction</vt:lpstr>
      <vt:lpstr>Operator Obligations</vt:lpstr>
      <vt:lpstr>Plan and Prepare for Operations</vt:lpstr>
      <vt:lpstr>Attend Shift Briefings and Handovers</vt:lpstr>
      <vt:lpstr>Documentation</vt:lpstr>
      <vt:lpstr>Working with Others</vt:lpstr>
      <vt:lpstr>Communication Methods</vt:lpstr>
      <vt:lpstr>Communication Requirements</vt:lpstr>
      <vt:lpstr>Conducting Local Risk Control</vt:lpstr>
      <vt:lpstr>Understanding Risk</vt:lpstr>
      <vt:lpstr>Use Your Senses</vt:lpstr>
      <vt:lpstr>Major Hazard Scenarios</vt:lpstr>
      <vt:lpstr>Common Mine Site Hazards</vt:lpstr>
      <vt:lpstr>Inspecting the Work Area</vt:lpstr>
      <vt:lpstr>Inspect Tools and Equipment</vt:lpstr>
      <vt:lpstr>Observe and Report Unsafe Conditions</vt:lpstr>
      <vt:lpstr>Hazard Identification Tools</vt:lpstr>
      <vt:lpstr>Take 5 Steps</vt:lpstr>
      <vt:lpstr>Job Safety Analysis Steps</vt:lpstr>
      <vt:lpstr>Identify Existing and Potential Controls</vt:lpstr>
      <vt:lpstr>Key Control Data Sheets</vt:lpstr>
      <vt:lpstr>Assess and Select Other Controls</vt:lpstr>
      <vt:lpstr>Safety Management System</vt:lpstr>
      <vt:lpstr>Personal Protective Equipment (PPE)</vt:lpstr>
      <vt:lpstr>Implement Controls</vt:lpstr>
      <vt:lpstr>Determining and Implementing Controls</vt:lpstr>
      <vt:lpstr>Monitor Controls</vt:lpstr>
      <vt:lpstr>Recording and Reporting</vt:lpstr>
      <vt:lpstr>Summary</vt:lpstr>
    </vt:vector>
  </TitlesOfParts>
  <Company>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 Coventon</dc:creator>
  <cp:lastModifiedBy>Michelle Murray-Cox</cp:lastModifiedBy>
  <cp:revision>551</cp:revision>
  <cp:lastPrinted>2018-08-03T07:59:56Z</cp:lastPrinted>
  <dcterms:created xsi:type="dcterms:W3CDTF">2010-08-17T03:51:01Z</dcterms:created>
  <dcterms:modified xsi:type="dcterms:W3CDTF">2021-05-24T22:56:28Z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0x010100D999C84002B06B439DA773BCD5D7BD89</vt:lpwstr>
  </property>
</Properties>
</file>