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  <p:sldMasterId id="2147483749" r:id="rId2"/>
    <p:sldMasterId id="2147483737" r:id="rId3"/>
  </p:sldMasterIdLst>
  <p:notesMasterIdLst>
    <p:notesMasterId r:id="rId10"/>
  </p:notesMasterIdLst>
  <p:handoutMasterIdLst>
    <p:handoutMasterId r:id="rId11"/>
  </p:handoutMasterIdLst>
  <p:sldIdLst>
    <p:sldId id="359" r:id="rId4"/>
    <p:sldId id="258" r:id="rId5"/>
    <p:sldId id="507" r:id="rId6"/>
    <p:sldId id="508" r:id="rId7"/>
    <p:sldId id="471" r:id="rId8"/>
    <p:sldId id="506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anne Coulthard" initials="D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183263"/>
    <a:srgbClr val="579A34"/>
    <a:srgbClr val="1D306F"/>
    <a:srgbClr val="4C72B6"/>
    <a:srgbClr val="9D9D9E"/>
    <a:srgbClr val="F6BB1C"/>
    <a:srgbClr val="579B34"/>
    <a:srgbClr val="183062"/>
    <a:srgbClr val="59A134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4"/>
    <p:restoredTop sz="95934" autoAdjust="0"/>
  </p:normalViewPr>
  <p:slideViewPr>
    <p:cSldViewPr snapToGrid="0">
      <p:cViewPr>
        <p:scale>
          <a:sx n="100" d="100"/>
          <a:sy n="100" d="100"/>
        </p:scale>
        <p:origin x="1792" y="288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928" y="208"/>
      </p:cViewPr>
      <p:guideLst>
        <p:guide orient="horz" pos="2880"/>
        <p:guide pos="2160"/>
      </p:guideLst>
    </p:cSldViewPr>
  </p:notesViewPr>
  <p:gridSpacing cx="1828800" cy="18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presProps" Target="presProps.xml"/><Relationship Id="rId8" Type="http://schemas.openxmlformats.org/officeDocument/2006/relationships/slide" Target="slides/slide5.xml"/><Relationship Id="rId18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commentAuthors" Target="commentAuthors.xml"/><Relationship Id="rId7" Type="http://schemas.openxmlformats.org/officeDocument/2006/relationships/slide" Target="slides/slide4.xml"/><Relationship Id="rId17" Type="http://schemas.openxmlformats.org/officeDocument/2006/relationships/customXml" Target="../customXml/item1.xml"/><Relationship Id="rId1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3.xml"/><Relationship Id="rId1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10600"/>
            <a:ext cx="685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latin typeface="Arial" charset="0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www.pertrain.com.au</a:t>
            </a:r>
            <a:endParaRPr lang="en-US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533400" y="152400"/>
            <a:ext cx="5791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7838" algn="r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1" dirty="0" smtClean="0">
                <a:latin typeface="Arial" charset="0"/>
                <a:cs typeface="Gill Sans" charset="0"/>
              </a:rPr>
              <a:t>Dropped Objects</a:t>
            </a:r>
            <a:endParaRPr lang="en-US" sz="1000" dirty="0" smtClean="0">
              <a:latin typeface="Arial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38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16188" y="304800"/>
            <a:ext cx="3808412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09600" y="3200400"/>
            <a:ext cx="5715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0"/>
            <a:r>
              <a:rPr lang="en-US" noProof="0"/>
              <a:t>Asdfa</a:t>
            </a:r>
          </a:p>
          <a:p>
            <a:pPr lvl="0"/>
            <a:r>
              <a:rPr lang="en-US" noProof="0"/>
              <a:t>sdfsdf</a:t>
            </a:r>
          </a:p>
        </p:txBody>
      </p:sp>
      <p:sp>
        <p:nvSpPr>
          <p:cNvPr id="14344" name="Slide Number Placeholder 4"/>
          <p:cNvSpPr txBox="1">
            <a:spLocks noGrp="1"/>
          </p:cNvSpPr>
          <p:nvPr/>
        </p:nvSpPr>
        <p:spPr bwMode="auto">
          <a:xfrm>
            <a:off x="0" y="86106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900" smtClean="0">
                <a:latin typeface="Arial" charset="0"/>
                <a:cs typeface="Gill Sans" charset="0"/>
              </a:rPr>
              <a:t>Section One: Page </a:t>
            </a:r>
            <a:fld id="{6763A902-D38E-C648-AE31-D24DFB8A8530}" type="slidenum">
              <a:rPr lang="en-US" sz="900" smtClean="0">
                <a:latin typeface="Arial" charset="0"/>
                <a:cs typeface="Gill Sans" charset="0"/>
              </a:rPr>
              <a:pPr algn="ctr">
                <a:defRPr/>
              </a:pPr>
              <a:t>‹#›</a:t>
            </a:fld>
            <a:endParaRPr lang="en-US" sz="900" smtClean="0">
              <a:latin typeface="Arial" charset="0"/>
              <a:cs typeface="Gill Sans" charset="0"/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609600" y="2847975"/>
            <a:ext cx="312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b="1" i="1" dirty="0" smtClean="0">
                <a:solidFill>
                  <a:srgbClr val="262626"/>
                </a:solidFill>
                <a:latin typeface="Arial" charset="0"/>
                <a:cs typeface="Arial Bold" charset="0"/>
              </a:rPr>
              <a:t>Trainer Key Points</a:t>
            </a:r>
          </a:p>
        </p:txBody>
      </p:sp>
    </p:spTree>
    <p:extLst>
      <p:ext uri="{BB962C8B-B14F-4D97-AF65-F5344CB8AC3E}">
        <p14:creationId xmlns:p14="http://schemas.microsoft.com/office/powerpoint/2010/main" val="17445767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96850" indent="-196850" algn="l" rtl="0" eaLnBrk="0" fontAlgn="base" hangingPunct="0">
      <a:spcBef>
        <a:spcPts val="1000"/>
      </a:spcBef>
      <a:spcAft>
        <a:spcPct val="0"/>
      </a:spcAft>
      <a:buFont typeface="Times" charset="0"/>
      <a:buChar char="•"/>
      <a:tabLst>
        <a:tab pos="2667000" algn="l"/>
        <a:tab pos="2955925" algn="l"/>
      </a:tabLst>
      <a:defRPr sz="1000" kern="1200">
        <a:solidFill>
          <a:schemeClr val="tx1"/>
        </a:solidFill>
        <a:latin typeface="Arial"/>
        <a:ea typeface="ＭＳ Ｐゴシック" pitchFamily="82" charset="-128"/>
        <a:cs typeface="Arial"/>
      </a:defRPr>
    </a:lvl1pPr>
    <a:lvl2pPr marL="576263" indent="-188913" algn="l" rtl="0" eaLnBrk="0" fontAlgn="base" hangingPunct="0">
      <a:spcBef>
        <a:spcPts val="300"/>
      </a:spcBef>
      <a:spcAft>
        <a:spcPct val="0"/>
      </a:spcAft>
      <a:buChar char="-"/>
      <a:tabLst>
        <a:tab pos="2667000" algn="l"/>
        <a:tab pos="2955925" algn="l"/>
      </a:tabLst>
      <a:defRPr sz="1000" kern="1200">
        <a:solidFill>
          <a:schemeClr val="tx1"/>
        </a:solidFill>
        <a:latin typeface="Arial"/>
        <a:ea typeface="ＭＳ Ｐゴシック" pitchFamily="64" charset="-128"/>
        <a:cs typeface="Arial"/>
      </a:defRPr>
    </a:lvl2pPr>
    <a:lvl3pPr marL="955675" indent="-188913" algn="l" rtl="0" eaLnBrk="0" fontAlgn="base" hangingPunct="0">
      <a:spcBef>
        <a:spcPts val="300"/>
      </a:spcBef>
      <a:spcAft>
        <a:spcPct val="0"/>
      </a:spcAft>
      <a:buChar char="•"/>
      <a:tabLst>
        <a:tab pos="2667000" algn="l"/>
        <a:tab pos="2955925" algn="l"/>
      </a:tabLst>
      <a:defRPr sz="1000" kern="1200">
        <a:solidFill>
          <a:schemeClr val="tx1"/>
        </a:solidFill>
        <a:latin typeface="Arial"/>
        <a:ea typeface="ＭＳ Ｐゴシック" pitchFamily="64" charset="-128"/>
        <a:cs typeface="Arial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tabLst>
        <a:tab pos="2667000" algn="l"/>
        <a:tab pos="2955925" algn="l"/>
      </a:tabLst>
      <a:defRPr sz="1200" kern="1200">
        <a:solidFill>
          <a:schemeClr val="tx1"/>
        </a:solidFill>
        <a:latin typeface="Arial" pitchFamily="64" charset="0"/>
        <a:ea typeface="ＭＳ Ｐゴシック" pitchFamily="6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tabLst>
        <a:tab pos="2667000" algn="l"/>
        <a:tab pos="2955925" algn="l"/>
      </a:tabLst>
      <a:defRPr sz="1200" kern="1200">
        <a:solidFill>
          <a:schemeClr val="tx1"/>
        </a:solidFill>
        <a:latin typeface="Arial" pitchFamily="64" charset="0"/>
        <a:ea typeface="ＭＳ Ｐゴシック" pitchFamily="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90800" y="304800"/>
            <a:ext cx="3659188" cy="27432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2590800" y="304800"/>
            <a:ext cx="3659188" cy="27432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Notes Placeholder 3"/>
          <p:cNvSpPr>
            <a:spLocks noGrp="1"/>
          </p:cNvSpPr>
          <p:nvPr/>
        </p:nvSpPr>
        <p:spPr bwMode="auto">
          <a:xfrm>
            <a:off x="609600" y="3200400"/>
            <a:ext cx="5715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96850" indent="-196850" eaLnBrk="0" hangingPunct="0">
              <a:spcBef>
                <a:spcPts val="1500"/>
              </a:spcBef>
              <a:buFont typeface="Times" charset="0"/>
              <a:buChar char="•"/>
              <a:tabLst>
                <a:tab pos="2667000" algn="l"/>
                <a:tab pos="2955925" algn="l"/>
              </a:tabLst>
            </a:pPr>
            <a:endParaRPr lang="en-GB" sz="1200">
              <a:latin typeface="Gill Sans" charset="0"/>
            </a:endParaRPr>
          </a:p>
        </p:txBody>
      </p:sp>
      <p:sp>
        <p:nvSpPr>
          <p:cNvPr id="5123" name="Notes Placeholder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76263" marR="0" lvl="1" indent="-196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0" algn="l"/>
                <a:tab pos="2955925" algn="l"/>
              </a:tabLst>
              <a:defRPr/>
            </a:pPr>
            <a:endParaRPr lang="en-US" dirty="0" smtClean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90800" y="304800"/>
            <a:ext cx="3659188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marR="0" indent="-19685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  <a:tabLst>
                <a:tab pos="2667000" algn="l"/>
                <a:tab pos="2955925" algn="l"/>
              </a:tabLst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2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90800" y="304800"/>
            <a:ext cx="3659188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marR="0" indent="-19685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  <a:tabLst>
                <a:tab pos="2667000" algn="l"/>
                <a:tab pos="2955925" algn="l"/>
              </a:tabLst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560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90800" y="304800"/>
            <a:ext cx="3659188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6850" marR="0" lvl="0" indent="-19685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Times" charset="0"/>
              <a:buNone/>
              <a:tabLst>
                <a:tab pos="2667000" algn="l"/>
                <a:tab pos="2955925" algn="l"/>
              </a:tabLst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547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90800" y="304800"/>
            <a:ext cx="3659188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407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000000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643963B-5E1B-544F-A872-2BA17486DE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51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16450" y="1352550"/>
            <a:ext cx="4103696" cy="50182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buClr>
                <a:schemeClr val="tx1"/>
              </a:buClr>
              <a:defRPr sz="2000"/>
            </a:lvl2pPr>
            <a:lvl3pPr marL="1257300" indent="-342900">
              <a:buClr>
                <a:schemeClr val="tx1"/>
              </a:buClr>
              <a:buFont typeface="Arial" charset="0"/>
              <a:buChar char="•"/>
              <a:defRPr sz="2000"/>
            </a:lvl3pPr>
            <a:lvl4pPr marL="1371600" indent="0">
              <a:buClr>
                <a:schemeClr val="tx1"/>
              </a:buClr>
              <a:buFont typeface="Arial"/>
              <a:buNone/>
              <a:defRPr sz="2000"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err="1" smtClean="0"/>
              <a:t>sdfsdf</a:t>
            </a:r>
            <a:endParaRPr lang="en-US" dirty="0" smtClean="0"/>
          </a:p>
          <a:p>
            <a:pPr lvl="2"/>
            <a:r>
              <a:rPr lang="en-US" dirty="0" err="1" smtClean="0"/>
              <a:t>asdfsdfsdf</a:t>
            </a:r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6"/>
          </p:nvPr>
        </p:nvSpPr>
        <p:spPr>
          <a:xfrm>
            <a:off x="360364" y="1358900"/>
            <a:ext cx="4133806" cy="49657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2000"/>
            </a:lvl1pPr>
            <a:lvl2pPr marL="361950" indent="-20955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2000"/>
            </a:lvl2pPr>
            <a:lvl3pPr marL="1143000" indent="-22860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2000"/>
            </a:lvl3pPr>
            <a:lvl4pPr marL="1600200" indent="-22860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2000"/>
            </a:lvl4pPr>
            <a:lvl5pPr marL="2057400" indent="-22860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28491" y="128587"/>
            <a:ext cx="8629772" cy="616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1490133"/>
            <a:ext cx="5266267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rgbClr val="1D306F"/>
                </a:solidFill>
              </a:defRPr>
            </a:lvl1pPr>
          </a:lstStyle>
          <a:p>
            <a:pPr lvl="0"/>
            <a:r>
              <a:rPr lang="en-AU" dirty="0" smtClean="0"/>
              <a:t>Click to edit Master title style</a:t>
            </a:r>
            <a:br>
              <a:rPr lang="en-AU" dirty="0" smtClean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267" y="587556"/>
            <a:ext cx="2575646" cy="82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7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28491" y="471269"/>
            <a:ext cx="6828835" cy="30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/>
          </p:nvPr>
        </p:nvSpPr>
        <p:spPr>
          <a:xfrm>
            <a:off x="360363" y="1358900"/>
            <a:ext cx="8351837" cy="49657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800"/>
            </a:lvl1pPr>
            <a:lvl2pPr marL="361950" indent="-20955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1800"/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58639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643963B-5E1B-544F-A872-2BA17486DE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5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643963B-5E1B-544F-A872-2BA17486DE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643963B-5E1B-544F-A872-2BA17486DE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6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888067"/>
            <a:ext cx="4241800" cy="478366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AU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643963B-5E1B-544F-A872-2BA17486DE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660900" y="1875367"/>
            <a:ext cx="4241800" cy="478366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346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16450" y="1352550"/>
            <a:ext cx="4103696" cy="501823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360364" y="1358900"/>
            <a:ext cx="4133806" cy="49657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800"/>
            </a:lvl1pPr>
            <a:lvl2pPr marL="361950" indent="-20955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1800"/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 smtClean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28491" y="471269"/>
            <a:ext cx="6828835" cy="30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28491" y="471269"/>
            <a:ext cx="6828835" cy="30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6"/>
          </p:nvPr>
        </p:nvSpPr>
        <p:spPr>
          <a:xfrm>
            <a:off x="360363" y="1358900"/>
            <a:ext cx="8351837" cy="49657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800"/>
            </a:lvl1pPr>
            <a:lvl2pPr marL="361950" indent="-20955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1800"/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74670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3429000"/>
            <a:ext cx="7624887" cy="85633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4482996"/>
            <a:ext cx="6400800" cy="4705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8491" y="28576"/>
            <a:ext cx="8672634" cy="700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6"/>
          </p:nvPr>
        </p:nvSpPr>
        <p:spPr>
          <a:xfrm>
            <a:off x="360363" y="1358900"/>
            <a:ext cx="8351837" cy="49657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800"/>
            </a:lvl1pPr>
            <a:lvl2pPr marL="361950" indent="-20955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1800"/>
            </a:lvl2pPr>
            <a:lvl3pPr marL="1143000" indent="-22860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2000"/>
            </a:lvl3pPr>
            <a:lvl4pPr marL="1600200" indent="-22860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2000"/>
            </a:lvl4pPr>
            <a:lvl5pPr marL="2057400" indent="-228600">
              <a:spcBef>
                <a:spcPts val="600"/>
              </a:spcBef>
              <a:buClr>
                <a:schemeClr val="tx1"/>
              </a:buClr>
              <a:buFont typeface="Arial"/>
              <a:buChar char="•"/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0" Type="http://schemas.openxmlformats.org/officeDocument/2006/relationships/image" Target="../media/image2.emf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8255000" y="0"/>
            <a:ext cx="889000" cy="901700"/>
          </a:xfrm>
          <a:prstGeom prst="rect">
            <a:avLst/>
          </a:prstGeom>
          <a:solidFill>
            <a:srgbClr val="4C72B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4" charset="0"/>
            </a:endParaRPr>
          </a:p>
        </p:txBody>
      </p:sp>
      <p:sp>
        <p:nvSpPr>
          <p:cNvPr id="14336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261533"/>
            <a:ext cx="8712200" cy="5503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433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888067"/>
            <a:ext cx="8712200" cy="4783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35" y="166506"/>
            <a:ext cx="1913466" cy="615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35609"/>
            <a:ext cx="9144000" cy="143892"/>
          </a:xfrm>
          <a:prstGeom prst="rect">
            <a:avLst/>
          </a:prstGeom>
        </p:spPr>
      </p:pic>
      <p:pic>
        <p:nvPicPr>
          <p:cNvPr id="4" name="Picture 3" descr="Intranet (dragged)-01.png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634"/>
          <a:stretch/>
        </p:blipFill>
        <p:spPr>
          <a:xfrm>
            <a:off x="8407400" y="246210"/>
            <a:ext cx="596900" cy="52849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D643963B-5E1B-544F-A872-2BA17486DE1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931333"/>
            <a:ext cx="9144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1830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 userDrawn="1"/>
        </p:nvSpPr>
        <p:spPr>
          <a:xfrm>
            <a:off x="161925" y="6600110"/>
            <a:ext cx="2190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 smtClean="0">
                <a:latin typeface="+mj-lt"/>
              </a:rPr>
              <a:t>APT1314</a:t>
            </a:r>
            <a:endParaRPr lang="en-AU" sz="1000" dirty="0"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183062"/>
          </a:solidFill>
          <a:latin typeface="Arial"/>
          <a:ea typeface="ＭＳ Ｐゴシック" pitchFamily="82" charset="-128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2" charset="0"/>
          <a:ea typeface="ＭＳ Ｐゴシック" pitchFamily="82" charset="-128"/>
          <a:cs typeface="Arial Bold" pitchFamily="-109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2" charset="0"/>
          <a:ea typeface="ＭＳ Ｐゴシック" pitchFamily="82" charset="-128"/>
          <a:cs typeface="Arial Bold" pitchFamily="-109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2" charset="0"/>
          <a:ea typeface="ＭＳ Ｐゴシック" pitchFamily="82" charset="-128"/>
          <a:cs typeface="Arial Bold" pitchFamily="-109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pitchFamily="32" charset="0"/>
          <a:ea typeface="ＭＳ Ｐゴシック" pitchFamily="82" charset="-128"/>
          <a:cs typeface="Arial Bold" pitchFamily="-109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rebuchet MS" pitchFamily="64" charset="0"/>
        </a:defRPr>
      </a:lvl9pPr>
    </p:titleStyle>
    <p:bodyStyle>
      <a:lvl1pPr marL="342900" indent="-342900" algn="l" rtl="0" eaLnBrk="1" fontAlgn="base" hangingPunct="1">
        <a:spcBef>
          <a:spcPts val="1750"/>
        </a:spcBef>
        <a:spcAft>
          <a:spcPct val="0"/>
        </a:spcAft>
        <a:defRPr sz="2400">
          <a:solidFill>
            <a:schemeClr val="tx1"/>
          </a:solidFill>
          <a:latin typeface="Arial"/>
          <a:ea typeface="ＭＳ Ｐゴシック" pitchFamily="82" charset="-128"/>
          <a:cs typeface="Arial"/>
        </a:defRPr>
      </a:lvl1pPr>
      <a:lvl2pPr marL="857250" indent="-381000" algn="l" rtl="0" eaLnBrk="1" fontAlgn="base" hangingPunct="1">
        <a:spcBef>
          <a:spcPct val="20000"/>
        </a:spcBef>
        <a:spcAft>
          <a:spcPct val="0"/>
        </a:spcAft>
        <a:buClr>
          <a:srgbClr val="579A34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64" charset="-128"/>
          <a:cs typeface="Arial"/>
        </a:defRPr>
      </a:lvl2pPr>
      <a:lvl3pPr marL="1333500" indent="-285750" algn="l" rtl="0" eaLnBrk="1" fontAlgn="base" hangingPunct="1">
        <a:spcBef>
          <a:spcPct val="20000"/>
        </a:spcBef>
        <a:spcAft>
          <a:spcPct val="0"/>
        </a:spcAft>
        <a:buClr>
          <a:srgbClr val="579A34"/>
        </a:buClr>
        <a:buChar char="•"/>
        <a:defRPr sz="2000">
          <a:solidFill>
            <a:schemeClr val="tx1"/>
          </a:solidFill>
          <a:latin typeface="Arial"/>
          <a:ea typeface="ＭＳ Ｐゴシック" pitchFamily="64" charset="-128"/>
          <a:cs typeface="Arial"/>
        </a:defRPr>
      </a:lvl3pPr>
      <a:lvl4pPr marL="1809750" indent="-285750" algn="l" rtl="0" eaLnBrk="1" fontAlgn="base" hangingPunct="1">
        <a:spcBef>
          <a:spcPct val="20000"/>
        </a:spcBef>
        <a:spcAft>
          <a:spcPct val="0"/>
        </a:spcAft>
        <a:buClr>
          <a:srgbClr val="579A34"/>
        </a:buClr>
        <a:buChar char="–"/>
        <a:defRPr sz="2000">
          <a:solidFill>
            <a:schemeClr val="tx1"/>
          </a:solidFill>
          <a:latin typeface="Arial"/>
          <a:ea typeface="ＭＳ Ｐゴシック" pitchFamily="64" charset="-128"/>
          <a:cs typeface="Arial"/>
        </a:defRPr>
      </a:lvl4pPr>
      <a:lvl5pPr marL="2286000" indent="-285750" algn="l" rtl="0" eaLnBrk="1" fontAlgn="base" hangingPunct="1">
        <a:spcBef>
          <a:spcPct val="20000"/>
        </a:spcBef>
        <a:spcAft>
          <a:spcPct val="0"/>
        </a:spcAft>
        <a:buClr>
          <a:srgbClr val="579A34"/>
        </a:buClr>
        <a:buChar char="»"/>
        <a:defRPr sz="2000">
          <a:solidFill>
            <a:schemeClr val="tx1"/>
          </a:solidFill>
          <a:latin typeface="Arial"/>
          <a:ea typeface="ＭＳ Ｐゴシック" pitchFamily="64" charset="-128"/>
          <a:cs typeface="Arial"/>
        </a:defRPr>
      </a:lvl5pPr>
      <a:lvl6pPr marL="2743200" indent="-2857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64" charset="-128"/>
        </a:defRPr>
      </a:lvl6pPr>
      <a:lvl7pPr marL="3200400" indent="-2857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64" charset="-128"/>
        </a:defRPr>
      </a:lvl7pPr>
      <a:lvl8pPr marL="3657600" indent="-2857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64" charset="-128"/>
        </a:defRPr>
      </a:lvl8pPr>
      <a:lvl9pPr marL="4114800" indent="-2857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6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5"/>
          <p:cNvSpPr txBox="1">
            <a:spLocks/>
          </p:cNvSpPr>
          <p:nvPr userDrawn="1"/>
        </p:nvSpPr>
        <p:spPr>
          <a:xfrm>
            <a:off x="5626100" y="6508750"/>
            <a:ext cx="3276600" cy="284163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Calibri" charset="0"/>
                <a:cs typeface="Arial" charset="0"/>
              </a:rPr>
              <a:t>Mobile Plant and Equipment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43300"/>
            <a:ext cx="9144000" cy="3111500"/>
          </a:xfrm>
          <a:prstGeom prst="rect">
            <a:avLst/>
          </a:prstGeom>
        </p:spPr>
      </p:pic>
      <p:sp>
        <p:nvSpPr>
          <p:cNvPr id="1443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694391"/>
            <a:ext cx="8229600" cy="1751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3963B-5E1B-544F-A872-2BA17486DE1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3536950"/>
            <a:ext cx="9144000" cy="3111500"/>
          </a:xfrm>
          <a:prstGeom prst="rect">
            <a:avLst/>
          </a:prstGeom>
          <a:solidFill>
            <a:srgbClr val="183263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5304"/>
            <a:ext cx="9144000" cy="16520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8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ctr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Box 3"/>
          <p:cNvSpPr txBox="1">
            <a:spLocks noChangeArrowheads="1"/>
          </p:cNvSpPr>
          <p:nvPr/>
        </p:nvSpPr>
        <p:spPr bwMode="auto">
          <a:xfrm>
            <a:off x="3868738" y="3014663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4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Introduction to Major Hazards</a:t>
            </a:r>
            <a:endParaRPr lang="en-US" dirty="0">
              <a:latin typeface="Arial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Awareness Package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 Bold" charset="0"/>
                <a:ea typeface="ＭＳ Ｐゴシック" charset="0"/>
              </a:rPr>
              <a:t>Introduction</a:t>
            </a:r>
            <a:endParaRPr lang="en-US" dirty="0">
              <a:latin typeface="Arial Bold" charset="0"/>
              <a:ea typeface="ＭＳ Ｐゴシック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sz="quarter" idx="16"/>
          </p:nvPr>
        </p:nvSpPr>
        <p:spPr>
          <a:xfrm>
            <a:off x="360363" y="1358900"/>
            <a:ext cx="7920037" cy="5499100"/>
          </a:xfrm>
        </p:spPr>
        <p:txBody>
          <a:bodyPr>
            <a:noAutofit/>
          </a:bodyPr>
          <a:lstStyle/>
          <a:p>
            <a:r>
              <a:rPr lang="en-US" sz="2000" dirty="0" smtClean="0"/>
              <a:t>Major </a:t>
            </a:r>
            <a:r>
              <a:rPr lang="en-US" sz="2000" dirty="0"/>
              <a:t>hazards are those that could result in serious injury or fatality, major equipment or environmental damage or major production losses for the </a:t>
            </a:r>
            <a:r>
              <a:rPr lang="en-US" sz="2000" dirty="0" err="1"/>
              <a:t>organisation</a:t>
            </a:r>
            <a:r>
              <a:rPr lang="en-US" sz="2000" dirty="0"/>
              <a:t>. </a:t>
            </a:r>
          </a:p>
          <a:p>
            <a:r>
              <a:rPr lang="en-US" sz="2000" dirty="0" smtClean="0"/>
              <a:t>During National Mine Safety Week we will be looking at how to control the following Major Hazards: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 smtClean="0">
                <a:latin typeface="Arial" charset="0"/>
                <a:ea typeface="ＭＳ Ｐゴシック" pitchFamily="82" charset="-128"/>
                <a:cs typeface="ＭＳ Ｐゴシック" charset="0"/>
              </a:rPr>
              <a:t>Work </a:t>
            </a: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at Height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Vehicle Interaction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Malaria 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Confined Space 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Suspended Loads and Dropped Objects 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Health for Life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Unplanned Movement of Equipment 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Rotating Equipment.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do we Identify Major Hazards?</a:t>
            </a:r>
            <a:endParaRPr lang="en-AU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342900" indent="-342900">
              <a:buClr>
                <a:schemeClr val="accent6"/>
              </a:buClr>
              <a:buFont typeface="+mj-lt"/>
              <a:buAutoNum type="arabicPeriod"/>
            </a:pPr>
            <a:r>
              <a:rPr lang="en-US" dirty="0"/>
              <a:t>Each major hazard scenario is recorded in a bowtie diagram.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49" y="2494835"/>
            <a:ext cx="4330264" cy="20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do we Identify Major Hazards?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76" y="2558335"/>
            <a:ext cx="4330264" cy="2093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75" y="4651914"/>
            <a:ext cx="3569865" cy="13805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360363" y="1358900"/>
            <a:ext cx="7932737" cy="4965700"/>
          </a:xfrm>
        </p:spPr>
        <p:txBody>
          <a:bodyPr/>
          <a:lstStyle/>
          <a:p>
            <a:pPr marL="342900" indent="-342900">
              <a:buClr>
                <a:schemeClr val="accent6"/>
              </a:buClr>
              <a:buFont typeface="+mj-lt"/>
              <a:buAutoNum type="arabicPeriod" startAt="2"/>
            </a:pPr>
            <a:r>
              <a:rPr lang="en-US" dirty="0"/>
              <a:t>Key Controls are identified through this process and communicated across the </a:t>
            </a:r>
            <a:r>
              <a:rPr lang="en-US" dirty="0" err="1"/>
              <a:t>organisation</a:t>
            </a:r>
            <a:r>
              <a:rPr lang="en-US" dirty="0"/>
              <a:t>, in procedures, training and pre-start meetings.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are Key Controls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tabLst>
                <a:tab pos="355600" algn="l"/>
              </a:tabLst>
              <a:defRPr/>
            </a:pP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Key Controls are the actions, processes, physical items and </a:t>
            </a:r>
            <a:r>
              <a:rPr lang="en-US" sz="2000" dirty="0" err="1">
                <a:latin typeface="Arial" charset="0"/>
                <a:ea typeface="ＭＳ Ｐゴシック" pitchFamily="82" charset="-128"/>
                <a:cs typeface="ＭＳ Ｐゴシック" charset="0"/>
              </a:rPr>
              <a:t>behaviours</a:t>
            </a: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 that are the most likely to prevent a serious injury or fatality, large scale equipment or environmental damage and / or major loss to the </a:t>
            </a:r>
            <a:r>
              <a:rPr lang="en-US" sz="2000" dirty="0" err="1">
                <a:latin typeface="Arial" charset="0"/>
                <a:ea typeface="ＭＳ Ｐゴシック" pitchFamily="82" charset="-128"/>
                <a:cs typeface="ＭＳ Ｐゴシック" charset="0"/>
              </a:rPr>
              <a:t>organisation</a:t>
            </a:r>
            <a:r>
              <a:rPr lang="en-US" sz="2000" dirty="0">
                <a:latin typeface="Arial" charset="0"/>
                <a:ea typeface="ＭＳ Ｐゴシック" pitchFamily="82" charset="-128"/>
                <a:cs typeface="ＭＳ Ｐゴシック" charset="0"/>
              </a:rPr>
              <a:t>. 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tabLst>
                <a:tab pos="355600" algn="l"/>
              </a:tabLst>
              <a:defRPr/>
            </a:pPr>
            <a:r>
              <a:rPr lang="en-AU" sz="2000" dirty="0" smtClean="0">
                <a:latin typeface="Arial" charset="0"/>
                <a:ea typeface="ＭＳ Ｐゴシック" pitchFamily="82" charset="-128"/>
                <a:cs typeface="ＭＳ Ｐゴシック" charset="0"/>
              </a:rPr>
              <a:t>Key Control Data Sheets (</a:t>
            </a:r>
            <a:r>
              <a:rPr lang="en-AU" sz="2000" dirty="0" err="1" smtClean="0">
                <a:latin typeface="Arial" charset="0"/>
                <a:ea typeface="ＭＳ Ｐゴシック" pitchFamily="82" charset="-128"/>
                <a:cs typeface="ＭＳ Ｐゴシック" charset="0"/>
              </a:rPr>
              <a:t>KCDS</a:t>
            </a:r>
            <a:r>
              <a:rPr lang="en-AU" sz="2000" dirty="0" smtClean="0">
                <a:latin typeface="Arial" charset="0"/>
                <a:ea typeface="ＭＳ Ｐゴシック" pitchFamily="82" charset="-128"/>
                <a:cs typeface="ＭＳ Ｐゴシック" charset="0"/>
              </a:rPr>
              <a:t>) have been developed and are available on the </a:t>
            </a:r>
            <a:r>
              <a:rPr lang="en-AU" sz="2000" dirty="0" err="1" smtClean="0">
                <a:latin typeface="Arial" charset="0"/>
                <a:ea typeface="ＭＳ Ｐゴシック" pitchFamily="82" charset="-128"/>
                <a:cs typeface="ＭＳ Ｐゴシック" charset="0"/>
              </a:rPr>
              <a:t>OTML</a:t>
            </a:r>
            <a:r>
              <a:rPr lang="en-AU" sz="2000" dirty="0" smtClean="0">
                <a:latin typeface="Arial" charset="0"/>
                <a:ea typeface="ＭＳ Ｐゴシック" pitchFamily="82" charset="-128"/>
                <a:cs typeface="ＭＳ Ｐゴシック" charset="0"/>
              </a:rPr>
              <a:t> internet.</a:t>
            </a:r>
          </a:p>
          <a:p>
            <a:pPr marL="342900" lvl="1" indent="-342900">
              <a:buClr>
                <a:schemeClr val="accent6"/>
              </a:buClr>
              <a:buFont typeface="Arial" charset="0"/>
              <a:buChar char="•"/>
              <a:tabLst>
                <a:tab pos="355600" algn="l"/>
              </a:tabLst>
              <a:defRPr/>
            </a:pPr>
            <a:r>
              <a:rPr lang="en-AU" sz="2000" dirty="0" smtClean="0">
                <a:latin typeface="Arial" charset="0"/>
                <a:ea typeface="ＭＳ Ｐゴシック" pitchFamily="82" charset="-128"/>
                <a:cs typeface="ＭＳ Ｐゴシック" charset="0"/>
              </a:rPr>
              <a:t>The </a:t>
            </a:r>
            <a:r>
              <a:rPr lang="en-AU" sz="2000" dirty="0" err="1" smtClean="0">
                <a:latin typeface="Arial" charset="0"/>
                <a:ea typeface="ＭＳ Ｐゴシック" pitchFamily="82" charset="-128"/>
                <a:cs typeface="ＭＳ Ｐゴシック" charset="0"/>
              </a:rPr>
              <a:t>KCDS</a:t>
            </a:r>
            <a:r>
              <a:rPr lang="en-AU" sz="2000" dirty="0" smtClean="0">
                <a:latin typeface="Arial" charset="0"/>
                <a:ea typeface="ＭＳ Ｐゴシック" pitchFamily="82" charset="-128"/>
                <a:cs typeface="ＭＳ Ｐゴシック" charset="0"/>
              </a:rPr>
              <a:t>:</a:t>
            </a:r>
            <a:endParaRPr lang="en-AU" sz="2000" dirty="0">
              <a:latin typeface="Arial" charset="0"/>
              <a:ea typeface="ＭＳ Ｐゴシック" pitchFamily="82" charset="-128"/>
              <a:cs typeface="ＭＳ Ｐゴシック" charset="0"/>
            </a:endParaRPr>
          </a:p>
          <a:p>
            <a:pPr marL="1123950" lvl="2" indent="-342900">
              <a:buClr>
                <a:srgbClr val="579A34"/>
              </a:buClr>
              <a:buFont typeface="Wingdings" charset="2"/>
              <a:buChar char="ü"/>
              <a:tabLst>
                <a:tab pos="355600" algn="l"/>
              </a:tabLst>
              <a:defRPr/>
            </a:pPr>
            <a:r>
              <a:rPr lang="en-AU" dirty="0" smtClean="0">
                <a:latin typeface="Arial" charset="0"/>
                <a:ea typeface="ＭＳ Ｐゴシック" pitchFamily="82" charset="-128"/>
              </a:rPr>
              <a:t>Define the controls that must be in place</a:t>
            </a:r>
          </a:p>
          <a:p>
            <a:pPr marL="1123950" lvl="2" indent="-342900">
              <a:buClr>
                <a:srgbClr val="579A34"/>
              </a:buClr>
              <a:buFont typeface="Wingdings" charset="2"/>
              <a:buChar char="ü"/>
              <a:tabLst>
                <a:tab pos="355600" algn="l"/>
              </a:tabLst>
              <a:defRPr/>
            </a:pPr>
            <a:r>
              <a:rPr lang="en-AU" dirty="0" smtClean="0">
                <a:latin typeface="Arial" charset="0"/>
                <a:ea typeface="ＭＳ Ｐゴシック" pitchFamily="82" charset="-128"/>
              </a:rPr>
              <a:t>Set out the responsibilities for Supervisors and Operators to implement the controls</a:t>
            </a:r>
            <a:endParaRPr lang="en-AU" dirty="0">
              <a:latin typeface="Arial" charset="0"/>
              <a:ea typeface="ＭＳ Ｐゴシック" pitchFamily="82" charset="-128"/>
            </a:endParaRPr>
          </a:p>
          <a:p>
            <a:pPr marL="1123950" lvl="2" indent="-342900">
              <a:buClr>
                <a:srgbClr val="579A34"/>
              </a:buClr>
              <a:buFont typeface="Wingdings" charset="2"/>
              <a:buChar char="ü"/>
              <a:tabLst>
                <a:tab pos="355600" algn="l"/>
              </a:tabLst>
              <a:defRPr/>
            </a:pPr>
            <a:r>
              <a:rPr lang="en-AU" dirty="0" smtClean="0">
                <a:latin typeface="Arial" charset="0"/>
                <a:ea typeface="ＭＳ Ｐゴシック" pitchFamily="82" charset="-128"/>
              </a:rPr>
              <a:t>List relevant standards, rules and references to be considered when making changes to equipment, procedures, processes and systems.</a:t>
            </a:r>
            <a:endParaRPr lang="en-AU" dirty="0">
              <a:latin typeface="Arial" charset="0"/>
              <a:ea typeface="ＭＳ Ｐゴシック" pitchFamily="8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4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Major Hazards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360363" y="1358900"/>
            <a:ext cx="6834695" cy="15113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Click below to watch a short video introduction about safety, hazards and controls at Ok </a:t>
            </a:r>
            <a:r>
              <a:rPr lang="en-US" sz="2000" dirty="0" err="1" smtClean="0"/>
              <a:t>Tedi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12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058" y="1358900"/>
            <a:ext cx="1806067" cy="5018088"/>
          </a:xfrm>
          <a:prstGeom prst="rect">
            <a:avLst/>
          </a:prstGeom>
        </p:spPr>
      </p:pic>
      <p:pic>
        <p:nvPicPr>
          <p:cNvPr id="4" name="otml_S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958" y="2114550"/>
            <a:ext cx="7023100" cy="39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MJV PP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C84002B06B439DA773BCD5D7BD89" ma:contentTypeVersion="0" ma:contentTypeDescription="Create a new document." ma:contentTypeScope="" ma:versionID="93cce71f2c3fb9a7609fae389cb10a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AE8AD1-78A1-4736-921C-07CD42056111}"/>
</file>

<file path=customXml/itemProps2.xml><?xml version="1.0" encoding="utf-8"?>
<ds:datastoreItem xmlns:ds="http://schemas.openxmlformats.org/officeDocument/2006/customXml" ds:itemID="{F369BA5F-DD0A-4CB2-B83D-8B1FE6552D08}"/>
</file>

<file path=customXml/itemProps3.xml><?xml version="1.0" encoding="utf-8"?>
<ds:datastoreItem xmlns:ds="http://schemas.openxmlformats.org/officeDocument/2006/customXml" ds:itemID="{B303E869-525D-4983-90C2-A22BC7D45CD6}"/>
</file>

<file path=docProps/app.xml><?xml version="1.0" encoding="utf-8"?>
<Properties xmlns="http://schemas.openxmlformats.org/officeDocument/2006/extended-properties" xmlns:vt="http://schemas.openxmlformats.org/officeDocument/2006/docPropsVTypes">
  <Template>MMJV PPT Template.potx</Template>
  <TotalTime>8593</TotalTime>
  <Words>145</Words>
  <Application>Microsoft Macintosh PowerPoint</Application>
  <PresentationFormat>On-screen Show (4:3)</PresentationFormat>
  <Paragraphs>27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 Bold</vt:lpstr>
      <vt:lpstr>Calibri</vt:lpstr>
      <vt:lpstr>Gill Sans</vt:lpstr>
      <vt:lpstr>ＭＳ Ｐゴシック</vt:lpstr>
      <vt:lpstr>Times</vt:lpstr>
      <vt:lpstr>Trebuchet MS</vt:lpstr>
      <vt:lpstr>Wingdings</vt:lpstr>
      <vt:lpstr>Arial</vt:lpstr>
      <vt:lpstr>MMJV PPT Template</vt:lpstr>
      <vt:lpstr>1_Office Theme</vt:lpstr>
      <vt:lpstr>1_Custom Design</vt:lpstr>
      <vt:lpstr>Introduction to Major Hazards</vt:lpstr>
      <vt:lpstr>Introduction</vt:lpstr>
      <vt:lpstr>How do we Identify Major Hazards?</vt:lpstr>
      <vt:lpstr>How do we Identify Major Hazards?</vt:lpstr>
      <vt:lpstr>What are Key Controls</vt:lpstr>
      <vt:lpstr>Introduction to Major Hazards</vt:lpstr>
    </vt:vector>
  </TitlesOfParts>
  <Company>PT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 Coventon</dc:creator>
  <cp:lastModifiedBy>Glen Coventon</cp:lastModifiedBy>
  <cp:revision>969</cp:revision>
  <cp:lastPrinted>2018-03-29T22:56:04Z</cp:lastPrinted>
  <dcterms:created xsi:type="dcterms:W3CDTF">2009-06-11T07:05:59Z</dcterms:created>
  <dcterms:modified xsi:type="dcterms:W3CDTF">2019-03-28T07:19:03Z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0x010100D999C84002B06B439DA773BCD5D7BD89</vt:lpwstr>
  </property>
</Properties>
</file>