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4"/>
  </p:sldMasterIdLst>
  <p:notesMasterIdLst>
    <p:notesMasterId r:id="rId15"/>
  </p:notesMasterIdLst>
  <p:handoutMasterIdLst>
    <p:handoutMasterId r:id="rId16"/>
  </p:handoutMasterIdLst>
  <p:sldIdLst>
    <p:sldId id="259" r:id="rId5"/>
    <p:sldId id="527" r:id="rId6"/>
    <p:sldId id="550" r:id="rId7"/>
    <p:sldId id="554" r:id="rId8"/>
    <p:sldId id="555" r:id="rId9"/>
    <p:sldId id="533" r:id="rId10"/>
    <p:sldId id="372" r:id="rId11"/>
    <p:sldId id="529" r:id="rId12"/>
    <p:sldId id="556" r:id="rId13"/>
    <p:sldId id="356" r:id="rId14"/>
  </p:sldIdLst>
  <p:sldSz cx="12192000" cy="6858000"/>
  <p:notesSz cx="6858000" cy="9144000"/>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charset="-128"/>
        <a:cs typeface="+mn-cs"/>
      </a:defRPr>
    </a:lvl5pPr>
    <a:lvl6pPr marL="2286000" algn="l" defTabSz="914400" rtl="0" eaLnBrk="1" latinLnBrk="0" hangingPunct="1">
      <a:defRPr sz="2400" kern="1200">
        <a:solidFill>
          <a:schemeClr val="tx1"/>
        </a:solidFill>
        <a:latin typeface="Times" charset="0"/>
        <a:ea typeface="MS PGothic" charset="-128"/>
        <a:cs typeface="+mn-cs"/>
      </a:defRPr>
    </a:lvl6pPr>
    <a:lvl7pPr marL="2743200" algn="l" defTabSz="914400" rtl="0" eaLnBrk="1" latinLnBrk="0" hangingPunct="1">
      <a:defRPr sz="2400" kern="1200">
        <a:solidFill>
          <a:schemeClr val="tx1"/>
        </a:solidFill>
        <a:latin typeface="Times" charset="0"/>
        <a:ea typeface="MS PGothic" charset="-128"/>
        <a:cs typeface="+mn-cs"/>
      </a:defRPr>
    </a:lvl7pPr>
    <a:lvl8pPr marL="3200400" algn="l" defTabSz="914400" rtl="0" eaLnBrk="1" latinLnBrk="0" hangingPunct="1">
      <a:defRPr sz="2400" kern="1200">
        <a:solidFill>
          <a:schemeClr val="tx1"/>
        </a:solidFill>
        <a:latin typeface="Times" charset="0"/>
        <a:ea typeface="MS PGothic" charset="-128"/>
        <a:cs typeface="+mn-cs"/>
      </a:defRPr>
    </a:lvl8pPr>
    <a:lvl9pPr marL="3657600" algn="l" defTabSz="914400" rtl="0" eaLnBrk="1" latinLnBrk="0" hangingPunct="1">
      <a:defRPr sz="2400" kern="1200">
        <a:solidFill>
          <a:schemeClr val="tx1"/>
        </a:solidFill>
        <a:latin typeface="Times" charset="0"/>
        <a:ea typeface="MS PGothic" charset="-128"/>
        <a:cs typeface="+mn-cs"/>
      </a:defRPr>
    </a:lvl9pPr>
  </p:defaultTextStyle>
  <p:extLst>
    <p:ext uri="{EFAFB233-063F-42B5-8137-9DF3F51BA10A}">
      <p15:sldGuideLst xmlns:p15="http://schemas.microsoft.com/office/powerpoint/2012/main">
        <p15:guide id="1" orient="horz" pos="234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24BA0"/>
    <a:srgbClr val="F04719"/>
    <a:srgbClr val="F56042"/>
    <a:srgbClr val="9BB044"/>
    <a:srgbClr val="FFCC66"/>
    <a:srgbClr val="4BACC6"/>
    <a:srgbClr val="444444"/>
    <a:srgbClr val="C05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3"/>
    <p:restoredTop sz="67396" autoAdjust="0"/>
  </p:normalViewPr>
  <p:slideViewPr>
    <p:cSldViewPr>
      <p:cViewPr varScale="1">
        <p:scale>
          <a:sx n="66" d="100"/>
          <a:sy n="66" d="100"/>
        </p:scale>
        <p:origin x="204" y="36"/>
      </p:cViewPr>
      <p:guideLst>
        <p:guide orient="horz" pos="2342"/>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32" d="100"/>
          <a:sy n="132" d="100"/>
        </p:scale>
        <p:origin x="4112"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E849A-3C8A-4A3E-9DD6-CCD230D3E5D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CCA00A3F-7483-44EC-B57F-22C868349E89}">
      <dgm:prSet phldrT="[Text]" custT="1"/>
      <dgm:spPr/>
      <dgm:t>
        <a:bodyPr/>
        <a:lstStyle/>
        <a:p>
          <a:r>
            <a:rPr lang="en-US" sz="1600" dirty="0"/>
            <a:t>Communicate</a:t>
          </a:r>
        </a:p>
      </dgm:t>
    </dgm:pt>
    <dgm:pt modelId="{66F362FE-FD0D-4A3C-9691-24C6EEAA81BD}" type="parTrans" cxnId="{2B694082-FE88-4382-832C-777C2A0FEA4E}">
      <dgm:prSet/>
      <dgm:spPr/>
      <dgm:t>
        <a:bodyPr/>
        <a:lstStyle/>
        <a:p>
          <a:endParaRPr lang="en-US"/>
        </a:p>
      </dgm:t>
    </dgm:pt>
    <dgm:pt modelId="{090D7A85-0783-43AC-A517-240A0A28391C}" type="sibTrans" cxnId="{2B694082-FE88-4382-832C-777C2A0FEA4E}">
      <dgm:prSet/>
      <dgm:spPr/>
      <dgm:t>
        <a:bodyPr/>
        <a:lstStyle/>
        <a:p>
          <a:endParaRPr lang="en-US"/>
        </a:p>
      </dgm:t>
    </dgm:pt>
    <dgm:pt modelId="{86E58DFC-221E-4370-8E78-CCC6BCD70327}">
      <dgm:prSet phldrT="[Text]" custT="1"/>
      <dgm:spPr>
        <a:ln>
          <a:solidFill>
            <a:srgbClr val="4BACC6"/>
          </a:solidFill>
        </a:ln>
      </dgm:spPr>
      <dgm:t>
        <a:bodyPr anchor="ct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Communicate regularly with your work mates about health and well being, including mental health..</a:t>
          </a:r>
          <a:endParaRPr lang="en-US" sz="1400" kern="1200" dirty="0">
            <a:solidFill>
              <a:srgbClr val="000000">
                <a:hueOff val="0"/>
                <a:satOff val="0"/>
                <a:lumOff val="0"/>
                <a:alphaOff val="0"/>
              </a:srgbClr>
            </a:solidFill>
            <a:latin typeface="Arial"/>
            <a:ea typeface="+mn-ea"/>
            <a:cs typeface="+mn-cs"/>
          </a:endParaRPr>
        </a:p>
      </dgm:t>
    </dgm:pt>
    <dgm:pt modelId="{1D1F565E-CC03-46D3-9C48-AB54D3454ACF}" type="parTrans" cxnId="{80BB5310-AC4E-4438-96A1-B8EAF0495B71}">
      <dgm:prSet/>
      <dgm:spPr/>
      <dgm:t>
        <a:bodyPr/>
        <a:lstStyle/>
        <a:p>
          <a:endParaRPr lang="en-US"/>
        </a:p>
      </dgm:t>
    </dgm:pt>
    <dgm:pt modelId="{83FBA895-8BA9-4BC7-B1F2-026234724E0B}" type="sibTrans" cxnId="{80BB5310-AC4E-4438-96A1-B8EAF0495B71}">
      <dgm:prSet/>
      <dgm:spPr/>
      <dgm:t>
        <a:bodyPr/>
        <a:lstStyle/>
        <a:p>
          <a:endParaRPr lang="en-US"/>
        </a:p>
      </dgm:t>
    </dgm:pt>
    <dgm:pt modelId="{4133605E-B96B-41DF-978D-3BDC0E64767E}">
      <dgm:prSet phldrT="[Text]" custT="1"/>
      <dgm:spPr/>
      <dgm:t>
        <a:bodyPr/>
        <a:lstStyle/>
        <a:p>
          <a:r>
            <a:rPr lang="en-US" sz="1600" dirty="0"/>
            <a:t>Well being</a:t>
          </a:r>
        </a:p>
      </dgm:t>
    </dgm:pt>
    <dgm:pt modelId="{E6579679-C437-4552-B29A-7BD853A9E1B8}" type="parTrans" cxnId="{056E2178-A5E6-4B4F-A1D2-EA6293121FF0}">
      <dgm:prSet/>
      <dgm:spPr/>
      <dgm:t>
        <a:bodyPr/>
        <a:lstStyle/>
        <a:p>
          <a:endParaRPr lang="en-US"/>
        </a:p>
      </dgm:t>
    </dgm:pt>
    <dgm:pt modelId="{5E5D9CF8-2C55-4BAB-9F52-55FC9DC821A7}" type="sibTrans" cxnId="{056E2178-A5E6-4B4F-A1D2-EA6293121FF0}">
      <dgm:prSet/>
      <dgm:spPr/>
      <dgm:t>
        <a:bodyPr/>
        <a:lstStyle/>
        <a:p>
          <a:endParaRPr lang="en-US"/>
        </a:p>
      </dgm:t>
    </dgm:pt>
    <dgm:pt modelId="{1ABA0E65-55C4-4CDD-B4BF-6DAAC44112A6}">
      <dgm:prSet phldrT="[Text]" custT="1"/>
      <dgm:spPr>
        <a:ln>
          <a:solidFill>
            <a:srgbClr val="FFCC66">
              <a:alpha val="90000"/>
            </a:srgbClr>
          </a:solidFill>
        </a:ln>
      </dgm:spPr>
      <dgm:t>
        <a:bodyPr anchor="ct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Take part in, and encourage others to take part in activities that encourage physical, mental, social and spiritual wellbeing.</a:t>
          </a:r>
          <a:endParaRPr lang="en-US" sz="1400" kern="1200" dirty="0">
            <a:solidFill>
              <a:srgbClr val="000000">
                <a:hueOff val="0"/>
                <a:satOff val="0"/>
                <a:lumOff val="0"/>
                <a:alphaOff val="0"/>
              </a:srgbClr>
            </a:solidFill>
            <a:latin typeface="Arial"/>
            <a:ea typeface="+mn-ea"/>
            <a:cs typeface="+mn-cs"/>
          </a:endParaRPr>
        </a:p>
      </dgm:t>
    </dgm:pt>
    <dgm:pt modelId="{B392A63D-FD90-4BF9-9006-DCE946C305AF}" type="parTrans" cxnId="{997AD31A-4FB9-42A8-A71F-2B3396BD1F20}">
      <dgm:prSet/>
      <dgm:spPr/>
      <dgm:t>
        <a:bodyPr/>
        <a:lstStyle/>
        <a:p>
          <a:endParaRPr lang="en-US"/>
        </a:p>
      </dgm:t>
    </dgm:pt>
    <dgm:pt modelId="{A8187505-7487-434A-8961-2229224701F2}" type="sibTrans" cxnId="{997AD31A-4FB9-42A8-A71F-2B3396BD1F20}">
      <dgm:prSet/>
      <dgm:spPr/>
      <dgm:t>
        <a:bodyPr/>
        <a:lstStyle/>
        <a:p>
          <a:endParaRPr lang="en-US"/>
        </a:p>
      </dgm:t>
    </dgm:pt>
    <dgm:pt modelId="{0C9CE965-5371-499D-ACFE-FE8410C6ADA4}">
      <dgm:prSet phldrT="[Text]" custT="1"/>
      <dgm:spPr>
        <a:ln>
          <a:solidFill>
            <a:srgbClr val="4BACC6"/>
          </a:solidFill>
        </a:ln>
      </dgm:spPr>
      <dgm:t>
        <a:bodyPr anchor="ctr"/>
        <a:lstStyle/>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Find out and share information about where to go for  mental health support</a:t>
          </a:r>
          <a:r>
            <a:rPr lang="en-AU" sz="1400" kern="1200" dirty="0">
              <a:solidFill>
                <a:srgbClr val="000000">
                  <a:hueOff val="0"/>
                  <a:satOff val="0"/>
                  <a:lumOff val="0"/>
                  <a:alphaOff val="0"/>
                </a:srgbClr>
              </a:solidFill>
              <a:latin typeface="Arial"/>
              <a:ea typeface="+mn-ea"/>
              <a:cs typeface="+mn-cs"/>
            </a:rPr>
            <a:t>.</a:t>
          </a:r>
          <a:endParaRPr lang="en-US" sz="1400" kern="1200" dirty="0">
            <a:solidFill>
              <a:srgbClr val="000000">
                <a:hueOff val="0"/>
                <a:satOff val="0"/>
                <a:lumOff val="0"/>
                <a:alphaOff val="0"/>
              </a:srgbClr>
            </a:solidFill>
            <a:latin typeface="Arial"/>
            <a:ea typeface="+mn-ea"/>
            <a:cs typeface="+mn-cs"/>
          </a:endParaRPr>
        </a:p>
      </dgm:t>
    </dgm:pt>
    <dgm:pt modelId="{5BDFB5CB-AFD7-44A3-9614-0463674747EE}" type="parTrans" cxnId="{D77D853C-F0C3-409C-B1EA-AC23882968E3}">
      <dgm:prSet/>
      <dgm:spPr/>
      <dgm:t>
        <a:bodyPr/>
        <a:lstStyle/>
        <a:p>
          <a:endParaRPr lang="en-AU"/>
        </a:p>
      </dgm:t>
    </dgm:pt>
    <dgm:pt modelId="{A29DC2DB-8790-438A-89F8-777D097CF6E5}" type="sibTrans" cxnId="{D77D853C-F0C3-409C-B1EA-AC23882968E3}">
      <dgm:prSet/>
      <dgm:spPr/>
      <dgm:t>
        <a:bodyPr/>
        <a:lstStyle/>
        <a:p>
          <a:endParaRPr lang="en-AU"/>
        </a:p>
      </dgm:t>
    </dgm:pt>
    <dgm:pt modelId="{5AE533AE-D31B-44D5-867A-DA70E8655C67}">
      <dgm:prSet phldrT="[Text]" custT="1"/>
      <dgm:spPr>
        <a:ln>
          <a:solidFill>
            <a:srgbClr val="FFCC66">
              <a:alpha val="90000"/>
            </a:srgbClr>
          </a:solidFill>
        </a:ln>
      </dgm:spPr>
      <dgm:t>
        <a:bodyPr anchor="ctr"/>
        <a:lstStyle/>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Doing things with others also provides the opportunity to share thoughts and experiences.</a:t>
          </a:r>
        </a:p>
      </dgm:t>
    </dgm:pt>
    <dgm:pt modelId="{03F59990-7738-4180-957B-7E605CD66525}" type="parTrans" cxnId="{BFD5486F-0908-4B68-B4FF-5631FC67299B}">
      <dgm:prSet/>
      <dgm:spPr/>
      <dgm:t>
        <a:bodyPr/>
        <a:lstStyle/>
        <a:p>
          <a:endParaRPr lang="en-AU"/>
        </a:p>
      </dgm:t>
    </dgm:pt>
    <dgm:pt modelId="{6DB21A2B-B466-4602-958B-E4D8B5D5B570}" type="sibTrans" cxnId="{BFD5486F-0908-4B68-B4FF-5631FC67299B}">
      <dgm:prSet/>
      <dgm:spPr/>
      <dgm:t>
        <a:bodyPr/>
        <a:lstStyle/>
        <a:p>
          <a:endParaRPr lang="en-AU"/>
        </a:p>
      </dgm:t>
    </dgm:pt>
    <dgm:pt modelId="{952FD832-CDFC-4435-A091-36A5F93F5435}" type="pres">
      <dgm:prSet presAssocID="{521E849A-3C8A-4A3E-9DD6-CCD230D3E5DD}" presName="Name0" presStyleCnt="0">
        <dgm:presLayoutVars>
          <dgm:dir/>
          <dgm:animLvl val="lvl"/>
          <dgm:resizeHandles/>
        </dgm:presLayoutVars>
      </dgm:prSet>
      <dgm:spPr/>
      <dgm:t>
        <a:bodyPr/>
        <a:lstStyle/>
        <a:p>
          <a:endParaRPr lang="en-US"/>
        </a:p>
      </dgm:t>
    </dgm:pt>
    <dgm:pt modelId="{93DF283D-455C-4765-9776-D86A9F8748C4}" type="pres">
      <dgm:prSet presAssocID="{CCA00A3F-7483-44EC-B57F-22C868349E89}" presName="linNode" presStyleCnt="0"/>
      <dgm:spPr/>
    </dgm:pt>
    <dgm:pt modelId="{8820791D-26A2-4C5D-9EA3-68B580290201}" type="pres">
      <dgm:prSet presAssocID="{CCA00A3F-7483-44EC-B57F-22C868349E89}" presName="parentShp" presStyleLbl="node1" presStyleIdx="0" presStyleCnt="2" custScaleX="69494" custScaleY="31193" custLinFactNeighborX="-2592" custLinFactNeighborY="-10443">
        <dgm:presLayoutVars>
          <dgm:bulletEnabled val="1"/>
        </dgm:presLayoutVars>
      </dgm:prSet>
      <dgm:spPr/>
      <dgm:t>
        <a:bodyPr/>
        <a:lstStyle/>
        <a:p>
          <a:endParaRPr lang="en-US"/>
        </a:p>
      </dgm:t>
    </dgm:pt>
    <dgm:pt modelId="{D4DE9D76-7F5F-4E9B-A9ED-C0B3836CF5FA}" type="pres">
      <dgm:prSet presAssocID="{CCA00A3F-7483-44EC-B57F-22C868349E89}" presName="childShp" presStyleLbl="bgAccFollowNode1" presStyleIdx="0" presStyleCnt="2" custScaleX="134977" custScaleY="36319" custLinFactNeighborX="46" custLinFactNeighborY="-11533">
        <dgm:presLayoutVars>
          <dgm:bulletEnabled val="1"/>
        </dgm:presLayoutVars>
      </dgm:prSet>
      <dgm:spPr/>
      <dgm:t>
        <a:bodyPr/>
        <a:lstStyle/>
        <a:p>
          <a:endParaRPr lang="en-US"/>
        </a:p>
      </dgm:t>
    </dgm:pt>
    <dgm:pt modelId="{45B71F97-F57B-4B50-9C44-C896C3F27991}" type="pres">
      <dgm:prSet presAssocID="{090D7A85-0783-43AC-A517-240A0A28391C}" presName="spacing" presStyleCnt="0"/>
      <dgm:spPr/>
    </dgm:pt>
    <dgm:pt modelId="{8DC8621C-4056-435B-8B56-516599728E20}" type="pres">
      <dgm:prSet presAssocID="{4133605E-B96B-41DF-978D-3BDC0E64767E}" presName="linNode" presStyleCnt="0"/>
      <dgm:spPr/>
    </dgm:pt>
    <dgm:pt modelId="{0F5E6CA4-2A50-4DCB-BAAA-87A11390F9F1}" type="pres">
      <dgm:prSet presAssocID="{4133605E-B96B-41DF-978D-3BDC0E64767E}" presName="parentShp" presStyleLbl="node1" presStyleIdx="1" presStyleCnt="2" custScaleX="72253" custScaleY="32250" custLinFactNeighborX="59" custLinFactNeighborY="-23194">
        <dgm:presLayoutVars>
          <dgm:bulletEnabled val="1"/>
        </dgm:presLayoutVars>
      </dgm:prSet>
      <dgm:spPr/>
      <dgm:t>
        <a:bodyPr/>
        <a:lstStyle/>
        <a:p>
          <a:endParaRPr lang="en-US"/>
        </a:p>
      </dgm:t>
    </dgm:pt>
    <dgm:pt modelId="{938CCE49-4CAF-4302-B34A-1EDC9735E09F}" type="pres">
      <dgm:prSet presAssocID="{4133605E-B96B-41DF-978D-3BDC0E64767E}" presName="childShp" presStyleLbl="bgAccFollowNode1" presStyleIdx="1" presStyleCnt="2" custScaleX="143835" custScaleY="33110" custLinFactNeighborX="-1622" custLinFactNeighborY="-21787">
        <dgm:presLayoutVars>
          <dgm:bulletEnabled val="1"/>
        </dgm:presLayoutVars>
      </dgm:prSet>
      <dgm:spPr/>
      <dgm:t>
        <a:bodyPr/>
        <a:lstStyle/>
        <a:p>
          <a:endParaRPr lang="en-US"/>
        </a:p>
      </dgm:t>
    </dgm:pt>
  </dgm:ptLst>
  <dgm:cxnLst>
    <dgm:cxn modelId="{80BB5310-AC4E-4438-96A1-B8EAF0495B71}" srcId="{CCA00A3F-7483-44EC-B57F-22C868349E89}" destId="{86E58DFC-221E-4370-8E78-CCC6BCD70327}" srcOrd="0" destOrd="0" parTransId="{1D1F565E-CC03-46D3-9C48-AB54D3454ACF}" sibTransId="{83FBA895-8BA9-4BC7-B1F2-026234724E0B}"/>
    <dgm:cxn modelId="{E48F2DBC-863D-498C-A17B-C86C60DEFF3D}" type="presOf" srcId="{0C9CE965-5371-499D-ACFE-FE8410C6ADA4}" destId="{D4DE9D76-7F5F-4E9B-A9ED-C0B3836CF5FA}" srcOrd="0" destOrd="1" presId="urn:microsoft.com/office/officeart/2005/8/layout/vList6"/>
    <dgm:cxn modelId="{89BF32E3-A815-4DDD-8C6D-FAA99FEFAFD1}" type="presOf" srcId="{5AE533AE-D31B-44D5-867A-DA70E8655C67}" destId="{938CCE49-4CAF-4302-B34A-1EDC9735E09F}" srcOrd="0" destOrd="1" presId="urn:microsoft.com/office/officeart/2005/8/layout/vList6"/>
    <dgm:cxn modelId="{EBBE823E-074F-400A-A17A-B3CC20E108A3}" type="presOf" srcId="{86E58DFC-221E-4370-8E78-CCC6BCD70327}" destId="{D4DE9D76-7F5F-4E9B-A9ED-C0B3836CF5FA}" srcOrd="0" destOrd="0" presId="urn:microsoft.com/office/officeart/2005/8/layout/vList6"/>
    <dgm:cxn modelId="{CF4B09BA-AA39-4F2C-B429-1B2E505ABA94}" type="presOf" srcId="{521E849A-3C8A-4A3E-9DD6-CCD230D3E5DD}" destId="{952FD832-CDFC-4435-A091-36A5F93F5435}" srcOrd="0" destOrd="0" presId="urn:microsoft.com/office/officeart/2005/8/layout/vList6"/>
    <dgm:cxn modelId="{BFD5486F-0908-4B68-B4FF-5631FC67299B}" srcId="{4133605E-B96B-41DF-978D-3BDC0E64767E}" destId="{5AE533AE-D31B-44D5-867A-DA70E8655C67}" srcOrd="1" destOrd="0" parTransId="{03F59990-7738-4180-957B-7E605CD66525}" sibTransId="{6DB21A2B-B466-4602-958B-E4D8B5D5B570}"/>
    <dgm:cxn modelId="{056E2178-A5E6-4B4F-A1D2-EA6293121FF0}" srcId="{521E849A-3C8A-4A3E-9DD6-CCD230D3E5DD}" destId="{4133605E-B96B-41DF-978D-3BDC0E64767E}" srcOrd="1" destOrd="0" parTransId="{E6579679-C437-4552-B29A-7BD853A9E1B8}" sibTransId="{5E5D9CF8-2C55-4BAB-9F52-55FC9DC821A7}"/>
    <dgm:cxn modelId="{DB62A92D-A319-4A60-80E1-66122A49DDBA}" type="presOf" srcId="{4133605E-B96B-41DF-978D-3BDC0E64767E}" destId="{0F5E6CA4-2A50-4DCB-BAAA-87A11390F9F1}" srcOrd="0" destOrd="0" presId="urn:microsoft.com/office/officeart/2005/8/layout/vList6"/>
    <dgm:cxn modelId="{4E96F23D-0398-4E61-BF94-FF10E3234412}" type="presOf" srcId="{CCA00A3F-7483-44EC-B57F-22C868349E89}" destId="{8820791D-26A2-4C5D-9EA3-68B580290201}" srcOrd="0" destOrd="0" presId="urn:microsoft.com/office/officeart/2005/8/layout/vList6"/>
    <dgm:cxn modelId="{9FECDD6C-48C5-40F7-87EF-C79B6E8F2C1F}" type="presOf" srcId="{1ABA0E65-55C4-4CDD-B4BF-6DAAC44112A6}" destId="{938CCE49-4CAF-4302-B34A-1EDC9735E09F}" srcOrd="0" destOrd="0" presId="urn:microsoft.com/office/officeart/2005/8/layout/vList6"/>
    <dgm:cxn modelId="{997AD31A-4FB9-42A8-A71F-2B3396BD1F20}" srcId="{4133605E-B96B-41DF-978D-3BDC0E64767E}" destId="{1ABA0E65-55C4-4CDD-B4BF-6DAAC44112A6}" srcOrd="0" destOrd="0" parTransId="{B392A63D-FD90-4BF9-9006-DCE946C305AF}" sibTransId="{A8187505-7487-434A-8961-2229224701F2}"/>
    <dgm:cxn modelId="{2B694082-FE88-4382-832C-777C2A0FEA4E}" srcId="{521E849A-3C8A-4A3E-9DD6-CCD230D3E5DD}" destId="{CCA00A3F-7483-44EC-B57F-22C868349E89}" srcOrd="0" destOrd="0" parTransId="{66F362FE-FD0D-4A3C-9691-24C6EEAA81BD}" sibTransId="{090D7A85-0783-43AC-A517-240A0A28391C}"/>
    <dgm:cxn modelId="{D77D853C-F0C3-409C-B1EA-AC23882968E3}" srcId="{CCA00A3F-7483-44EC-B57F-22C868349E89}" destId="{0C9CE965-5371-499D-ACFE-FE8410C6ADA4}" srcOrd="1" destOrd="0" parTransId="{5BDFB5CB-AFD7-44A3-9614-0463674747EE}" sibTransId="{A29DC2DB-8790-438A-89F8-777D097CF6E5}"/>
    <dgm:cxn modelId="{72284B4A-802C-4FB0-8C1E-276389469D67}" type="presParOf" srcId="{952FD832-CDFC-4435-A091-36A5F93F5435}" destId="{93DF283D-455C-4765-9776-D86A9F8748C4}" srcOrd="0" destOrd="0" presId="urn:microsoft.com/office/officeart/2005/8/layout/vList6"/>
    <dgm:cxn modelId="{FAFF8CE1-042A-4063-8784-D5297CD2F920}" type="presParOf" srcId="{93DF283D-455C-4765-9776-D86A9F8748C4}" destId="{8820791D-26A2-4C5D-9EA3-68B580290201}" srcOrd="0" destOrd="0" presId="urn:microsoft.com/office/officeart/2005/8/layout/vList6"/>
    <dgm:cxn modelId="{33897000-CE06-4413-8BD6-C7FC0B44F1A8}" type="presParOf" srcId="{93DF283D-455C-4765-9776-D86A9F8748C4}" destId="{D4DE9D76-7F5F-4E9B-A9ED-C0B3836CF5FA}" srcOrd="1" destOrd="0" presId="urn:microsoft.com/office/officeart/2005/8/layout/vList6"/>
    <dgm:cxn modelId="{E56EB027-9DF7-450D-B29B-E2425E68184C}" type="presParOf" srcId="{952FD832-CDFC-4435-A091-36A5F93F5435}" destId="{45B71F97-F57B-4B50-9C44-C896C3F27991}" srcOrd="1" destOrd="0" presId="urn:microsoft.com/office/officeart/2005/8/layout/vList6"/>
    <dgm:cxn modelId="{0573A762-7182-4CCE-9708-FC578BB068BC}" type="presParOf" srcId="{952FD832-CDFC-4435-A091-36A5F93F5435}" destId="{8DC8621C-4056-435B-8B56-516599728E20}" srcOrd="2" destOrd="0" presId="urn:microsoft.com/office/officeart/2005/8/layout/vList6"/>
    <dgm:cxn modelId="{727F2123-326F-41E2-BED3-52FB05988108}" type="presParOf" srcId="{8DC8621C-4056-435B-8B56-516599728E20}" destId="{0F5E6CA4-2A50-4DCB-BAAA-87A11390F9F1}" srcOrd="0" destOrd="0" presId="urn:microsoft.com/office/officeart/2005/8/layout/vList6"/>
    <dgm:cxn modelId="{63B753F1-9F87-49BD-BFB5-BA1BCC657570}" type="presParOf" srcId="{8DC8621C-4056-435B-8B56-516599728E20}" destId="{938CCE49-4CAF-4302-B34A-1EDC9735E09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E9D76-7F5F-4E9B-A9ED-C0B3836CF5FA}">
      <dsp:nvSpPr>
        <dsp:cNvPr id="0" name=""/>
        <dsp:cNvSpPr/>
      </dsp:nvSpPr>
      <dsp:spPr>
        <a:xfrm>
          <a:off x="1938454" y="0"/>
          <a:ext cx="5640111" cy="210467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Communicate regularly with your work mates about health and well being, including mental health..</a:t>
          </a:r>
          <a:endParaRPr lang="en-US" sz="1400" kern="1200" dirty="0">
            <a:solidFill>
              <a:srgbClr val="000000">
                <a:hueOff val="0"/>
                <a:satOff val="0"/>
                <a:lumOff val="0"/>
                <a:alphaOff val="0"/>
              </a:srgbClr>
            </a:solidFill>
            <a:latin typeface="Arial"/>
            <a:ea typeface="+mn-ea"/>
            <a:cs typeface="+mn-cs"/>
          </a:endParaRPr>
        </a:p>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Find out and share information about where to go for  mental health support</a:t>
          </a:r>
          <a:r>
            <a:rPr lang="en-AU" sz="1400" kern="1200" dirty="0">
              <a:solidFill>
                <a:srgbClr val="000000">
                  <a:hueOff val="0"/>
                  <a:satOff val="0"/>
                  <a:lumOff val="0"/>
                  <a:alphaOff val="0"/>
                </a:srgbClr>
              </a:solidFill>
              <a:latin typeface="Arial"/>
              <a:ea typeface="+mn-ea"/>
              <a:cs typeface="+mn-cs"/>
            </a:rPr>
            <a:t>.</a:t>
          </a:r>
          <a:endParaRPr lang="en-US" sz="1400" kern="1200" dirty="0">
            <a:solidFill>
              <a:srgbClr val="000000">
                <a:hueOff val="0"/>
                <a:satOff val="0"/>
                <a:lumOff val="0"/>
                <a:alphaOff val="0"/>
              </a:srgbClr>
            </a:solidFill>
            <a:latin typeface="Arial"/>
            <a:ea typeface="+mn-ea"/>
            <a:cs typeface="+mn-cs"/>
          </a:endParaRPr>
        </a:p>
      </dsp:txBody>
      <dsp:txXfrm>
        <a:off x="1938454" y="263084"/>
        <a:ext cx="4850859" cy="1578503"/>
      </dsp:txXfrm>
    </dsp:sp>
    <dsp:sp modelId="{8820791D-26A2-4C5D-9EA3-68B580290201}">
      <dsp:nvSpPr>
        <dsp:cNvPr id="0" name=""/>
        <dsp:cNvSpPr/>
      </dsp:nvSpPr>
      <dsp:spPr>
        <a:xfrm>
          <a:off x="0" y="139397"/>
          <a:ext cx="1935904" cy="18076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Communicate</a:t>
          </a:r>
        </a:p>
      </dsp:txBody>
      <dsp:txXfrm>
        <a:off x="88241" y="227638"/>
        <a:ext cx="1759422" cy="1631139"/>
      </dsp:txXfrm>
    </dsp:sp>
    <dsp:sp modelId="{938CCE49-4CAF-4302-B34A-1EDC9735E09F}">
      <dsp:nvSpPr>
        <dsp:cNvPr id="0" name=""/>
        <dsp:cNvSpPr/>
      </dsp:nvSpPr>
      <dsp:spPr>
        <a:xfrm>
          <a:off x="1860475" y="2017660"/>
          <a:ext cx="5671734" cy="1918711"/>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rgbClr val="FFCC6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Take part in, and encourage others to take part in activities that encourage physical, mental, social and spiritual wellbeing.</a:t>
          </a:r>
          <a:endParaRPr lang="en-US" sz="1400" kern="1200" dirty="0">
            <a:solidFill>
              <a:srgbClr val="000000">
                <a:hueOff val="0"/>
                <a:satOff val="0"/>
                <a:lumOff val="0"/>
                <a:alphaOff val="0"/>
              </a:srgbClr>
            </a:solidFill>
            <a:latin typeface="Arial"/>
            <a:ea typeface="+mn-ea"/>
            <a:cs typeface="+mn-cs"/>
          </a:endParaRPr>
        </a:p>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Doing things with others also provides the opportunity to share thoughts and experiences.</a:t>
          </a:r>
        </a:p>
      </dsp:txBody>
      <dsp:txXfrm>
        <a:off x="1860475" y="2257499"/>
        <a:ext cx="4952217" cy="1439033"/>
      </dsp:txXfrm>
    </dsp:sp>
    <dsp:sp modelId="{0F5E6CA4-2A50-4DCB-BAAA-87A11390F9F1}">
      <dsp:nvSpPr>
        <dsp:cNvPr id="0" name=""/>
        <dsp:cNvSpPr/>
      </dsp:nvSpPr>
      <dsp:spPr>
        <a:xfrm>
          <a:off x="6043" y="1961043"/>
          <a:ext cx="1899397" cy="186887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Well being</a:t>
          </a:r>
        </a:p>
      </dsp:txBody>
      <dsp:txXfrm>
        <a:off x="97274" y="2052274"/>
        <a:ext cx="1716935" cy="16864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Arial" charset="0"/>
                <a:ea typeface="Arial" charset="0"/>
                <a:cs typeface="Arial" charset="0"/>
              </a:defRPr>
            </a:lvl1pPr>
          </a:lstStyle>
          <a:p>
            <a:pPr>
              <a:defRPr/>
            </a:pPr>
            <a:r>
              <a:rPr lang="en-US"/>
              <a:t>http://www.pertrain.com.au</a:t>
            </a:r>
          </a:p>
        </p:txBody>
      </p:sp>
      <p:sp>
        <p:nvSpPr>
          <p:cNvPr id="7"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a:tabLst>
                <a:tab pos="5557838" algn="r"/>
              </a:tabLst>
              <a:defRPr sz="2400">
                <a:solidFill>
                  <a:schemeClr val="tx1"/>
                </a:solidFill>
                <a:latin typeface="Times" charset="0"/>
                <a:ea typeface="MS PGothic" charset="-128"/>
              </a:defRPr>
            </a:lvl1pPr>
            <a:lvl2pPr marL="742950" indent="-285750">
              <a:tabLst>
                <a:tab pos="5557838" algn="r"/>
              </a:tabLst>
              <a:defRPr sz="2400">
                <a:solidFill>
                  <a:schemeClr val="tx1"/>
                </a:solidFill>
                <a:latin typeface="Times" charset="0"/>
                <a:ea typeface="MS PGothic" charset="-128"/>
              </a:defRPr>
            </a:lvl2pPr>
            <a:lvl3pPr marL="1143000" indent="-228600">
              <a:tabLst>
                <a:tab pos="5557838" algn="r"/>
              </a:tabLst>
              <a:defRPr sz="2400">
                <a:solidFill>
                  <a:schemeClr val="tx1"/>
                </a:solidFill>
                <a:latin typeface="Times" charset="0"/>
                <a:ea typeface="MS PGothic" charset="-128"/>
              </a:defRPr>
            </a:lvl3pPr>
            <a:lvl4pPr marL="1600200" indent="-228600">
              <a:tabLst>
                <a:tab pos="5557838" algn="r"/>
              </a:tabLst>
              <a:defRPr sz="2400">
                <a:solidFill>
                  <a:schemeClr val="tx1"/>
                </a:solidFill>
                <a:latin typeface="Times" charset="0"/>
                <a:ea typeface="MS PGothic" charset="-128"/>
              </a:defRPr>
            </a:lvl4pPr>
            <a:lvl5pPr marL="2057400" indent="-228600">
              <a:tabLst>
                <a:tab pos="5557838" algn="r"/>
              </a:tabLst>
              <a:defRPr sz="2400">
                <a:solidFill>
                  <a:schemeClr val="tx1"/>
                </a:solidFill>
                <a:latin typeface="Times" charset="0"/>
                <a:ea typeface="MS PGothic" charset="-128"/>
              </a:defRPr>
            </a:lvl5pPr>
            <a:lvl6pPr marL="2514600" indent="-228600" eaLnBrk="0" fontAlgn="base" hangingPunct="0">
              <a:spcBef>
                <a:spcPct val="0"/>
              </a:spcBef>
              <a:spcAft>
                <a:spcPct val="0"/>
              </a:spcAft>
              <a:tabLst>
                <a:tab pos="5557838" algn="r"/>
              </a:tabLst>
              <a:defRPr sz="2400">
                <a:solidFill>
                  <a:schemeClr val="tx1"/>
                </a:solidFill>
                <a:latin typeface="Times" charset="0"/>
                <a:ea typeface="MS PGothic" charset="-128"/>
              </a:defRPr>
            </a:lvl6pPr>
            <a:lvl7pPr marL="2971800" indent="-228600" eaLnBrk="0" fontAlgn="base" hangingPunct="0">
              <a:spcBef>
                <a:spcPct val="0"/>
              </a:spcBef>
              <a:spcAft>
                <a:spcPct val="0"/>
              </a:spcAft>
              <a:tabLst>
                <a:tab pos="5557838" algn="r"/>
              </a:tabLst>
              <a:defRPr sz="2400">
                <a:solidFill>
                  <a:schemeClr val="tx1"/>
                </a:solidFill>
                <a:latin typeface="Times" charset="0"/>
                <a:ea typeface="MS PGothic" charset="-128"/>
              </a:defRPr>
            </a:lvl7pPr>
            <a:lvl8pPr marL="3429000" indent="-228600" eaLnBrk="0" fontAlgn="base" hangingPunct="0">
              <a:spcBef>
                <a:spcPct val="0"/>
              </a:spcBef>
              <a:spcAft>
                <a:spcPct val="0"/>
              </a:spcAft>
              <a:tabLst>
                <a:tab pos="5557838" algn="r"/>
              </a:tabLst>
              <a:defRPr sz="2400">
                <a:solidFill>
                  <a:schemeClr val="tx1"/>
                </a:solidFill>
                <a:latin typeface="Times" charset="0"/>
                <a:ea typeface="MS PGothic" charset="-128"/>
              </a:defRPr>
            </a:lvl8pPr>
            <a:lvl9pPr marL="3886200" indent="-228600" eaLnBrk="0" fontAlgn="base" hangingPunct="0">
              <a:spcBef>
                <a:spcPct val="0"/>
              </a:spcBef>
              <a:spcAft>
                <a:spcPct val="0"/>
              </a:spcAft>
              <a:tabLst>
                <a:tab pos="5557838" algn="r"/>
              </a:tabLst>
              <a:defRPr sz="2400">
                <a:solidFill>
                  <a:schemeClr val="tx1"/>
                </a:solidFill>
                <a:latin typeface="Times" charset="0"/>
                <a:ea typeface="MS PGothic" charset="-128"/>
              </a:defRPr>
            </a:lvl9pPr>
          </a:lstStyle>
          <a:p>
            <a:r>
              <a:rPr lang="en-US" altLang="x-none" sz="1000" b="1">
                <a:latin typeface="Arial" charset="0"/>
              </a:rPr>
              <a:t>Plan and Organise Work</a:t>
            </a:r>
            <a:r>
              <a:rPr lang="en-US" altLang="x-none" sz="1000">
                <a:latin typeface="Arial" charset="0"/>
              </a:rPr>
              <a:t>	Page: </a:t>
            </a:r>
            <a:fld id="{18316365-AF78-A149-9368-C39EF25A0F6F}" type="slidenum">
              <a:rPr lang="en-US" altLang="x-none" sz="1000">
                <a:latin typeface="Arial" charset="0"/>
              </a:rPr>
              <a:pPr/>
              <a:t>‹#›</a:t>
            </a:fld>
            <a:endParaRPr lang="en-US" altLang="x-none" sz="1000">
              <a:latin typeface="Arial"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4"/>
          <p:cNvSpPr>
            <a:spLocks noGrp="1" noRot="1" noChangeAspect="1" noChangeArrowheads="1" noTextEdit="1"/>
          </p:cNvSpPr>
          <p:nvPr>
            <p:ph type="sldImg" idx="2"/>
          </p:nvPr>
        </p:nvSpPr>
        <p:spPr bwMode="auto">
          <a:xfrm>
            <a:off x="1982788" y="304800"/>
            <a:ext cx="48752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9"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0"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x-none" sz="1000">
                <a:latin typeface="Arial" charset="0"/>
              </a:rPr>
              <a:t>Section Two: Page </a:t>
            </a:r>
            <a:fld id="{60BB5504-1B68-2841-A1BB-9C09328332A1}" type="slidenum">
              <a:rPr lang="en-US" altLang="x-none" sz="1000">
                <a:latin typeface="Arial" charset="0"/>
              </a:rPr>
              <a:pPr algn="ctr"/>
              <a:t>‹#›</a:t>
            </a:fld>
            <a:endParaRPr lang="en-US" altLang="x-none" sz="1000">
              <a:latin typeface="Arial" charset="0"/>
            </a:endParaRPr>
          </a:p>
        </p:txBody>
      </p:sp>
      <p:sp>
        <p:nvSpPr>
          <p:cNvPr id="3077" name="TextBox 10"/>
          <p:cNvSpPr txBox="1">
            <a:spLocks noChangeArrowheads="1"/>
          </p:cNvSpPr>
          <p:nvPr/>
        </p:nvSpPr>
        <p:spPr bwMode="auto">
          <a:xfrm>
            <a:off x="609600" y="2847975"/>
            <a:ext cx="3124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200" b="1" i="1" dirty="0">
                <a:solidFill>
                  <a:srgbClr val="000000"/>
                </a:solidFill>
                <a:latin typeface="Arial" charset="0"/>
                <a:cs typeface="Arial Bold" charset="0"/>
              </a:rPr>
              <a:t>Trainer Key Points</a:t>
            </a:r>
          </a:p>
        </p:txBody>
      </p:sp>
    </p:spTree>
  </p:cSld>
  <p:clrMap bg1="lt1" tx1="dk1" bg2="lt2" tx2="dk2" accent1="accent1" accent2="accent2" accent3="accent3" accent4="accent4" accent5="accent5" accent6="accent6" hlink="hlink" folHlink="folHlink"/>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MS PGothic" pitchFamily="34" charset="-128"/>
        <a:cs typeface="MS PGothic" charset="0"/>
      </a:defRPr>
    </a:lvl1pPr>
    <a:lvl2pPr marL="576263"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2pPr>
    <a:lvl3pPr marL="955675"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304800"/>
            <a:ext cx="4875212" cy="27432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charset="0"/>
              </a:rPr>
              <a:t>Welcome. </a:t>
            </a:r>
          </a:p>
          <a:p>
            <a:pPr eaLnBrk="1" hangingPunct="1">
              <a:spcBef>
                <a:spcPct val="0"/>
              </a:spcBef>
            </a:pPr>
            <a:r>
              <a:rPr lang="en-US" altLang="en-US" dirty="0">
                <a:latin typeface="Arial" charset="0"/>
              </a:rPr>
              <a:t>Introduce yourself. </a:t>
            </a:r>
            <a:endParaRPr lang="en-US" dirty="0"/>
          </a:p>
        </p:txBody>
      </p:sp>
      <p:sp>
        <p:nvSpPr>
          <p:cNvPr id="4" name="Slide Number Placeholder 3"/>
          <p:cNvSpPr>
            <a:spLocks noGrp="1"/>
          </p:cNvSpPr>
          <p:nvPr>
            <p:ph type="sldNum" sz="quarter" idx="10"/>
          </p:nvPr>
        </p:nvSpPr>
        <p:spPr/>
        <p:txBody>
          <a:bodyPr/>
          <a:lstStyle/>
          <a:p>
            <a:fld id="{4F28EF92-8E65-E04A-B3A9-0AAF26778331}" type="slidenum">
              <a:rPr lang="en-US" smtClean="0"/>
              <a:t>1</a:t>
            </a:fld>
            <a:endParaRPr lang="en-US"/>
          </a:p>
        </p:txBody>
      </p:sp>
    </p:spTree>
    <p:extLst>
      <p:ext uri="{BB962C8B-B14F-4D97-AF65-F5344CB8AC3E}">
        <p14:creationId xmlns:p14="http://schemas.microsoft.com/office/powerpoint/2010/main" val="404783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Summarise what good mental health is and what someone with a mental health concern should do.</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Remind workers that there is no shame in seeking help for a health issue, including mental health.</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Ask if there are any questions or comments about this topic.</a:t>
            </a: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10</a:t>
            </a:fld>
            <a:endParaRPr lang="en-US" altLang="en-US" sz="1200"/>
          </a:p>
        </p:txBody>
      </p:sp>
    </p:spTree>
    <p:extLst>
      <p:ext uri="{BB962C8B-B14F-4D97-AF65-F5344CB8AC3E}">
        <p14:creationId xmlns:p14="http://schemas.microsoft.com/office/powerpoint/2010/main" val="103506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cs typeface="Times New Roman" panose="02020603050405020304" pitchFamily="18" charset="0"/>
              </a:rPr>
              <a:t>Discuss what mental health is.</a:t>
            </a:r>
            <a:endParaRPr lang="en-AU" sz="1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05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altLang="en-US" dirty="0">
                <a:latin typeface="Arial" charset="0"/>
              </a:rPr>
              <a:t>Discuss the characteristics of a person who has good mental health.</a:t>
            </a:r>
            <a:endParaRPr lang="en-GB" sz="1000" dirty="0">
              <a:latin typeface="Arial" panose="020B0604020202020204" pitchFamily="34" charset="0"/>
              <a:ea typeface="MS PGothic" charset="-128"/>
              <a:cs typeface="Times New Roman" panose="02020603050405020304" pitchFamily="18"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3</a:t>
            </a:fld>
            <a:endParaRPr lang="en-US" altLang="en-US" sz="1200"/>
          </a:p>
        </p:txBody>
      </p:sp>
    </p:spTree>
    <p:extLst>
      <p:ext uri="{BB962C8B-B14F-4D97-AF65-F5344CB8AC3E}">
        <p14:creationId xmlns:p14="http://schemas.microsoft.com/office/powerpoint/2010/main" val="265224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AU" sz="1800" b="0" i="0" u="none" strike="noStrike" baseline="0" dirty="0">
                <a:solidFill>
                  <a:srgbClr val="000000"/>
                </a:solidFill>
                <a:latin typeface="Arial" panose="020B0604020202020204" pitchFamily="34" charset="0"/>
              </a:rPr>
              <a:t>Discuss the link between Covid-19 and mental health.</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4</a:t>
            </a:fld>
            <a:endParaRPr lang="en-US" altLang="en-US" sz="1200"/>
          </a:p>
        </p:txBody>
      </p:sp>
    </p:spTree>
    <p:extLst>
      <p:ext uri="{BB962C8B-B14F-4D97-AF65-F5344CB8AC3E}">
        <p14:creationId xmlns:p14="http://schemas.microsoft.com/office/powerpoint/2010/main" val="47031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AU" sz="1800" b="0" i="0" u="none" strike="noStrike" baseline="0" dirty="0">
                <a:solidFill>
                  <a:srgbClr val="000000"/>
                </a:solidFill>
                <a:latin typeface="Arial" panose="020B0604020202020204" pitchFamily="34" charset="0"/>
              </a:rPr>
              <a:t>Discuss the link between Covid-19 and mental health (continued).</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5</a:t>
            </a:fld>
            <a:endParaRPr lang="en-US" altLang="en-US" sz="1200"/>
          </a:p>
        </p:txBody>
      </p:sp>
    </p:spTree>
    <p:extLst>
      <p:ext uri="{BB962C8B-B14F-4D97-AF65-F5344CB8AC3E}">
        <p14:creationId xmlns:p14="http://schemas.microsoft.com/office/powerpoint/2010/main" val="144241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dirty="0"/>
              <a:t>Emphasise that everyone is different. Not everyone will show the same signs. </a:t>
            </a:r>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dirty="0"/>
              <a:t>Look for changes, such as </a:t>
            </a:r>
            <a:r>
              <a:rPr lang="en-AU" sz="1000" dirty="0">
                <a:latin typeface="Arial" panose="020B0604020202020204" pitchFamily="34" charset="0"/>
                <a:cs typeface="Times New Roman" panose="02020603050405020304" pitchFamily="18" charset="0"/>
              </a:rPr>
              <a:t>change in general appearance (posture, dressing, hygiene), </a:t>
            </a:r>
            <a:r>
              <a:rPr lang="en-GB" sz="1000" dirty="0">
                <a:latin typeface="Arial" panose="020B0604020202020204" pitchFamily="34" charset="0"/>
                <a:cs typeface="Times New Roman" panose="02020603050405020304" pitchFamily="18" charset="0"/>
              </a:rPr>
              <a:t>behaviour (attitude to others, eye contact), cognitive functions (knowing where they are, time, date, memory, attention span) or judgement (making poor decisions, making mistakes, risky behaviour).</a:t>
            </a:r>
            <a:endParaRPr lang="en-GB" dirty="0"/>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b="0" dirty="0">
                <a:latin typeface="Arial" panose="020B0604020202020204" pitchFamily="34" charset="0"/>
                <a:cs typeface="Times New Roman" panose="02020603050405020304" pitchFamily="18" charset="0"/>
              </a:rPr>
              <a:t>Trust your gut! If you think someone is acting strangely, ask them if the are OK and if there is anything you can do to help them.</a:t>
            </a:r>
            <a:endParaRPr lang="en-GB" b="0" dirty="0"/>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endParaRPr lang="en-AU" dirty="0"/>
          </a:p>
        </p:txBody>
      </p:sp>
    </p:spTree>
    <p:extLst>
      <p:ext uri="{BB962C8B-B14F-4D97-AF65-F5344CB8AC3E}">
        <p14:creationId xmlns:p14="http://schemas.microsoft.com/office/powerpoint/2010/main" val="398300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ea typeface="MS PGothic" charset="-128"/>
                <a:cs typeface="Times New Roman" panose="02020603050405020304" pitchFamily="18" charset="0"/>
              </a:rPr>
              <a:t>Discuss the role of medical health professionals in relation to mental health.</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7</a:t>
            </a:fld>
            <a:endParaRPr lang="en-US" altLang="en-US" sz="1200"/>
          </a:p>
        </p:txBody>
      </p:sp>
    </p:spTree>
    <p:extLst>
      <p:ext uri="{BB962C8B-B14F-4D97-AF65-F5344CB8AC3E}">
        <p14:creationId xmlns:p14="http://schemas.microsoft.com/office/powerpoint/2010/main" val="175900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221E1F"/>
                </a:solidFill>
                <a:latin typeface="Arial" panose="020B0604020202020204" pitchFamily="34" charset="0"/>
              </a:rPr>
              <a:t>It is well known that most employees do not feel comfortable speaking about low mental health, especially here in PNG. People develop the mindset that when individuals seek mental health assistance, they assume that the person is mentally ill.</a:t>
            </a:r>
          </a:p>
          <a:p>
            <a:r>
              <a:rPr lang="en-GB" sz="1800" b="1" i="0" u="none" strike="noStrike" baseline="0" dirty="0">
                <a:solidFill>
                  <a:srgbClr val="221E1F"/>
                </a:solidFill>
                <a:latin typeface="Arial" panose="020B0604020202020204" pitchFamily="34" charset="0"/>
              </a:rPr>
              <a:t>This is NOT the case! </a:t>
            </a:r>
            <a:endParaRPr lang="en-GB" sz="1800" b="0" i="0" u="none" strike="noStrike" baseline="0" dirty="0">
              <a:solidFill>
                <a:srgbClr val="221E1F"/>
              </a:solidFill>
              <a:latin typeface="Arial" panose="020B0604020202020204" pitchFamily="34" charset="0"/>
            </a:endParaRPr>
          </a:p>
          <a:p>
            <a:r>
              <a:rPr lang="en-GB" sz="1800" b="0" i="0" u="none" strike="noStrike" baseline="0" dirty="0">
                <a:solidFill>
                  <a:srgbClr val="221E1F"/>
                </a:solidFill>
                <a:latin typeface="Arial" panose="020B0604020202020204" pitchFamily="34" charset="0"/>
              </a:rPr>
              <a:t>Mental health issues are something that can affect all of us at some time.</a:t>
            </a:r>
          </a:p>
          <a:p>
            <a:r>
              <a:rPr lang="en-GB" sz="1800" b="0" i="0" u="none" strike="noStrike" baseline="0" dirty="0">
                <a:solidFill>
                  <a:srgbClr val="221E1F"/>
                </a:solidFill>
                <a:latin typeface="Arial" panose="020B0604020202020204" pitchFamily="34" charset="0"/>
              </a:rPr>
              <a:t>Be part of the solution. Discuss the things that everyone can do to help create acceptance of mental health issues and to help anyone who may be struggling with their mental health.</a:t>
            </a:r>
            <a:endParaRPr lang="en-GB" dirty="0"/>
          </a:p>
        </p:txBody>
      </p:sp>
    </p:spTree>
    <p:extLst>
      <p:ext uri="{BB962C8B-B14F-4D97-AF65-F5344CB8AC3E}">
        <p14:creationId xmlns:p14="http://schemas.microsoft.com/office/powerpoint/2010/main" val="427999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Check in with your mental health. Ask yourself if you are feeling or have experienced these. If you are concerned, contact the EHW Medical Team. They are here to help.</a:t>
            </a: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9</a:t>
            </a:fld>
            <a:endParaRPr lang="en-US" altLang="en-US" sz="1200"/>
          </a:p>
        </p:txBody>
      </p:sp>
    </p:spTree>
    <p:extLst>
      <p:ext uri="{BB962C8B-B14F-4D97-AF65-F5344CB8AC3E}">
        <p14:creationId xmlns:p14="http://schemas.microsoft.com/office/powerpoint/2010/main" val="58406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8009"/>
          <a:stretch/>
        </p:blipFill>
        <p:spPr>
          <a:xfrm>
            <a:off x="3484" y="1916832"/>
            <a:ext cx="12192000" cy="4937158"/>
          </a:xfrm>
          <a:prstGeom prst="rect">
            <a:avLst/>
          </a:prstGeom>
        </p:spPr>
      </p:pic>
      <p:sp>
        <p:nvSpPr>
          <p:cNvPr id="11" name="Title 1"/>
          <p:cNvSpPr>
            <a:spLocks noGrp="1"/>
          </p:cNvSpPr>
          <p:nvPr>
            <p:ph type="ctrTitle"/>
          </p:nvPr>
        </p:nvSpPr>
        <p:spPr>
          <a:xfrm>
            <a:off x="609601" y="3429001"/>
            <a:ext cx="10166516" cy="856337"/>
          </a:xfrm>
          <a:prstGeom prst="rect">
            <a:avLst/>
          </a:prstGeom>
        </p:spPr>
        <p:txBody>
          <a:bodyPr>
            <a:normAutofit/>
          </a:bodyPr>
          <a:lstStyle>
            <a:lvl1pPr algn="l">
              <a:defRPr sz="24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609600" y="4482996"/>
            <a:ext cx="85344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picture containing text, clipart&#10;&#10;Description automatically generated">
            <a:extLst>
              <a:ext uri="{FF2B5EF4-FFF2-40B4-BE49-F238E27FC236}">
                <a16:creationId xmlns:a16="http://schemas.microsoft.com/office/drawing/2014/main" id="{279AF3C8-1FD9-4EF2-BFE1-20D874DE735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83744" y="310284"/>
            <a:ext cx="2864693" cy="1218317"/>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C4F8A9-20F6-4617-97B9-A2184449DF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lgn="l">
              <a:defRPr sz="24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480485" y="1358900"/>
            <a:ext cx="11135783" cy="4965700"/>
          </a:xfrm>
          <a:prstGeom prst="rect">
            <a:avLst/>
          </a:prstGeom>
        </p:spPr>
        <p:txBody>
          <a:bodyPr vert="horz">
            <a:normAutofit/>
          </a:bodyPr>
          <a:lstStyle>
            <a:lvl1pPr marL="263776" indent="-263776" algn="l" defTabSz="457200" rtl="0" eaLnBrk="0" fontAlgn="base" hangingPunct="0">
              <a:spcBef>
                <a:spcPts val="923"/>
              </a:spcBef>
              <a:spcAft>
                <a:spcPct val="0"/>
              </a:spcAft>
              <a:buClr>
                <a:schemeClr val="accent6"/>
              </a:buClr>
              <a:buFontTx/>
              <a:buChar char="•"/>
              <a:defRPr lang="en-US" sz="2000" kern="1200" dirty="0" smtClean="0">
                <a:solidFill>
                  <a:schemeClr val="tx1"/>
                </a:solidFill>
                <a:latin typeface="Arial" charset="0"/>
                <a:ea typeface="ＭＳ Ｐゴシック" charset="0"/>
                <a:cs typeface="Arial" charset="0"/>
              </a:defRPr>
            </a:lvl1pPr>
            <a:lvl2pPr marL="883640" indent="-342900">
              <a:spcBef>
                <a:spcPts val="600"/>
              </a:spcBef>
              <a:buClr>
                <a:schemeClr val="accent6"/>
              </a:buClr>
              <a:buFont typeface="Arial"/>
              <a:buChar char="•"/>
              <a:defRPr sz="2000"/>
            </a:lvl2pPr>
            <a:lvl3pPr marL="883640" indent="-342900">
              <a:spcBef>
                <a:spcPts val="600"/>
              </a:spcBef>
              <a:buClr>
                <a:schemeClr val="accent6"/>
              </a:buClr>
              <a:buFont typeface="Arial"/>
              <a:buChar char="•"/>
              <a:defRPr lang="en-AU" sz="2000" kern="1200" dirty="0" smtClean="0">
                <a:solidFill>
                  <a:schemeClr val="tx1"/>
                </a:solidFill>
                <a:latin typeface="Arial" charset="0"/>
                <a:ea typeface="ＭＳ Ｐゴシック" charset="0"/>
                <a:cs typeface="Arial" charset="0"/>
              </a:defRPr>
            </a:lvl3pPr>
            <a:lvl4pPr marL="883640" indent="-342900">
              <a:spcBef>
                <a:spcPts val="600"/>
              </a:spcBef>
              <a:buClr>
                <a:schemeClr val="accent6"/>
              </a:buClr>
              <a:buFont typeface="Arial"/>
              <a:buChar char="•"/>
              <a:defRPr sz="2000"/>
            </a:lvl4pPr>
            <a:lvl5pPr marL="883640" indent="-342900">
              <a:spcBef>
                <a:spcPts val="600"/>
              </a:spcBef>
              <a:buClr>
                <a:schemeClr val="accent6"/>
              </a:buClr>
              <a:buFont typeface="Arial"/>
              <a:buChar char="•"/>
              <a:defRPr sz="2000"/>
            </a:lvl5pPr>
          </a:lstStyle>
          <a:p>
            <a:pPr lvl="0"/>
            <a:r>
              <a:rPr lang="en-US" dirty="0"/>
              <a:t>Click to edit Master text styles</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Second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Third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Fourth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Fifth level</a:t>
            </a:r>
            <a:endParaRPr lang="en-AU"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6155267" y="1352551"/>
            <a:ext cx="5471595" cy="5018237"/>
          </a:xfrm>
          <a:prstGeom prst="rect">
            <a:avLst/>
          </a:prstGeom>
        </p:spPr>
        <p:txBody>
          <a:bodyPr>
            <a:normAutofit/>
          </a:bodyPr>
          <a:lstStyle>
            <a:lvl1pPr>
              <a:buClr>
                <a:schemeClr val="accent6"/>
              </a:buClr>
              <a:defRPr sz="2000"/>
            </a:lvl1pPr>
            <a:lvl2pPr>
              <a:buClr>
                <a:schemeClr val="accent6"/>
              </a:buClr>
              <a:defRPr sz="2000"/>
            </a:lvl2pPr>
            <a:lvl3pPr marL="1257300" indent="-342900">
              <a:buClr>
                <a:schemeClr val="accent6"/>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480486" y="1358900"/>
            <a:ext cx="5511741"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accent6"/>
              </a:buClr>
              <a:buFont typeface="Arial"/>
              <a:buChar char="•"/>
              <a:defRPr sz="2000">
                <a:solidFill>
                  <a:schemeClr val="tx1"/>
                </a:solidFill>
              </a:defRPr>
            </a:lvl2pPr>
            <a:lvl3pPr marL="1143000" indent="-228600">
              <a:spcBef>
                <a:spcPts val="600"/>
              </a:spcBef>
              <a:buClr>
                <a:schemeClr val="accent6"/>
              </a:buClr>
              <a:buFont typeface="Arial"/>
              <a:buChar char="•"/>
              <a:defRPr sz="2000">
                <a:solidFill>
                  <a:schemeClr val="tx1"/>
                </a:solidFill>
              </a:defRPr>
            </a:lvl3pPr>
            <a:lvl4pPr marL="1600200" indent="-228600">
              <a:spcBef>
                <a:spcPts val="600"/>
              </a:spcBef>
              <a:buClr>
                <a:schemeClr val="accent6"/>
              </a:buClr>
              <a:buFont typeface="Arial"/>
              <a:buChar char="•"/>
              <a:defRPr sz="2000">
                <a:solidFill>
                  <a:schemeClr val="tx1"/>
                </a:solidFill>
              </a:defRPr>
            </a:lvl4pPr>
            <a:lvl5pPr marL="2057400" indent="-228600">
              <a:spcBef>
                <a:spcPts val="600"/>
              </a:spcBef>
              <a:buClr>
                <a:schemeClr val="accent6"/>
              </a:buClr>
              <a:buFont typeface="Arial"/>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437988" y="128587"/>
            <a:ext cx="11506363"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5A898C-87B5-4BA3-B515-E4A309C7CE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8511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a:t>Click to edit Master title style</a:t>
            </a:r>
          </a:p>
        </p:txBody>
      </p:sp>
      <p:sp>
        <p:nvSpPr>
          <p:cNvPr id="6" name="Content Placeholder 2"/>
          <p:cNvSpPr>
            <a:spLocks noGrp="1"/>
          </p:cNvSpPr>
          <p:nvPr>
            <p:ph sz="quarter" idx="16"/>
          </p:nvPr>
        </p:nvSpPr>
        <p:spPr>
          <a:xfrm>
            <a:off x="480485" y="1358900"/>
            <a:ext cx="11135783"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9730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7501467" y="6508751"/>
            <a:ext cx="43688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a:solidFill>
                  <a:srgbClr val="FFFFFF"/>
                </a:solidFill>
                <a:latin typeface="Calibri" charset="0"/>
                <a:cs typeface="Arial" charset="0"/>
              </a:rPr>
              <a:t>Mobile Plant and Equipment</a:t>
            </a:r>
          </a:p>
        </p:txBody>
      </p:sp>
    </p:spTree>
    <p:custDataLst>
      <p:tags r:id="rId8"/>
    </p:custDataLst>
    <p:extLst>
      <p:ext uri="{BB962C8B-B14F-4D97-AF65-F5344CB8AC3E}">
        <p14:creationId xmlns:p14="http://schemas.microsoft.com/office/powerpoint/2010/main" val="106461981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130" y="3611562"/>
            <a:ext cx="8435280" cy="1053996"/>
          </a:xfrm>
        </p:spPr>
        <p:txBody>
          <a:bodyPr>
            <a:noAutofit/>
          </a:bodyPr>
          <a:lstStyle/>
          <a:p>
            <a:r>
              <a:rPr lang="en-GB" sz="3200" dirty="0"/>
              <a:t>Mental Health</a:t>
            </a:r>
          </a:p>
        </p:txBody>
      </p:sp>
      <p:sp>
        <p:nvSpPr>
          <p:cNvPr id="4" name="Text Placeholder 2">
            <a:extLst>
              <a:ext uri="{FF2B5EF4-FFF2-40B4-BE49-F238E27FC236}">
                <a16:creationId xmlns:a16="http://schemas.microsoft.com/office/drawing/2014/main" id="{DC7DD5B6-7B76-410C-BABB-0EE38695D6E8}"/>
              </a:ext>
            </a:extLst>
          </p:cNvPr>
          <p:cNvSpPr txBox="1">
            <a:spLocks/>
          </p:cNvSpPr>
          <p:nvPr/>
        </p:nvSpPr>
        <p:spPr>
          <a:xfrm>
            <a:off x="708720" y="3140968"/>
            <a:ext cx="8435280" cy="470594"/>
          </a:xfrm>
          <a:prstGeom prst="rect">
            <a:avLst/>
          </a:prstGeom>
        </p:spPr>
        <p:txBody>
          <a:bodyPr>
            <a:normAutofit/>
          </a:bodyPr>
          <a:lstStyle>
            <a:lvl1pPr marL="0" indent="0" algn="l" defTabSz="457200" rtl="0" eaLnBrk="0" fontAlgn="base" hangingPunct="0">
              <a:spcBef>
                <a:spcPct val="20000"/>
              </a:spcBef>
              <a:spcAft>
                <a:spcPct val="0"/>
              </a:spcAft>
              <a:buFont typeface="Arial" charset="0"/>
              <a:buNone/>
              <a:defRPr sz="2000" b="1" kern="1200">
                <a:solidFill>
                  <a:schemeClr val="bg1"/>
                </a:solidFill>
                <a:latin typeface="Arial"/>
                <a:ea typeface="ＭＳ Ｐゴシック" charset="0"/>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dirty="0"/>
              <a:t>National Mine Safety Week – Day 5</a:t>
            </a:r>
          </a:p>
        </p:txBody>
      </p:sp>
    </p:spTree>
    <p:custDataLst>
      <p:tags r:id="rId1"/>
    </p:custDataLst>
    <p:extLst>
      <p:ext uri="{BB962C8B-B14F-4D97-AF65-F5344CB8AC3E}">
        <p14:creationId xmlns:p14="http://schemas.microsoft.com/office/powerpoint/2010/main" val="267061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Summary</a:t>
            </a:r>
          </a:p>
        </p:txBody>
      </p:sp>
      <p:sp>
        <p:nvSpPr>
          <p:cNvPr id="43009" name="Content Placeholder 4"/>
          <p:cNvSpPr>
            <a:spLocks noGrp="1"/>
          </p:cNvSpPr>
          <p:nvPr>
            <p:ph sz="quarter" idx="16"/>
          </p:nvPr>
        </p:nvSpPr>
        <p:spPr>
          <a:xfrm>
            <a:off x="480485" y="1358900"/>
            <a:ext cx="6911659" cy="4965700"/>
          </a:xfrm>
        </p:spPr>
        <p:txBody>
          <a:bodyPr/>
          <a:lstStyle/>
          <a:p>
            <a:pPr marL="285750" lvl="1" indent="-285750">
              <a:lnSpc>
                <a:spcPct val="122000"/>
              </a:lnSpc>
              <a:spcAft>
                <a:spcPts val="600"/>
              </a:spcAft>
              <a:buFont typeface="Arial" panose="020B0604020202020204" pitchFamily="34" charset="0"/>
              <a:buChar char="•"/>
            </a:pPr>
            <a:r>
              <a:rPr lang="en-AU" sz="1600" dirty="0">
                <a:latin typeface="Arial" panose="020B0604020202020204" pitchFamily="34" charset="0"/>
                <a:ea typeface="MS PGothic" charset="-128"/>
                <a:cs typeface="Times New Roman" panose="02020603050405020304" pitchFamily="18" charset="0"/>
              </a:rPr>
              <a:t>Mental health is very important as it affects us in the way we think, feel, act and cope with our day to day issues.</a:t>
            </a:r>
          </a:p>
          <a:p>
            <a:pPr marL="285750" lvl="1" indent="-285750">
              <a:lnSpc>
                <a:spcPct val="122000"/>
              </a:lnSpc>
              <a:spcAft>
                <a:spcPts val="600"/>
              </a:spcAft>
              <a:buFont typeface="Arial" panose="020B0604020202020204" pitchFamily="34" charset="0"/>
              <a:buChar char="•"/>
            </a:pPr>
            <a:r>
              <a:rPr lang="en-AU" sz="1600" dirty="0">
                <a:latin typeface="Arial" panose="020B0604020202020204" pitchFamily="34" charset="0"/>
                <a:ea typeface="MS PGothic" charset="-128"/>
                <a:cs typeface="Times New Roman" panose="02020603050405020304" pitchFamily="18" charset="0"/>
              </a:rPr>
              <a:t>Good mental health helps us to have the ability to learn, feel, cope, interact and manage our daily activities.</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A mental health issue is nothing to be ashamed of.</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If you are concerned about your mental health, or someone else’s, talk to a doctor, friend, your supervisor or contact the EHW Medical Team. </a:t>
            </a:r>
          </a:p>
          <a:p>
            <a:endParaRPr lang="en-US" dirty="0"/>
          </a:p>
        </p:txBody>
      </p:sp>
      <p:pic>
        <p:nvPicPr>
          <p:cNvPr id="6" name="Content Placeholder 2">
            <a:extLst>
              <a:ext uri="{FF2B5EF4-FFF2-40B4-BE49-F238E27FC236}">
                <a16:creationId xmlns:a16="http://schemas.microsoft.com/office/drawing/2014/main" id="{A8F98C0A-A3DD-492B-81BB-99771FA7B6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4565" y="1883129"/>
            <a:ext cx="1612895" cy="4481367"/>
          </a:xfrm>
          <a:prstGeom prst="rect">
            <a:avLst/>
          </a:prstGeom>
        </p:spPr>
      </p:pic>
      <p:sp>
        <p:nvSpPr>
          <p:cNvPr id="7" name="Speech Bubble: Rectangle with Corners Rounded 6">
            <a:extLst>
              <a:ext uri="{FF2B5EF4-FFF2-40B4-BE49-F238E27FC236}">
                <a16:creationId xmlns:a16="http://schemas.microsoft.com/office/drawing/2014/main" id="{764BC386-F572-4030-9A8B-FBFB87AFD5B6}"/>
              </a:ext>
            </a:extLst>
          </p:cNvPr>
          <p:cNvSpPr/>
          <p:nvPr/>
        </p:nvSpPr>
        <p:spPr>
          <a:xfrm>
            <a:off x="7680176" y="1484784"/>
            <a:ext cx="2694389" cy="1368152"/>
          </a:xfrm>
          <a:prstGeom prst="wedgeRoundRectCallout">
            <a:avLst>
              <a:gd name="adj1" fmla="val 58963"/>
              <a:gd name="adj2" fmla="val 71783"/>
              <a:gd name="adj3" fmla="val 16667"/>
            </a:avLst>
          </a:prstGeom>
          <a:solidFill>
            <a:schemeClr val="accent6">
              <a:alpha val="8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0" b="1" dirty="0">
                <a:solidFill>
                  <a:schemeClr val="tx1"/>
                </a:solidFill>
                <a:latin typeface="Arial" panose="020B0604020202020204" pitchFamily="34" charset="0"/>
                <a:ea typeface="MS PGothic" charset="-128"/>
                <a:cs typeface="Times New Roman" panose="02020603050405020304" pitchFamily="18" charset="0"/>
              </a:rPr>
              <a:t>Change the culture. It is OK to talk about mental health!</a:t>
            </a:r>
            <a:endParaRPr lang="en-AU" sz="1700" b="1" dirty="0">
              <a:solidFill>
                <a:schemeClr val="tx1"/>
              </a:solidFill>
              <a:latin typeface="Arial" panose="020B0604020202020204" pitchFamily="34" charset="0"/>
              <a:ea typeface="MS PGothic"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What is Mental Health? </a:t>
            </a:r>
          </a:p>
        </p:txBody>
      </p:sp>
      <p:sp>
        <p:nvSpPr>
          <p:cNvPr id="2" name="Rectangle 1"/>
          <p:cNvSpPr/>
          <p:nvPr/>
        </p:nvSpPr>
        <p:spPr>
          <a:xfrm>
            <a:off x="332437" y="1340740"/>
            <a:ext cx="7275731" cy="2923877"/>
          </a:xfrm>
          <a:prstGeom prst="rect">
            <a:avLst/>
          </a:prstGeom>
        </p:spPr>
        <p:txBody>
          <a:bodyPr wrap="square" rIns="108000">
            <a:spAutoFit/>
          </a:bodyPr>
          <a:lstStyle/>
          <a:p>
            <a:r>
              <a:rPr lang="en-AU" sz="1600" dirty="0">
                <a:latin typeface="Arial" panose="020B0604020202020204" pitchFamily="34" charset="0"/>
                <a:cs typeface="Times New Roman" panose="02020603050405020304" pitchFamily="18" charset="0"/>
              </a:rPr>
              <a:t>Mental Health is defined by WHO as a state of well-being in which the individual or employee:</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Realises his/her own abilities</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Is able to cope with normal stresses of life</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Is able to work productively and fruitfully</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Is able to make a contribution to his/her community</a:t>
            </a:r>
          </a:p>
          <a:p>
            <a:endParaRPr lang="en-AU" sz="1600" dirty="0">
              <a:latin typeface="Arial" panose="020B0604020202020204" pitchFamily="34" charset="0"/>
              <a:cs typeface="Times New Roman" panose="02020603050405020304" pitchFamily="18" charset="0"/>
            </a:endParaRPr>
          </a:p>
          <a:p>
            <a:r>
              <a:rPr lang="en-AU" sz="1600" dirty="0">
                <a:latin typeface="Arial" panose="020B0604020202020204" pitchFamily="34" charset="0"/>
                <a:cs typeface="Times New Roman" panose="02020603050405020304" pitchFamily="18" charset="0"/>
              </a:rPr>
              <a:t>Mental Health affects how we think, feel and act.</a:t>
            </a:r>
          </a:p>
          <a:p>
            <a:endParaRPr lang="en-AU" sz="1600" dirty="0">
              <a:latin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A6E5109-1FEC-443F-9965-AA167DDA133C}"/>
              </a:ext>
            </a:extLst>
          </p:cNvPr>
          <p:cNvPicPr>
            <a:picLocks noChangeAspect="1"/>
          </p:cNvPicPr>
          <p:nvPr/>
        </p:nvPicPr>
        <p:blipFill rotWithShape="1">
          <a:blip r:embed="rId4"/>
          <a:srcRect b="5312"/>
          <a:stretch/>
        </p:blipFill>
        <p:spPr>
          <a:xfrm>
            <a:off x="7464152" y="908720"/>
            <a:ext cx="4575057" cy="5420100"/>
          </a:xfrm>
          <a:prstGeom prst="rect">
            <a:avLst/>
          </a:prstGeom>
        </p:spPr>
      </p:pic>
    </p:spTree>
    <p:custDataLst>
      <p:tags r:id="rId1"/>
    </p:custDataLst>
    <p:extLst>
      <p:ext uri="{BB962C8B-B14F-4D97-AF65-F5344CB8AC3E}">
        <p14:creationId xmlns:p14="http://schemas.microsoft.com/office/powerpoint/2010/main" val="350404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Good Mental Health Characteristics</a:t>
            </a:r>
          </a:p>
        </p:txBody>
      </p:sp>
      <p:sp>
        <p:nvSpPr>
          <p:cNvPr id="43009" name="Content Placeholder 4"/>
          <p:cNvSpPr>
            <a:spLocks noGrp="1"/>
          </p:cNvSpPr>
          <p:nvPr>
            <p:ph sz="quarter" idx="16"/>
          </p:nvPr>
        </p:nvSpPr>
        <p:spPr>
          <a:xfrm>
            <a:off x="480485" y="1358900"/>
            <a:ext cx="7703747" cy="4965700"/>
          </a:xfrm>
        </p:spPr>
        <p:txBody>
          <a:bodyPr>
            <a:noAutofit/>
          </a:bodyPr>
          <a:lstStyle/>
          <a:p>
            <a:pPr marL="0" lvl="1" indent="0">
              <a:lnSpc>
                <a:spcPct val="122000"/>
              </a:lnSpc>
              <a:spcAft>
                <a:spcPts val="600"/>
              </a:spcAft>
              <a:buNone/>
            </a:pPr>
            <a:r>
              <a:rPr lang="en-GB" sz="1600" dirty="0">
                <a:latin typeface="Arial" panose="020B0604020202020204" pitchFamily="34" charset="0"/>
                <a:ea typeface="MS PGothic" charset="-128"/>
                <a:cs typeface="Times New Roman" panose="02020603050405020304" pitchFamily="18" charset="0"/>
              </a:rPr>
              <a:t>A person in good mental health, has the ability to:</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Learn</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Feel</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Express and manage a range of positive and negative emotions</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Form and maintain good relationships with others.</a:t>
            </a:r>
          </a:p>
          <a:p>
            <a:pPr marL="285750" lvl="1" indent="-285750">
              <a:lnSpc>
                <a:spcPct val="122000"/>
              </a:lnSpc>
              <a:spcAft>
                <a:spcPts val="600"/>
              </a:spcAft>
              <a:buFont typeface="Arial" panose="020B0604020202020204" pitchFamily="34" charset="0"/>
              <a:buChar char="•"/>
            </a:pPr>
            <a:endParaRPr lang="en-GB" sz="1700" dirty="0">
              <a:latin typeface="Arial" panose="020B0604020202020204" pitchFamily="34" charset="0"/>
              <a:ea typeface="MS PGothic" charset="-128"/>
              <a:cs typeface="Times New Roman" panose="02020603050405020304" pitchFamily="18" charset="0"/>
            </a:endParaRPr>
          </a:p>
        </p:txBody>
      </p:sp>
      <p:pic>
        <p:nvPicPr>
          <p:cNvPr id="7" name="Picture 6">
            <a:extLst>
              <a:ext uri="{FF2B5EF4-FFF2-40B4-BE49-F238E27FC236}">
                <a16:creationId xmlns:a16="http://schemas.microsoft.com/office/drawing/2014/main" id="{56E6AFC8-6655-4762-9BBC-88C485E02C2B}"/>
              </a:ext>
            </a:extLst>
          </p:cNvPr>
          <p:cNvPicPr>
            <a:picLocks noChangeAspect="1"/>
          </p:cNvPicPr>
          <p:nvPr/>
        </p:nvPicPr>
        <p:blipFill rotWithShape="1">
          <a:blip r:embed="rId3"/>
          <a:srcRect r="1147"/>
          <a:stretch/>
        </p:blipFill>
        <p:spPr>
          <a:xfrm>
            <a:off x="8393360" y="1435202"/>
            <a:ext cx="3755097" cy="5182890"/>
          </a:xfrm>
          <a:prstGeom prst="rect">
            <a:avLst/>
          </a:prstGeom>
        </p:spPr>
      </p:pic>
    </p:spTree>
    <p:extLst>
      <p:ext uri="{BB962C8B-B14F-4D97-AF65-F5344CB8AC3E}">
        <p14:creationId xmlns:p14="http://schemas.microsoft.com/office/powerpoint/2010/main" val="161191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Why are we talking about mental health?</a:t>
            </a:r>
          </a:p>
        </p:txBody>
      </p:sp>
      <p:sp>
        <p:nvSpPr>
          <p:cNvPr id="43009" name="Content Placeholder 4"/>
          <p:cNvSpPr>
            <a:spLocks noGrp="1"/>
          </p:cNvSpPr>
          <p:nvPr>
            <p:ph sz="quarter" idx="16"/>
          </p:nvPr>
        </p:nvSpPr>
        <p:spPr>
          <a:xfrm>
            <a:off x="480485" y="1358900"/>
            <a:ext cx="7703747" cy="4965700"/>
          </a:xfrm>
        </p:spPr>
        <p:txBody>
          <a:bodyPr>
            <a:noAutofit/>
          </a:bodyPr>
          <a:lstStyle/>
          <a:p>
            <a:pPr marL="263776" lvl="1" indent="-263776">
              <a:lnSpc>
                <a:spcPct val="122000"/>
              </a:lnSpc>
              <a:spcBef>
                <a:spcPts val="923"/>
              </a:spcBef>
              <a:buFontTx/>
              <a:buChar char="•"/>
            </a:pPr>
            <a:r>
              <a:rPr lang="en-GB" sz="1600" dirty="0">
                <a:solidFill>
                  <a:srgbClr val="000000"/>
                </a:solidFill>
                <a:latin typeface="Arial" panose="020B0604020202020204" pitchFamily="34" charset="0"/>
                <a:cs typeface="Arial" charset="0"/>
              </a:rPr>
              <a:t>Many countries, including PNG, have experienced destruction from Covid-19 infection.</a:t>
            </a:r>
          </a:p>
          <a:p>
            <a:r>
              <a:rPr lang="en-GB" sz="1600" b="0" i="0" u="none" strike="noStrike" baseline="0" dirty="0">
                <a:solidFill>
                  <a:srgbClr val="221E1F"/>
                </a:solidFill>
                <a:latin typeface="Arial" panose="020B0604020202020204" pitchFamily="34" charset="0"/>
              </a:rPr>
              <a:t>It has affected our mental capacity to adapt and adjust to the new normal protocols and adhere with the changes occurring all around us.</a:t>
            </a:r>
          </a:p>
          <a:p>
            <a:r>
              <a:rPr lang="en-GB" sz="1600" dirty="0">
                <a:solidFill>
                  <a:srgbClr val="221E1F"/>
                </a:solidFill>
                <a:latin typeface="Arial" panose="020B0604020202020204" pitchFamily="34" charset="0"/>
              </a:rPr>
              <a:t>Studies have shown that isolation and social distancing has had a direct effect on many people’s mental health.</a:t>
            </a:r>
            <a:r>
              <a:rPr lang="en-GB" sz="1600" b="0" i="0" u="none" strike="noStrike" baseline="0" dirty="0">
                <a:solidFill>
                  <a:srgbClr val="221E1F"/>
                </a:solidFill>
                <a:latin typeface="Arial" panose="020B0604020202020204" pitchFamily="34" charset="0"/>
              </a:rPr>
              <a:t> </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Some people are fearful about contracting the virus.</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Others are anxious about family and friends.</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Many people will have suffered bereavements, often without the chance to say good bye or attend funerals and proper burials.</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Some people fear for their job security, returning to workplace and financial concerns.</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Some employees are working longer, irregular hours and are combining work with other family responsibilities leading to poor work-life balance, fatigue and poor concentration at work.</a:t>
            </a:r>
          </a:p>
          <a:p>
            <a:endParaRPr lang="en-GB" sz="1600" dirty="0">
              <a:latin typeface="Arial" panose="020B0604020202020204" pitchFamily="34" charset="0"/>
              <a:ea typeface="MS PGothic" charset="-128"/>
              <a:cs typeface="Times New Roman" panose="02020603050405020304" pitchFamily="18" charset="0"/>
            </a:endParaRPr>
          </a:p>
          <a:p>
            <a:pPr marL="285750" lvl="1" indent="-285750">
              <a:lnSpc>
                <a:spcPct val="122000"/>
              </a:lnSpc>
              <a:spcAft>
                <a:spcPts val="600"/>
              </a:spcAft>
              <a:buFont typeface="Arial" panose="020B0604020202020204" pitchFamily="34" charset="0"/>
              <a:buChar char="•"/>
            </a:pPr>
            <a:endParaRPr lang="en-GB" sz="1700" dirty="0">
              <a:latin typeface="Arial" panose="020B0604020202020204" pitchFamily="34" charset="0"/>
              <a:ea typeface="MS PGothic" charset="-128"/>
              <a:cs typeface="Times New Roman" panose="02020603050405020304" pitchFamily="18" charset="0"/>
            </a:endParaRPr>
          </a:p>
        </p:txBody>
      </p:sp>
      <p:pic>
        <p:nvPicPr>
          <p:cNvPr id="5" name="Picture 4">
            <a:extLst>
              <a:ext uri="{FF2B5EF4-FFF2-40B4-BE49-F238E27FC236}">
                <a16:creationId xmlns:a16="http://schemas.microsoft.com/office/drawing/2014/main" id="{ED48A2F8-A937-4956-B76B-9562447B8E41}"/>
              </a:ext>
            </a:extLst>
          </p:cNvPr>
          <p:cNvPicPr>
            <a:picLocks noChangeAspect="1"/>
          </p:cNvPicPr>
          <p:nvPr/>
        </p:nvPicPr>
        <p:blipFill>
          <a:blip r:embed="rId3"/>
          <a:stretch>
            <a:fillRect/>
          </a:stretch>
        </p:blipFill>
        <p:spPr>
          <a:xfrm>
            <a:off x="8328248" y="1484784"/>
            <a:ext cx="3562960" cy="4965700"/>
          </a:xfrm>
          <a:prstGeom prst="rect">
            <a:avLst/>
          </a:prstGeom>
        </p:spPr>
      </p:pic>
    </p:spTree>
    <p:extLst>
      <p:ext uri="{BB962C8B-B14F-4D97-AF65-F5344CB8AC3E}">
        <p14:creationId xmlns:p14="http://schemas.microsoft.com/office/powerpoint/2010/main" val="313490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Why are we talking about mental health?</a:t>
            </a:r>
          </a:p>
        </p:txBody>
      </p:sp>
      <p:sp>
        <p:nvSpPr>
          <p:cNvPr id="43009" name="Content Placeholder 4"/>
          <p:cNvSpPr>
            <a:spLocks noGrp="1"/>
          </p:cNvSpPr>
          <p:nvPr>
            <p:ph sz="quarter" idx="16"/>
          </p:nvPr>
        </p:nvSpPr>
        <p:spPr>
          <a:xfrm>
            <a:off x="480485" y="1358900"/>
            <a:ext cx="7703747" cy="4965700"/>
          </a:xfrm>
        </p:spPr>
        <p:txBody>
          <a:bodyPr>
            <a:noAutofit/>
          </a:bodyPr>
          <a:lstStyle/>
          <a:p>
            <a:r>
              <a:rPr lang="en-GB" sz="1600" dirty="0">
                <a:solidFill>
                  <a:srgbClr val="221E1F"/>
                </a:solidFill>
                <a:latin typeface="Arial" panose="020B0604020202020204" pitchFamily="34" charset="0"/>
              </a:rPr>
              <a:t>Studies have shown that isolation and social distancing has had a direct effect on many people’s mental health.</a:t>
            </a:r>
            <a:r>
              <a:rPr lang="en-GB" sz="1600" b="0" i="0" u="none" strike="noStrike" baseline="0" dirty="0">
                <a:solidFill>
                  <a:srgbClr val="221E1F"/>
                </a:solidFill>
                <a:latin typeface="Arial" panose="020B0604020202020204" pitchFamily="34" charset="0"/>
              </a:rPr>
              <a:t> </a:t>
            </a:r>
          </a:p>
          <a:p>
            <a:pPr>
              <a:lnSpc>
                <a:spcPct val="110000"/>
              </a:lnSpc>
            </a:pPr>
            <a:r>
              <a:rPr lang="en-AU" sz="1600" dirty="0">
                <a:solidFill>
                  <a:srgbClr val="221E1F"/>
                </a:solidFill>
                <a:latin typeface="Arial" panose="020B0604020202020204" pitchFamily="34" charset="0"/>
              </a:rPr>
              <a:t>Early research on the impacts of lockdown, included the findings of:</a:t>
            </a:r>
          </a:p>
          <a:p>
            <a:pPr marL="719138"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Fatigue</a:t>
            </a:r>
          </a:p>
          <a:p>
            <a:pPr marL="719138"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Musculoskeletal conditions</a:t>
            </a:r>
          </a:p>
          <a:p>
            <a:pPr marL="719138"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Poor work-life balance</a:t>
            </a:r>
          </a:p>
          <a:p>
            <a:pPr marL="719138"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Reduced exercise</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Increased alcohol consumption and cigarette smoking</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Appetite decreased / increase (food  binging).</a:t>
            </a:r>
          </a:p>
          <a:p>
            <a:pPr marL="719138" lvl="0" indent="-263525">
              <a:lnSpc>
                <a:spcPct val="110000"/>
              </a:lnSpc>
              <a:buFont typeface="Courier New" panose="02070309020205020404" pitchFamily="49" charset="0"/>
              <a:buChar char="o"/>
            </a:pPr>
            <a:r>
              <a:rPr lang="en-AU" sz="1600" dirty="0">
                <a:solidFill>
                  <a:srgbClr val="000000"/>
                </a:solidFill>
                <a:latin typeface="Arial" panose="020B0604020202020204" pitchFamily="34" charset="0"/>
              </a:rPr>
              <a:t>In relation to mental health specifically, employees develop reduced motivation, loss of purpose and motivation, anxiety and isolation which may lead to depression and thoughts of self harm.</a:t>
            </a:r>
            <a:endParaRPr lang="en-GB" sz="1600" dirty="0">
              <a:solidFill>
                <a:srgbClr val="000000"/>
              </a:solidFill>
              <a:latin typeface="Arial" panose="020B0604020202020204" pitchFamily="34" charset="0"/>
            </a:endParaRPr>
          </a:p>
          <a:p>
            <a:pPr marL="285750" lvl="1" indent="-285750">
              <a:lnSpc>
                <a:spcPct val="122000"/>
              </a:lnSpc>
              <a:spcAft>
                <a:spcPts val="600"/>
              </a:spcAft>
              <a:buFont typeface="Arial" panose="020B0604020202020204" pitchFamily="34" charset="0"/>
              <a:buChar char="•"/>
            </a:pPr>
            <a:endParaRPr lang="en-GB" sz="1700" dirty="0">
              <a:latin typeface="Arial" panose="020B0604020202020204" pitchFamily="34" charset="0"/>
              <a:ea typeface="MS PGothic" charset="-128"/>
              <a:cs typeface="Times New Roman" panose="02020603050405020304" pitchFamily="18" charset="0"/>
            </a:endParaRPr>
          </a:p>
        </p:txBody>
      </p:sp>
      <p:pic>
        <p:nvPicPr>
          <p:cNvPr id="7" name="Picture 6">
            <a:extLst>
              <a:ext uri="{FF2B5EF4-FFF2-40B4-BE49-F238E27FC236}">
                <a16:creationId xmlns:a16="http://schemas.microsoft.com/office/drawing/2014/main" id="{5041DCD5-528D-4F6B-85D3-F7D383C72C7B}"/>
              </a:ext>
            </a:extLst>
          </p:cNvPr>
          <p:cNvPicPr>
            <a:picLocks noChangeAspect="1"/>
          </p:cNvPicPr>
          <p:nvPr/>
        </p:nvPicPr>
        <p:blipFill>
          <a:blip r:embed="rId3"/>
          <a:srcRect l="31220" r="31220"/>
          <a:stretch/>
        </p:blipFill>
        <p:spPr>
          <a:xfrm>
            <a:off x="8328248" y="0"/>
            <a:ext cx="3863752" cy="6858000"/>
          </a:xfrm>
          <a:prstGeom prst="rect">
            <a:avLst/>
          </a:prstGeom>
        </p:spPr>
      </p:pic>
    </p:spTree>
    <p:extLst>
      <p:ext uri="{BB962C8B-B14F-4D97-AF65-F5344CB8AC3E}">
        <p14:creationId xmlns:p14="http://schemas.microsoft.com/office/powerpoint/2010/main" val="143821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Potential Signs of a Mental Health Issue</a:t>
            </a:r>
          </a:p>
        </p:txBody>
      </p:sp>
      <p:sp>
        <p:nvSpPr>
          <p:cNvPr id="2" name="Rectangle 1"/>
          <p:cNvSpPr/>
          <p:nvPr/>
        </p:nvSpPr>
        <p:spPr>
          <a:xfrm>
            <a:off x="395327" y="1268760"/>
            <a:ext cx="6852802" cy="4918334"/>
          </a:xfrm>
          <a:prstGeom prst="rect">
            <a:avLst/>
          </a:prstGeom>
        </p:spPr>
        <p:txBody>
          <a:bodyPr wrap="square" rIns="108000">
            <a:spAutoFit/>
          </a:bodyPr>
          <a:lstStyle/>
          <a:p>
            <a:pPr>
              <a:lnSpc>
                <a:spcPct val="112000"/>
              </a:lnSpc>
              <a:spcBef>
                <a:spcPts val="600"/>
              </a:spcBef>
              <a:spcAft>
                <a:spcPts val="600"/>
              </a:spcAft>
              <a:buClr>
                <a:schemeClr val="accent6"/>
              </a:buClr>
            </a:pPr>
            <a:r>
              <a:rPr lang="en-GB" sz="1600" dirty="0">
                <a:latin typeface="Arial" panose="020B0604020202020204" pitchFamily="34" charset="0"/>
                <a:cs typeface="Times New Roman" panose="02020603050405020304" pitchFamily="18" charset="0"/>
              </a:rPr>
              <a:t>The following MAY indicate a mental health issue. </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Working long hours / not taking breaks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Increase sickness absence or lateness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Mood changes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Distraction, indecision or confusion</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Withdrawal</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Irritability, anger or aggression</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Uncharacterised performance issues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Over reaction to problems or issues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Disruptive or anti-social behaviour</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A change in general appearance, </a:t>
            </a:r>
            <a:r>
              <a:rPr lang="en-GB" sz="1600" dirty="0">
                <a:latin typeface="Arial" panose="020B0604020202020204" pitchFamily="34" charset="0"/>
                <a:cs typeface="Times New Roman" panose="02020603050405020304" pitchFamily="18" charset="0"/>
              </a:rPr>
              <a:t>behaviour, cognitive function, judgement.</a:t>
            </a:r>
            <a:endParaRPr lang="en-AU" sz="1600" dirty="0">
              <a:latin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66C20FB-21D4-4A3F-BAA6-DD98B8FC208C}"/>
              </a:ext>
            </a:extLst>
          </p:cNvPr>
          <p:cNvPicPr>
            <a:picLocks noChangeAspect="1"/>
          </p:cNvPicPr>
          <p:nvPr/>
        </p:nvPicPr>
        <p:blipFill rotWithShape="1">
          <a:blip r:embed="rId4"/>
          <a:srcRect l="3241"/>
          <a:stretch/>
        </p:blipFill>
        <p:spPr>
          <a:xfrm>
            <a:off x="8184232" y="1919758"/>
            <a:ext cx="3308928" cy="4872928"/>
          </a:xfrm>
          <a:prstGeom prst="rect">
            <a:avLst/>
          </a:prstGeom>
        </p:spPr>
      </p:pic>
      <p:sp>
        <p:nvSpPr>
          <p:cNvPr id="6" name="Rectangle 5">
            <a:extLst>
              <a:ext uri="{FF2B5EF4-FFF2-40B4-BE49-F238E27FC236}">
                <a16:creationId xmlns:a16="http://schemas.microsoft.com/office/drawing/2014/main" id="{1CB6AF56-30D7-4E62-9157-D3DC70232214}"/>
              </a:ext>
            </a:extLst>
          </p:cNvPr>
          <p:cNvSpPr/>
          <p:nvPr/>
        </p:nvSpPr>
        <p:spPr>
          <a:xfrm>
            <a:off x="7859214" y="1236837"/>
            <a:ext cx="3791001" cy="621645"/>
          </a:xfrm>
          <a:prstGeom prst="rect">
            <a:avLst/>
          </a:prstGeom>
        </p:spPr>
        <p:txBody>
          <a:bodyPr wrap="square" rIns="108000">
            <a:spAutoFit/>
          </a:bodyPr>
          <a:lstStyle/>
          <a:p>
            <a:pPr marL="0" lvl="1">
              <a:lnSpc>
                <a:spcPct val="112000"/>
              </a:lnSpc>
              <a:spcBef>
                <a:spcPts val="600"/>
              </a:spcBef>
              <a:spcAft>
                <a:spcPts val="600"/>
              </a:spcAft>
              <a:buClr>
                <a:schemeClr val="accent6"/>
              </a:buClr>
            </a:pPr>
            <a:r>
              <a:rPr lang="en-GB" sz="1600" b="1" dirty="0">
                <a:latin typeface="Arial" panose="020B0604020202020204" pitchFamily="34" charset="0"/>
                <a:cs typeface="Times New Roman" panose="02020603050405020304" pitchFamily="18" charset="0"/>
              </a:rPr>
              <a:t>Trust your gut! If you think someone is acting strangely, ask them:</a:t>
            </a:r>
          </a:p>
        </p:txBody>
      </p:sp>
    </p:spTree>
    <p:custDataLst>
      <p:tags r:id="rId1"/>
    </p:custDataLst>
    <p:extLst>
      <p:ext uri="{BB962C8B-B14F-4D97-AF65-F5344CB8AC3E}">
        <p14:creationId xmlns:p14="http://schemas.microsoft.com/office/powerpoint/2010/main" val="71703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From the Medical Team</a:t>
            </a:r>
          </a:p>
        </p:txBody>
      </p:sp>
      <p:sp>
        <p:nvSpPr>
          <p:cNvPr id="43009" name="Content Placeholder 4"/>
          <p:cNvSpPr>
            <a:spLocks noGrp="1"/>
          </p:cNvSpPr>
          <p:nvPr>
            <p:ph sz="quarter" idx="16"/>
          </p:nvPr>
        </p:nvSpPr>
        <p:spPr>
          <a:xfrm>
            <a:off x="480485" y="1358900"/>
            <a:ext cx="5687523" cy="4965700"/>
          </a:xfrm>
        </p:spPr>
        <p:txBody>
          <a:bodyPr>
            <a:noAutofit/>
          </a:bodyPr>
          <a:lstStyle/>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There are a variety of mental health issues. </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Some are temporary, some are long term. </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Some can be controlled using behaviours and coping strategies, some require medication.</a:t>
            </a:r>
          </a:p>
          <a:p>
            <a:pPr marL="285750" lvl="1" indent="-285750">
              <a:lnSpc>
                <a:spcPct val="12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A health professional may undertake a mental health examination (MSE) to </a:t>
            </a:r>
            <a:r>
              <a:rPr lang="en-AU" sz="1600" dirty="0">
                <a:latin typeface="Arial" panose="020B0604020202020204" pitchFamily="34" charset="0"/>
                <a:ea typeface="MS PGothic" charset="-128"/>
                <a:cs typeface="Times New Roman" panose="02020603050405020304" pitchFamily="18" charset="0"/>
              </a:rPr>
              <a:t>identify the presence and severity of a mental health condition and identify if a person poses a risk to themself or others.</a:t>
            </a:r>
          </a:p>
          <a:p>
            <a:pPr marL="285750" lvl="1" indent="-285750">
              <a:lnSpc>
                <a:spcPct val="122000"/>
              </a:lnSpc>
              <a:spcAft>
                <a:spcPts val="600"/>
              </a:spcAft>
              <a:buFont typeface="Arial" panose="020B0604020202020204" pitchFamily="34" charset="0"/>
              <a:buChar char="•"/>
            </a:pPr>
            <a:r>
              <a:rPr lang="en-AU" sz="1600" dirty="0">
                <a:latin typeface="Arial" panose="020B0604020202020204" pitchFamily="34" charset="0"/>
                <a:ea typeface="MS PGothic" charset="-128"/>
                <a:cs typeface="Times New Roman" panose="02020603050405020304" pitchFamily="18" charset="0"/>
              </a:rPr>
              <a:t>MSE may be done during pre-employment intake assessment medical checks or at any time where there is a concern about a person’s mental health. A mini MSE may also be conducted following a head injury.</a:t>
            </a:r>
          </a:p>
          <a:p>
            <a:pPr marL="285750" lvl="1" indent="-285750">
              <a:lnSpc>
                <a:spcPct val="122000"/>
              </a:lnSpc>
              <a:spcAft>
                <a:spcPts val="600"/>
              </a:spcAft>
              <a:buFont typeface="Arial" panose="020B0604020202020204" pitchFamily="34" charset="0"/>
              <a:buChar char="•"/>
            </a:pPr>
            <a:r>
              <a:rPr lang="en-AU" sz="1600" dirty="0">
                <a:latin typeface="Arial" panose="020B0604020202020204" pitchFamily="34" charset="0"/>
                <a:ea typeface="MS PGothic" charset="-128"/>
                <a:cs typeface="Times New Roman" panose="02020603050405020304" pitchFamily="18" charset="0"/>
              </a:rPr>
              <a:t>Results of the MSE are confidential and are conducted to ensure that the person can get the help they need.</a:t>
            </a:r>
            <a:endParaRPr lang="en-GB" sz="1600" dirty="0">
              <a:latin typeface="Arial" panose="020B0604020202020204" pitchFamily="34" charset="0"/>
              <a:ea typeface="MS PGothic" charset="-128"/>
              <a:cs typeface="Times New Roman" panose="02020603050405020304" pitchFamily="18" charset="0"/>
            </a:endParaRPr>
          </a:p>
        </p:txBody>
      </p:sp>
      <p:pic>
        <p:nvPicPr>
          <p:cNvPr id="6" name="Picture 5">
            <a:extLst>
              <a:ext uri="{FF2B5EF4-FFF2-40B4-BE49-F238E27FC236}">
                <a16:creationId xmlns:a16="http://schemas.microsoft.com/office/drawing/2014/main" id="{E05D0992-0742-4097-A3F0-E59E99CCECF8}"/>
              </a:ext>
            </a:extLst>
          </p:cNvPr>
          <p:cNvPicPr>
            <a:picLocks noChangeAspect="1"/>
          </p:cNvPicPr>
          <p:nvPr/>
        </p:nvPicPr>
        <p:blipFill rotWithShape="1">
          <a:blip r:embed="rId3"/>
          <a:srcRect r="2214"/>
          <a:stretch/>
        </p:blipFill>
        <p:spPr>
          <a:xfrm>
            <a:off x="5792272" y="1772816"/>
            <a:ext cx="6399728" cy="47250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263352" y="138515"/>
            <a:ext cx="8408843" cy="55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700" b="1" dirty="0">
                <a:solidFill>
                  <a:schemeClr val="bg1"/>
                </a:solidFill>
                <a:latin typeface="Arial" panose="020B0604020202020204" pitchFamily="34" charset="0"/>
                <a:cs typeface="Arial" panose="020B0604020202020204" pitchFamily="34" charset="0"/>
              </a:rPr>
              <a:t>What Can We Do?</a:t>
            </a:r>
          </a:p>
        </p:txBody>
      </p:sp>
      <p:graphicFrame>
        <p:nvGraphicFramePr>
          <p:cNvPr id="7" name="Diagram 6"/>
          <p:cNvGraphicFramePr/>
          <p:nvPr>
            <p:extLst>
              <p:ext uri="{D42A27DB-BD31-4B8C-83A1-F6EECF244321}">
                <p14:modId xmlns:p14="http://schemas.microsoft.com/office/powerpoint/2010/main" val="1185921806"/>
              </p:ext>
            </p:extLst>
          </p:nvPr>
        </p:nvGraphicFramePr>
        <p:xfrm>
          <a:off x="4613434" y="1063040"/>
          <a:ext cx="7578566" cy="5794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a:extLst>
              <a:ext uri="{FF2B5EF4-FFF2-40B4-BE49-F238E27FC236}">
                <a16:creationId xmlns:a16="http://schemas.microsoft.com/office/drawing/2014/main" id="{2A1E1E8A-B138-4C67-8411-D29B5B6D31D6}"/>
              </a:ext>
            </a:extLst>
          </p:cNvPr>
          <p:cNvGrpSpPr/>
          <p:nvPr/>
        </p:nvGrpSpPr>
        <p:grpSpPr>
          <a:xfrm>
            <a:off x="6551889" y="4863659"/>
            <a:ext cx="5640111" cy="1903979"/>
            <a:chOff x="1938454" y="128199"/>
            <a:chExt cx="5640111" cy="1903979"/>
          </a:xfrm>
          <a:solidFill>
            <a:schemeClr val="accent6">
              <a:lumMod val="60000"/>
              <a:lumOff val="40000"/>
            </a:schemeClr>
          </a:solidFill>
        </p:grpSpPr>
        <p:sp>
          <p:nvSpPr>
            <p:cNvPr id="6" name="Arrow: Right 5">
              <a:extLst>
                <a:ext uri="{FF2B5EF4-FFF2-40B4-BE49-F238E27FC236}">
                  <a16:creationId xmlns:a16="http://schemas.microsoft.com/office/drawing/2014/main" id="{9B97CDE1-E110-4EC0-857C-BA36AB79B679}"/>
                </a:ext>
              </a:extLst>
            </p:cNvPr>
            <p:cNvSpPr/>
            <p:nvPr/>
          </p:nvSpPr>
          <p:spPr>
            <a:xfrm>
              <a:off x="1938454" y="128199"/>
              <a:ext cx="5640111" cy="1903979"/>
            </a:xfrm>
            <a:prstGeom prst="rightArrow">
              <a:avLst>
                <a:gd name="adj1" fmla="val 75000"/>
                <a:gd name="adj2" fmla="val 50000"/>
              </a:avLst>
            </a:prstGeom>
            <a:grpFill/>
            <a:ln>
              <a:solidFill>
                <a:schemeClr val="accent6">
                  <a:lumMod val="75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Arrow: Right 4">
              <a:extLst>
                <a:ext uri="{FF2B5EF4-FFF2-40B4-BE49-F238E27FC236}">
                  <a16:creationId xmlns:a16="http://schemas.microsoft.com/office/drawing/2014/main" id="{A978E512-141B-41F7-9597-6C15871DABA4}"/>
                </a:ext>
              </a:extLst>
            </p:cNvPr>
            <p:cNvSpPr txBox="1"/>
            <p:nvPr/>
          </p:nvSpPr>
          <p:spPr>
            <a:xfrm>
              <a:off x="1938455" y="416231"/>
              <a:ext cx="4844104" cy="13559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177800" lvl="1" indent="-88900" defTabSz="622300">
                <a:spcAft>
                  <a:spcPts val="600"/>
                </a:spcAft>
                <a:buChar char="•"/>
              </a:pPr>
              <a:r>
                <a:rPr lang="en-GB" sz="1400" dirty="0">
                  <a:solidFill>
                    <a:srgbClr val="000000">
                      <a:hueOff val="0"/>
                      <a:satOff val="0"/>
                      <a:lumOff val="0"/>
                      <a:alphaOff val="0"/>
                    </a:srgbClr>
                  </a:solidFill>
                  <a:latin typeface="Arial"/>
                </a:rPr>
                <a:t>Help to raise awareness of mental health.</a:t>
              </a:r>
            </a:p>
            <a:p>
              <a:pPr marL="177800" lvl="1" indent="-88900" defTabSz="622300">
                <a:spcAft>
                  <a:spcPts val="600"/>
                </a:spcAft>
                <a:buChar char="•"/>
              </a:pPr>
              <a:r>
                <a:rPr lang="en-GB" sz="1400" dirty="0">
                  <a:solidFill>
                    <a:srgbClr val="000000">
                      <a:hueOff val="0"/>
                      <a:satOff val="0"/>
                      <a:lumOff val="0"/>
                      <a:alphaOff val="0"/>
                    </a:srgbClr>
                  </a:solidFill>
                  <a:latin typeface="Arial"/>
                </a:rPr>
                <a:t>Work towards creating a culture where it is acceptable to talk about and seek help for mental health issues.</a:t>
              </a:r>
            </a:p>
          </p:txBody>
        </p:sp>
      </p:grpSp>
      <p:grpSp>
        <p:nvGrpSpPr>
          <p:cNvPr id="9" name="Group 8">
            <a:extLst>
              <a:ext uri="{FF2B5EF4-FFF2-40B4-BE49-F238E27FC236}">
                <a16:creationId xmlns:a16="http://schemas.microsoft.com/office/drawing/2014/main" id="{40DF10F6-902C-46CD-8A6D-6E50128EBBBB}"/>
              </a:ext>
            </a:extLst>
          </p:cNvPr>
          <p:cNvGrpSpPr/>
          <p:nvPr/>
        </p:nvGrpSpPr>
        <p:grpSpPr>
          <a:xfrm>
            <a:off x="4613434" y="4907116"/>
            <a:ext cx="1935904" cy="1786835"/>
            <a:chOff x="0" y="184366"/>
            <a:chExt cx="1935904" cy="1786835"/>
          </a:xfrm>
          <a:solidFill>
            <a:schemeClr val="accent6">
              <a:lumMod val="75000"/>
            </a:schemeClr>
          </a:solidFill>
        </p:grpSpPr>
        <p:sp>
          <p:nvSpPr>
            <p:cNvPr id="10" name="Rectangle: Rounded Corners 9">
              <a:extLst>
                <a:ext uri="{FF2B5EF4-FFF2-40B4-BE49-F238E27FC236}">
                  <a16:creationId xmlns:a16="http://schemas.microsoft.com/office/drawing/2014/main" id="{84D6CF97-BEA9-416E-BB7A-940B2D8C008F}"/>
                </a:ext>
              </a:extLst>
            </p:cNvPr>
            <p:cNvSpPr/>
            <p:nvPr/>
          </p:nvSpPr>
          <p:spPr>
            <a:xfrm>
              <a:off x="0" y="184366"/>
              <a:ext cx="1935904" cy="178683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sp>
          <p:nvSpPr>
            <p:cNvPr id="11" name="Rectangle: Rounded Corners 6">
              <a:extLst>
                <a:ext uri="{FF2B5EF4-FFF2-40B4-BE49-F238E27FC236}">
                  <a16:creationId xmlns:a16="http://schemas.microsoft.com/office/drawing/2014/main" id="{22F9937D-E38B-4DE7-AF48-8D307788F4D3}"/>
                </a:ext>
              </a:extLst>
            </p:cNvPr>
            <p:cNvSpPr txBox="1"/>
            <p:nvPr/>
          </p:nvSpPr>
          <p:spPr>
            <a:xfrm>
              <a:off x="87226" y="271592"/>
              <a:ext cx="1761452" cy="16123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dirty="0"/>
                <a:t>Raise Awareness</a:t>
              </a:r>
              <a:endParaRPr lang="en-US" sz="1500" kern="1200" dirty="0"/>
            </a:p>
          </p:txBody>
        </p:sp>
      </p:grpSp>
      <p:pic>
        <p:nvPicPr>
          <p:cNvPr id="12" name="Picture 11">
            <a:extLst>
              <a:ext uri="{FF2B5EF4-FFF2-40B4-BE49-F238E27FC236}">
                <a16:creationId xmlns:a16="http://schemas.microsoft.com/office/drawing/2014/main" id="{16648F03-DD60-4538-BB5C-033C72A93BC1}"/>
              </a:ext>
            </a:extLst>
          </p:cNvPr>
          <p:cNvPicPr>
            <a:picLocks noChangeAspect="1"/>
          </p:cNvPicPr>
          <p:nvPr/>
        </p:nvPicPr>
        <p:blipFill rotWithShape="1">
          <a:blip r:embed="rId9"/>
          <a:srcRect r="1348"/>
          <a:stretch/>
        </p:blipFill>
        <p:spPr>
          <a:xfrm>
            <a:off x="277737" y="985234"/>
            <a:ext cx="4248472" cy="3921882"/>
          </a:xfrm>
          <a:prstGeom prst="rect">
            <a:avLst/>
          </a:prstGeom>
        </p:spPr>
      </p:pic>
      <p:sp>
        <p:nvSpPr>
          <p:cNvPr id="15" name="TextBox 14">
            <a:extLst>
              <a:ext uri="{FF2B5EF4-FFF2-40B4-BE49-F238E27FC236}">
                <a16:creationId xmlns:a16="http://schemas.microsoft.com/office/drawing/2014/main" id="{55969201-657F-489C-8ED6-1CA90B7BFD07}"/>
              </a:ext>
            </a:extLst>
          </p:cNvPr>
          <p:cNvSpPr txBox="1"/>
          <p:nvPr/>
        </p:nvSpPr>
        <p:spPr>
          <a:xfrm>
            <a:off x="938146" y="5199654"/>
            <a:ext cx="3096344" cy="1138773"/>
          </a:xfrm>
          <a:prstGeom prst="rect">
            <a:avLst/>
          </a:prstGeom>
          <a:solidFill>
            <a:srgbClr val="324BA0"/>
          </a:solidFill>
        </p:spPr>
        <p:txBody>
          <a:bodyPr wrap="square" rtlCol="0">
            <a:spAutoFit/>
          </a:bodyPr>
          <a:lstStyle/>
          <a:p>
            <a:pPr algn="ctr"/>
            <a:r>
              <a:rPr lang="en-GB" sz="1600" dirty="0">
                <a:solidFill>
                  <a:schemeClr val="bg1"/>
                </a:solidFill>
                <a:latin typeface="Arial" panose="020B0604020202020204" pitchFamily="34" charset="0"/>
                <a:cs typeface="Times New Roman" panose="02020603050405020304" pitchFamily="18" charset="0"/>
              </a:rPr>
              <a:t>Mental health issues can affect all of us at some time. </a:t>
            </a:r>
          </a:p>
          <a:p>
            <a:pPr algn="ctr"/>
            <a:endParaRPr lang="en-GB" sz="1800" b="1" dirty="0">
              <a:solidFill>
                <a:schemeClr val="bg1"/>
              </a:solidFill>
              <a:latin typeface="Arial" panose="020B0604020202020204" pitchFamily="34" charset="0"/>
              <a:cs typeface="Times New Roman" panose="02020603050405020304" pitchFamily="18" charset="0"/>
            </a:endParaRPr>
          </a:p>
          <a:p>
            <a:pPr algn="ctr"/>
            <a:r>
              <a:rPr lang="en-GB" sz="1800" b="1" dirty="0">
                <a:solidFill>
                  <a:schemeClr val="bg1"/>
                </a:solidFill>
                <a:latin typeface="Arial" panose="020B0604020202020204" pitchFamily="34" charset="0"/>
                <a:cs typeface="Times New Roman" panose="02020603050405020304" pitchFamily="18" charset="0"/>
              </a:rPr>
              <a:t>Be part or the solution.</a:t>
            </a:r>
            <a:endParaRPr lang="en-AU" sz="1800" b="1" dirty="0">
              <a:solidFill>
                <a:schemeClr val="bg1"/>
              </a:solidFill>
              <a:latin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4872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Do you Feel or Experience the Following:</a:t>
            </a:r>
          </a:p>
        </p:txBody>
      </p:sp>
      <p:sp>
        <p:nvSpPr>
          <p:cNvPr id="43009" name="Content Placeholder 4"/>
          <p:cNvSpPr>
            <a:spLocks noGrp="1"/>
          </p:cNvSpPr>
          <p:nvPr>
            <p:ph sz="quarter" idx="16"/>
          </p:nvPr>
        </p:nvSpPr>
        <p:spPr>
          <a:xfrm>
            <a:off x="480485" y="1196752"/>
            <a:ext cx="6911659" cy="5670500"/>
          </a:xfrm>
        </p:spPr>
        <p:txBody>
          <a:bodyPr>
            <a:normAutofit fontScale="32500" lnSpcReduction="20000"/>
          </a:bodyPr>
          <a:lstStyle/>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Disturbed sleep or decreased need for sleep</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Nervous/panic attacks and have unknown fears</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Feel sick when you know you are alright</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Loose concentration or have poor concentration</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Increased risk behaviours (addictions, habits)</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Increased absenteeism from work</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Suddenly sad or anxious or crying spells</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Tired and drained out the whole day</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Difficulty in maintaining relationships</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Depressed mood, unable to enjoy activities</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Change in libido (sex drive)</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Loss of interest in activities you liked before</a:t>
            </a:r>
          </a:p>
        </p:txBody>
      </p:sp>
      <p:sp>
        <p:nvSpPr>
          <p:cNvPr id="8" name="Content Placeholder 4">
            <a:extLst>
              <a:ext uri="{FF2B5EF4-FFF2-40B4-BE49-F238E27FC236}">
                <a16:creationId xmlns:a16="http://schemas.microsoft.com/office/drawing/2014/main" id="{6870C999-9986-4255-AE2D-00984D3E447A}"/>
              </a:ext>
            </a:extLst>
          </p:cNvPr>
          <p:cNvSpPr txBox="1">
            <a:spLocks/>
          </p:cNvSpPr>
          <p:nvPr/>
        </p:nvSpPr>
        <p:spPr>
          <a:xfrm>
            <a:off x="6251657" y="1196752"/>
            <a:ext cx="6911659" cy="5598492"/>
          </a:xfrm>
          <a:prstGeom prst="rect">
            <a:avLst/>
          </a:prstGeom>
        </p:spPr>
        <p:txBody>
          <a:bodyPr vert="horz">
            <a:normAutofit fontScale="32500" lnSpcReduction="20000"/>
          </a:bodyPr>
          <a:lstStyle>
            <a:lvl1pPr marL="263776" indent="-263776" algn="l" defTabSz="457200" rtl="0" eaLnBrk="0" fontAlgn="base" hangingPunct="0">
              <a:spcBef>
                <a:spcPts val="923"/>
              </a:spcBef>
              <a:spcAft>
                <a:spcPct val="0"/>
              </a:spcAft>
              <a:buClr>
                <a:schemeClr val="accent6"/>
              </a:buClr>
              <a:buFontTx/>
              <a:buChar char="•"/>
              <a:defRPr lang="en-US" sz="2000" kern="1200" dirty="0" smtClean="0">
                <a:solidFill>
                  <a:schemeClr val="tx1"/>
                </a:solidFill>
                <a:latin typeface="Arial" charset="0"/>
                <a:ea typeface="ＭＳ Ｐゴシック" charset="0"/>
                <a:cs typeface="Arial" charset="0"/>
              </a:defRPr>
            </a:lvl1pPr>
            <a:lvl2pPr marL="883640" indent="-342900" algn="l" defTabSz="457200" rtl="0" eaLnBrk="0" fontAlgn="base" hangingPunct="0">
              <a:spcBef>
                <a:spcPts val="600"/>
              </a:spcBef>
              <a:spcAft>
                <a:spcPct val="0"/>
              </a:spcAft>
              <a:buClr>
                <a:schemeClr val="accent6"/>
              </a:buClr>
              <a:buFont typeface="Arial"/>
              <a:buChar char="•"/>
              <a:defRPr sz="2000" kern="1200">
                <a:solidFill>
                  <a:schemeClr val="tx1"/>
                </a:solidFill>
                <a:latin typeface="+mn-lt"/>
                <a:ea typeface="ＭＳ Ｐゴシック" charset="0"/>
                <a:cs typeface="+mn-cs"/>
              </a:defRPr>
            </a:lvl2pPr>
            <a:lvl3pPr marL="883640" indent="-342900" algn="l" defTabSz="457200" rtl="0" eaLnBrk="0" fontAlgn="base" hangingPunct="0">
              <a:spcBef>
                <a:spcPts val="600"/>
              </a:spcBef>
              <a:spcAft>
                <a:spcPct val="0"/>
              </a:spcAft>
              <a:buClr>
                <a:schemeClr val="accent6"/>
              </a:buClr>
              <a:buFont typeface="Arial"/>
              <a:buChar char="•"/>
              <a:defRPr lang="en-AU" sz="2000" kern="1200" dirty="0" smtClean="0">
                <a:solidFill>
                  <a:schemeClr val="tx1"/>
                </a:solidFill>
                <a:latin typeface="Arial" charset="0"/>
                <a:ea typeface="ＭＳ Ｐゴシック" charset="0"/>
                <a:cs typeface="Arial" charset="0"/>
              </a:defRPr>
            </a:lvl3pPr>
            <a:lvl4pPr marL="883640" indent="-342900" algn="l" defTabSz="457200" rtl="0" eaLnBrk="0" fontAlgn="base" hangingPunct="0">
              <a:spcBef>
                <a:spcPts val="600"/>
              </a:spcBef>
              <a:spcAft>
                <a:spcPct val="0"/>
              </a:spcAft>
              <a:buClr>
                <a:schemeClr val="accent6"/>
              </a:buClr>
              <a:buFont typeface="Arial"/>
              <a:buChar char="•"/>
              <a:defRPr sz="2000" kern="1200">
                <a:solidFill>
                  <a:schemeClr val="tx1"/>
                </a:solidFill>
                <a:latin typeface="+mn-lt"/>
                <a:ea typeface="ＭＳ Ｐゴシック" charset="0"/>
                <a:cs typeface="+mn-cs"/>
              </a:defRPr>
            </a:lvl4pPr>
            <a:lvl5pPr marL="883640" indent="-342900" algn="l" defTabSz="457200" rtl="0" eaLnBrk="0" fontAlgn="base" hangingPunct="0">
              <a:spcBef>
                <a:spcPts val="600"/>
              </a:spcBef>
              <a:spcAft>
                <a:spcPct val="0"/>
              </a:spcAft>
              <a:buClr>
                <a:schemeClr val="accent6"/>
              </a:buClr>
              <a:buFont typeface="Arial"/>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Excessive energy</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Increased irritability</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Forgetfulness</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Change in appetite (increase or decrease)</a:t>
            </a:r>
          </a:p>
          <a:p>
            <a:pPr marL="285750" lvl="1" indent="-285750">
              <a:lnSpc>
                <a:spcPct val="142000"/>
              </a:lnSpc>
              <a:spcAft>
                <a:spcPts val="600"/>
              </a:spcAft>
              <a:buFont typeface="Arial" panose="020B0604020202020204" pitchFamily="34" charset="0"/>
              <a:buChar char="•"/>
            </a:pPr>
            <a:r>
              <a:rPr lang="en-GB" sz="4900" dirty="0">
                <a:latin typeface="Arial" panose="020B0604020202020204" pitchFamily="34" charset="0"/>
                <a:ea typeface="MS PGothic" charset="-128"/>
                <a:cs typeface="Times New Roman" panose="02020603050405020304" pitchFamily="18" charset="0"/>
              </a:rPr>
              <a:t>Excessive worry, over thinking, feelings of guilt</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Fatigue</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Isolation</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Hallucinations</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Impulsiveness</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Suspiciousness</a:t>
            </a:r>
          </a:p>
          <a:p>
            <a:pPr marL="285750" lvl="1" indent="-285750">
              <a:lnSpc>
                <a:spcPct val="142000"/>
              </a:lnSpc>
              <a:spcAft>
                <a:spcPts val="600"/>
              </a:spcAft>
              <a:buFont typeface="Arial" panose="020B0604020202020204" pitchFamily="34" charset="0"/>
              <a:buChar char="•"/>
            </a:pPr>
            <a:r>
              <a:rPr lang="en-AU" sz="4900" dirty="0">
                <a:latin typeface="Arial" panose="020B0604020202020204" pitchFamily="34" charset="0"/>
                <a:ea typeface="MS PGothic" charset="-128"/>
                <a:cs typeface="Times New Roman" panose="02020603050405020304" pitchFamily="18" charset="0"/>
              </a:rPr>
              <a:t>Suicidal or homicidal thoughts.</a:t>
            </a:r>
            <a:endParaRPr lang="en-US" sz="4900" dirty="0">
              <a:latin typeface="Arial" panose="020B0604020202020204" pitchFamily="34" charset="0"/>
              <a:ea typeface="MS PGothic" charset="-128"/>
              <a:cs typeface="Times New Roman" panose="02020603050405020304" pitchFamily="18" charset="0"/>
            </a:endParaRPr>
          </a:p>
        </p:txBody>
      </p:sp>
      <p:pic>
        <p:nvPicPr>
          <p:cNvPr id="9" name="Picture 8">
            <a:extLst>
              <a:ext uri="{FF2B5EF4-FFF2-40B4-BE49-F238E27FC236}">
                <a16:creationId xmlns:a16="http://schemas.microsoft.com/office/drawing/2014/main" id="{208A891D-A492-49D3-B15C-FBAD2B39D19A}"/>
              </a:ext>
            </a:extLst>
          </p:cNvPr>
          <p:cNvPicPr>
            <a:picLocks noChangeAspect="1"/>
          </p:cNvPicPr>
          <p:nvPr/>
        </p:nvPicPr>
        <p:blipFill>
          <a:blip r:embed="rId3"/>
          <a:stretch>
            <a:fillRect/>
          </a:stretch>
        </p:blipFill>
        <p:spPr>
          <a:xfrm>
            <a:off x="9768408" y="373572"/>
            <a:ext cx="2251957" cy="2296026"/>
          </a:xfrm>
          <a:prstGeom prst="rect">
            <a:avLst/>
          </a:prstGeom>
        </p:spPr>
      </p:pic>
      <p:sp>
        <p:nvSpPr>
          <p:cNvPr id="10" name="TextBox 9">
            <a:extLst>
              <a:ext uri="{FF2B5EF4-FFF2-40B4-BE49-F238E27FC236}">
                <a16:creationId xmlns:a16="http://schemas.microsoft.com/office/drawing/2014/main" id="{C6822122-644D-4F11-AE0B-DD6EAE745879}"/>
              </a:ext>
            </a:extLst>
          </p:cNvPr>
          <p:cNvSpPr txBox="1"/>
          <p:nvPr/>
        </p:nvSpPr>
        <p:spPr>
          <a:xfrm>
            <a:off x="6096000" y="6215695"/>
            <a:ext cx="6096000" cy="615553"/>
          </a:xfrm>
          <a:prstGeom prst="rect">
            <a:avLst/>
          </a:prstGeom>
          <a:solidFill>
            <a:srgbClr val="324BA0"/>
          </a:solidFill>
        </p:spPr>
        <p:txBody>
          <a:bodyPr wrap="square" rtlCol="0">
            <a:spAutoFit/>
          </a:bodyPr>
          <a:lstStyle/>
          <a:p>
            <a:pPr algn="ctr"/>
            <a:r>
              <a:rPr lang="en-GB" sz="1600" dirty="0">
                <a:solidFill>
                  <a:schemeClr val="bg1"/>
                </a:solidFill>
                <a:latin typeface="Arial" panose="020B0604020202020204" pitchFamily="34" charset="0"/>
                <a:cs typeface="Times New Roman" panose="02020603050405020304" pitchFamily="18" charset="0"/>
              </a:rPr>
              <a:t>Help is available. Don’t be afraid to ask. </a:t>
            </a:r>
            <a:endParaRPr lang="en-GB" sz="1800" b="1" dirty="0">
              <a:solidFill>
                <a:schemeClr val="bg1"/>
              </a:solidFill>
              <a:latin typeface="Arial" panose="020B0604020202020204" pitchFamily="34" charset="0"/>
              <a:cs typeface="Times New Roman" panose="02020603050405020304" pitchFamily="18" charset="0"/>
            </a:endParaRPr>
          </a:p>
          <a:p>
            <a:pPr algn="ctr"/>
            <a:r>
              <a:rPr lang="en-GB" sz="1800" b="1" dirty="0">
                <a:solidFill>
                  <a:schemeClr val="bg1"/>
                </a:solidFill>
                <a:latin typeface="Arial" panose="020B0604020202020204" pitchFamily="34" charset="0"/>
                <a:cs typeface="Times New Roman" panose="02020603050405020304" pitchFamily="18" charset="0"/>
              </a:rPr>
              <a:t>Contact EHW Medical Team.</a:t>
            </a:r>
            <a:endParaRPr lang="en-AU" sz="1800" b="1" dirty="0">
              <a:solidFill>
                <a:schemeClr val="bg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55705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 name="ARTICULATE_DESIGN_ID_1_OFFICE THEME" val="vhBeCdKl"/>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0E067-9FA1-4AE5-A94E-698CEB552A55}">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29A767D-5A4E-4987-9F16-3B33B10D7EED}">
  <ds:schemaRefs>
    <ds:schemaRef ds:uri="http://schemas.microsoft.com/sharepoint/v3/contenttype/forms"/>
  </ds:schemaRefs>
</ds:datastoreItem>
</file>

<file path=customXml/itemProps3.xml><?xml version="1.0" encoding="utf-8"?>
<ds:datastoreItem xmlns:ds="http://schemas.openxmlformats.org/officeDocument/2006/customXml" ds:itemID="{490F607D-FF6A-49E6-B4FF-682245EBA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2915</TotalTime>
  <Words>1267</Words>
  <Application>Microsoft Office PowerPoint</Application>
  <PresentationFormat>Widescreen</PresentationFormat>
  <Paragraphs>125</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MS PGothic</vt:lpstr>
      <vt:lpstr>MS PGothic</vt:lpstr>
      <vt:lpstr>.AppleSystemUIFont</vt:lpstr>
      <vt:lpstr>Arial</vt:lpstr>
      <vt:lpstr>Arial Bold</vt:lpstr>
      <vt:lpstr>Calibri</vt:lpstr>
      <vt:lpstr>Courier New</vt:lpstr>
      <vt:lpstr>Times</vt:lpstr>
      <vt:lpstr>Times New Roman</vt:lpstr>
      <vt:lpstr>1_Office Theme</vt:lpstr>
      <vt:lpstr>Mental Health</vt:lpstr>
      <vt:lpstr>PowerPoint Presentation</vt:lpstr>
      <vt:lpstr>Good Mental Health Characteristics</vt:lpstr>
      <vt:lpstr>Why are we talking about mental health?</vt:lpstr>
      <vt:lpstr>Why are we talking about mental health?</vt:lpstr>
      <vt:lpstr>PowerPoint Presentation</vt:lpstr>
      <vt:lpstr>From the Medical Team</vt:lpstr>
      <vt:lpstr>PowerPoint Presentation</vt:lpstr>
      <vt:lpstr>Do you Feel or Experience the Following:</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Sabuin, Lin LS</cp:lastModifiedBy>
  <cp:revision>315</cp:revision>
  <cp:lastPrinted>2018-04-09T01:07:07Z</cp:lastPrinted>
  <dcterms:created xsi:type="dcterms:W3CDTF">2010-08-25T02:43:11Z</dcterms:created>
  <dcterms:modified xsi:type="dcterms:W3CDTF">2022-04-21T07:42:58Z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0756A8D5-7E62-4E74-AFA9-A1505D9C6FBC</vt:lpwstr>
  </property>
  <property fmtid="{D5CDD505-2E9C-101B-9397-08002B2CF9AE}" pid="3" name="ArticulatePath">
    <vt:lpwstr>Fundamentally Stable</vt:lpwstr>
  </property>
  <property fmtid="{D5CDD505-2E9C-101B-9397-08002B2CF9AE}" pid="4" name="ContentTypeId">
    <vt:lpwstr>0x010100D999C84002B06B439DA773BCD5D7BD89</vt:lpwstr>
  </property>
</Properties>
</file>