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4"/>
    <p:sldMasterId id="2147483748" r:id="rId5"/>
    <p:sldMasterId id="2147483737" r:id="rId6"/>
  </p:sldMasterIdLst>
  <p:notesMasterIdLst>
    <p:notesMasterId r:id="rId34"/>
  </p:notesMasterIdLst>
  <p:handoutMasterIdLst>
    <p:handoutMasterId r:id="rId35"/>
  </p:handoutMasterIdLst>
  <p:sldIdLst>
    <p:sldId id="359" r:id="rId7"/>
    <p:sldId id="401" r:id="rId8"/>
    <p:sldId id="429" r:id="rId9"/>
    <p:sldId id="402" r:id="rId10"/>
    <p:sldId id="403" r:id="rId11"/>
    <p:sldId id="404" r:id="rId12"/>
    <p:sldId id="405" r:id="rId13"/>
    <p:sldId id="406" r:id="rId14"/>
    <p:sldId id="430" r:id="rId15"/>
    <p:sldId id="428" r:id="rId16"/>
    <p:sldId id="408" r:id="rId17"/>
    <p:sldId id="431" r:id="rId18"/>
    <p:sldId id="410" r:id="rId19"/>
    <p:sldId id="411" r:id="rId20"/>
    <p:sldId id="413" r:id="rId21"/>
    <p:sldId id="414" r:id="rId22"/>
    <p:sldId id="415" r:id="rId23"/>
    <p:sldId id="416" r:id="rId24"/>
    <p:sldId id="417" r:id="rId25"/>
    <p:sldId id="418" r:id="rId26"/>
    <p:sldId id="422" r:id="rId27"/>
    <p:sldId id="420" r:id="rId28"/>
    <p:sldId id="423" r:id="rId29"/>
    <p:sldId id="421" r:id="rId30"/>
    <p:sldId id="424" r:id="rId31"/>
    <p:sldId id="425" r:id="rId32"/>
    <p:sldId id="426" r:id="rId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anne Coulthard" initials="D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263"/>
    <a:srgbClr val="579A34"/>
    <a:srgbClr val="1D306F"/>
    <a:srgbClr val="4C72B6"/>
    <a:srgbClr val="9D9D9E"/>
    <a:srgbClr val="F6BB1C"/>
    <a:srgbClr val="579B34"/>
    <a:srgbClr val="183062"/>
    <a:srgbClr val="59A134"/>
    <a:srgbClr val="5858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84"/>
    <p:restoredTop sz="71388" autoAdjust="0"/>
  </p:normalViewPr>
  <p:slideViewPr>
    <p:cSldViewPr snapToGrid="0">
      <p:cViewPr varScale="1">
        <p:scale>
          <a:sx n="70" d="100"/>
          <a:sy n="70" d="100"/>
        </p:scale>
        <p:origin x="508" y="52"/>
      </p:cViewPr>
      <p:guideLst>
        <p:guide orient="horz" pos="2160"/>
        <p:guide pos="2881"/>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144"/>
    </p:cViewPr>
  </p:sorterViewPr>
  <p:notesViewPr>
    <p:cSldViewPr snapToGrid="0">
      <p:cViewPr varScale="1">
        <p:scale>
          <a:sx n="97" d="100"/>
          <a:sy n="97" d="100"/>
        </p:scale>
        <p:origin x="-4050" y="-96"/>
      </p:cViewPr>
      <p:guideLst>
        <p:guide orient="horz" pos="2880"/>
        <p:guide pos="2160"/>
      </p:guideLst>
    </p:cSldViewPr>
  </p:notesViewPr>
  <p:gridSpacing cx="1828800" cy="18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5" name="Rectangle 5"/>
          <p:cNvSpPr>
            <a:spLocks noGrp="1" noChangeArrowheads="1"/>
          </p:cNvSpPr>
          <p:nvPr>
            <p:ph type="sldNum" sz="quarter" idx="3"/>
          </p:nvPr>
        </p:nvSpPr>
        <p:spPr bwMode="auto">
          <a:xfrm>
            <a:off x="0" y="8610600"/>
            <a:ext cx="68580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000">
                <a:latin typeface="Arial" charset="0"/>
                <a:ea typeface="Gill Sans" charset="0"/>
                <a:cs typeface="Gill Sans" charset="0"/>
              </a:defRPr>
            </a:lvl1pPr>
          </a:lstStyle>
          <a:p>
            <a:pPr>
              <a:defRPr/>
            </a:pPr>
            <a:r>
              <a:rPr lang="en-US" dirty="0"/>
              <a:t>http://www.pertrain.com.au</a:t>
            </a:r>
          </a:p>
        </p:txBody>
      </p:sp>
      <p:sp>
        <p:nvSpPr>
          <p:cNvPr id="4" name="Rectangle 5"/>
          <p:cNvSpPr txBox="1">
            <a:spLocks noChangeArrowheads="1"/>
          </p:cNvSpPr>
          <p:nvPr/>
        </p:nvSpPr>
        <p:spPr bwMode="auto">
          <a:xfrm>
            <a:off x="533400" y="152400"/>
            <a:ext cx="5791200" cy="381000"/>
          </a:xfrm>
          <a:prstGeom prst="rect">
            <a:avLst/>
          </a:prstGeom>
          <a:noFill/>
          <a:ln w="9525">
            <a:noFill/>
            <a:miter lim="800000"/>
            <a:headEnd/>
            <a:tailEnd/>
          </a:ln>
          <a:effectLst/>
        </p:spPr>
        <p:txBody>
          <a:bodyPr anchor="b"/>
          <a:lstStyle>
            <a:lvl1pPr eaLnBrk="0" hangingPunct="0">
              <a:tabLst>
                <a:tab pos="5557838" algn="r"/>
              </a:tabLst>
              <a:defRPr sz="2400">
                <a:solidFill>
                  <a:schemeClr val="tx1"/>
                </a:solidFill>
                <a:latin typeface="Times" charset="0"/>
                <a:ea typeface="ＭＳ Ｐゴシック" charset="0"/>
                <a:cs typeface="ＭＳ Ｐゴシック" charset="0"/>
              </a:defRPr>
            </a:lvl1pPr>
            <a:lvl2pPr marL="37931725" indent="-37474525" eaLnBrk="0" hangingPunct="0">
              <a:tabLst>
                <a:tab pos="5557838" algn="r"/>
              </a:tabLst>
              <a:defRPr sz="2400">
                <a:solidFill>
                  <a:schemeClr val="tx1"/>
                </a:solidFill>
                <a:latin typeface="Times" charset="0"/>
                <a:ea typeface="ＭＳ Ｐゴシック" charset="0"/>
              </a:defRPr>
            </a:lvl2pPr>
            <a:lvl3pPr eaLnBrk="0" hangingPunct="0">
              <a:tabLst>
                <a:tab pos="5557838" algn="r"/>
              </a:tabLst>
              <a:defRPr sz="2400">
                <a:solidFill>
                  <a:schemeClr val="tx1"/>
                </a:solidFill>
                <a:latin typeface="Times" charset="0"/>
                <a:ea typeface="ＭＳ Ｐゴシック" charset="0"/>
              </a:defRPr>
            </a:lvl3pPr>
            <a:lvl4pPr eaLnBrk="0" hangingPunct="0">
              <a:tabLst>
                <a:tab pos="5557838" algn="r"/>
              </a:tabLst>
              <a:defRPr sz="2400">
                <a:solidFill>
                  <a:schemeClr val="tx1"/>
                </a:solidFill>
                <a:latin typeface="Times" charset="0"/>
                <a:ea typeface="ＭＳ Ｐゴシック" charset="0"/>
              </a:defRPr>
            </a:lvl4pPr>
            <a:lvl5pPr eaLnBrk="0" hangingPunct="0">
              <a:tabLst>
                <a:tab pos="5557838" algn="r"/>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5557838" algn="r"/>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5557838" algn="r"/>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5557838" algn="r"/>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5557838" algn="r"/>
              </a:tabLst>
              <a:defRPr sz="2400">
                <a:solidFill>
                  <a:schemeClr val="tx1"/>
                </a:solidFill>
                <a:latin typeface="Times" charset="0"/>
                <a:ea typeface="ＭＳ Ｐゴシック" charset="0"/>
              </a:defRPr>
            </a:lvl9pPr>
          </a:lstStyle>
          <a:p>
            <a:pPr>
              <a:defRPr/>
            </a:pPr>
            <a:r>
              <a:rPr lang="en-US" sz="1000" b="1" dirty="0">
                <a:latin typeface="Arial" charset="0"/>
                <a:cs typeface="Gill Sans" charset="0"/>
              </a:rPr>
              <a:t>Health and Hygiene</a:t>
            </a:r>
            <a:endParaRPr lang="en-US" sz="1000" dirty="0">
              <a:latin typeface="Arial" charset="0"/>
              <a:cs typeface="Gill Sans" charset="0"/>
            </a:endParaRPr>
          </a:p>
        </p:txBody>
      </p:sp>
    </p:spTree>
    <p:extLst>
      <p:ext uri="{BB962C8B-B14F-4D97-AF65-F5344CB8AC3E}">
        <p14:creationId xmlns:p14="http://schemas.microsoft.com/office/powerpoint/2010/main" val="2621838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4"/>
          <p:cNvSpPr>
            <a:spLocks noGrp="1" noRot="1" noChangeAspect="1" noChangeArrowheads="1" noTextEdit="1"/>
          </p:cNvSpPr>
          <p:nvPr>
            <p:ph type="sldImg" idx="2"/>
          </p:nvPr>
        </p:nvSpPr>
        <p:spPr bwMode="auto">
          <a:xfrm>
            <a:off x="2516188" y="304800"/>
            <a:ext cx="3808412" cy="274320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endParaRPr lang="en-US" noProof="0" dirty="0"/>
          </a:p>
        </p:txBody>
      </p:sp>
      <p:sp>
        <p:nvSpPr>
          <p:cNvPr id="17413" name="Rectangle 5"/>
          <p:cNvSpPr>
            <a:spLocks noGrp="1" noChangeArrowheads="1"/>
          </p:cNvSpPr>
          <p:nvPr>
            <p:ph type="body" sz="quarter" idx="3"/>
          </p:nvPr>
        </p:nvSpPr>
        <p:spPr bwMode="auto">
          <a:xfrm>
            <a:off x="609600" y="3200400"/>
            <a:ext cx="5715000" cy="556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0"/>
            <a:r>
              <a:rPr lang="en-US" noProof="0"/>
              <a:t>Asdfa</a:t>
            </a:r>
          </a:p>
          <a:p>
            <a:pPr lvl="0"/>
            <a:r>
              <a:rPr lang="en-US" noProof="0"/>
              <a:t>sdfsdf</a:t>
            </a:r>
          </a:p>
        </p:txBody>
      </p:sp>
      <p:sp>
        <p:nvSpPr>
          <p:cNvPr id="14344" name="Slide Number Placeholder 4"/>
          <p:cNvSpPr txBox="1">
            <a:spLocks noGrp="1"/>
          </p:cNvSpPr>
          <p:nvPr/>
        </p:nvSpPr>
        <p:spPr bwMode="auto">
          <a:xfrm>
            <a:off x="0" y="8610600"/>
            <a:ext cx="6858000" cy="457200"/>
          </a:xfrm>
          <a:prstGeom prst="rect">
            <a:avLst/>
          </a:prstGeom>
          <a:noFill/>
          <a:ln w="9525">
            <a:noFill/>
            <a:miter lim="800000"/>
            <a:headEnd/>
            <a:tailEnd/>
          </a:ln>
        </p:spPr>
        <p:txBody>
          <a:bodyPr anchor="b"/>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900">
                <a:latin typeface="Arial" charset="0"/>
                <a:cs typeface="Gill Sans" charset="0"/>
              </a:rPr>
              <a:t>Section One: Page </a:t>
            </a:r>
            <a:fld id="{6763A902-D38E-C648-AE31-D24DFB8A8530}" type="slidenum">
              <a:rPr lang="en-US" sz="900" smtClean="0">
                <a:latin typeface="Arial" charset="0"/>
                <a:cs typeface="Gill Sans" charset="0"/>
              </a:rPr>
              <a:pPr algn="ctr">
                <a:defRPr/>
              </a:pPr>
              <a:t>‹#›</a:t>
            </a:fld>
            <a:endParaRPr lang="en-US" sz="900">
              <a:latin typeface="Arial" charset="0"/>
              <a:cs typeface="Gill Sans" charset="0"/>
            </a:endParaRPr>
          </a:p>
        </p:txBody>
      </p:sp>
      <p:sp>
        <p:nvSpPr>
          <p:cNvPr id="3077" name="TextBox 6"/>
          <p:cNvSpPr txBox="1">
            <a:spLocks noChangeArrowheads="1"/>
          </p:cNvSpPr>
          <p:nvPr/>
        </p:nvSpPr>
        <p:spPr bwMode="auto">
          <a:xfrm>
            <a:off x="609600" y="2847975"/>
            <a:ext cx="3124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200" b="1" i="1" dirty="0">
                <a:solidFill>
                  <a:srgbClr val="262626"/>
                </a:solidFill>
                <a:latin typeface="Arial" charset="0"/>
                <a:cs typeface="Arial Bold" charset="0"/>
              </a:rPr>
              <a:t>Trainer Key Points</a:t>
            </a:r>
          </a:p>
        </p:txBody>
      </p:sp>
    </p:spTree>
    <p:extLst>
      <p:ext uri="{BB962C8B-B14F-4D97-AF65-F5344CB8AC3E}">
        <p14:creationId xmlns:p14="http://schemas.microsoft.com/office/powerpoint/2010/main" val="1744576700"/>
      </p:ext>
    </p:extLst>
  </p:cSld>
  <p:clrMap bg1="lt1" tx1="dk1" bg2="lt2" tx2="dk2" accent1="accent1" accent2="accent2" accent3="accent3" accent4="accent4" accent5="accent5" accent6="accent6" hlink="hlink" folHlink="folHlink"/>
  <p:hf hdr="0" ftr="0" dt="0"/>
  <p:notesStyle>
    <a:lvl1pPr marL="196850" indent="-196850" algn="l" rtl="0" eaLnBrk="0" fontAlgn="base" hangingPunct="0">
      <a:spcBef>
        <a:spcPts val="1000"/>
      </a:spcBef>
      <a:spcAft>
        <a:spcPct val="0"/>
      </a:spcAft>
      <a:buFont typeface="Times" charset="0"/>
      <a:buChar char="•"/>
      <a:tabLst>
        <a:tab pos="2667000" algn="l"/>
        <a:tab pos="2955925" algn="l"/>
      </a:tabLst>
      <a:defRPr sz="1000" kern="1200">
        <a:solidFill>
          <a:schemeClr val="tx1"/>
        </a:solidFill>
        <a:latin typeface="Arial"/>
        <a:ea typeface="ＭＳ Ｐゴシック" pitchFamily="82" charset="-128"/>
        <a:cs typeface="Arial"/>
      </a:defRPr>
    </a:lvl1pPr>
    <a:lvl2pPr marL="576263" indent="-188913" algn="l" rtl="0" eaLnBrk="0" fontAlgn="base" hangingPunct="0">
      <a:spcBef>
        <a:spcPts val="300"/>
      </a:spcBef>
      <a:spcAft>
        <a:spcPct val="0"/>
      </a:spcAft>
      <a:buChar char="-"/>
      <a:tabLst>
        <a:tab pos="2667000" algn="l"/>
        <a:tab pos="2955925" algn="l"/>
      </a:tabLst>
      <a:defRPr sz="1000" kern="1200">
        <a:solidFill>
          <a:schemeClr val="tx1"/>
        </a:solidFill>
        <a:latin typeface="Arial"/>
        <a:ea typeface="ＭＳ Ｐゴシック" pitchFamily="64" charset="-128"/>
        <a:cs typeface="Arial"/>
      </a:defRPr>
    </a:lvl2pPr>
    <a:lvl3pPr marL="955675" indent="-188913" algn="l" rtl="0" eaLnBrk="0" fontAlgn="base" hangingPunct="0">
      <a:spcBef>
        <a:spcPts val="300"/>
      </a:spcBef>
      <a:spcAft>
        <a:spcPct val="0"/>
      </a:spcAft>
      <a:buChar char="•"/>
      <a:tabLst>
        <a:tab pos="2667000" algn="l"/>
        <a:tab pos="2955925" algn="l"/>
      </a:tabLst>
      <a:defRPr sz="1000" kern="1200">
        <a:solidFill>
          <a:schemeClr val="tx1"/>
        </a:solidFill>
        <a:latin typeface="Arial"/>
        <a:ea typeface="ＭＳ Ｐゴシック" pitchFamily="64" charset="-128"/>
        <a:cs typeface="Arial"/>
      </a:defRPr>
    </a:lvl3pPr>
    <a:lvl4pPr marL="1600200" indent="-228600" algn="l" rtl="0" eaLnBrk="0" fontAlgn="base" hangingPunct="0">
      <a:spcBef>
        <a:spcPct val="30000"/>
      </a:spcBef>
      <a:spcAft>
        <a:spcPct val="0"/>
      </a:spcAft>
      <a:tabLst>
        <a:tab pos="2667000" algn="l"/>
        <a:tab pos="2955925" algn="l"/>
      </a:tabLst>
      <a:defRPr sz="1200" kern="1200">
        <a:solidFill>
          <a:schemeClr val="tx1"/>
        </a:solidFill>
        <a:latin typeface="Arial" pitchFamily="64" charset="0"/>
        <a:ea typeface="ＭＳ Ｐゴシック" pitchFamily="64" charset="-128"/>
        <a:cs typeface="+mn-cs"/>
      </a:defRPr>
    </a:lvl4pPr>
    <a:lvl5pPr marL="2057400" indent="-228600" algn="l" rtl="0" eaLnBrk="0" fontAlgn="base" hangingPunct="0">
      <a:spcBef>
        <a:spcPct val="30000"/>
      </a:spcBef>
      <a:spcAft>
        <a:spcPct val="0"/>
      </a:spcAft>
      <a:tabLst>
        <a:tab pos="2667000" algn="l"/>
        <a:tab pos="2955925" algn="l"/>
      </a:tabLst>
      <a:defRPr sz="1200" kern="1200">
        <a:solidFill>
          <a:schemeClr val="tx1"/>
        </a:solidFill>
        <a:latin typeface="Arial"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a:xfrm>
            <a:off x="2590800" y="304800"/>
            <a:ext cx="3659188" cy="2743200"/>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454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 typeface="Arial"/>
              <a:buChar char="•"/>
            </a:pPr>
            <a:r>
              <a:rPr lang="en-US" dirty="0">
                <a:latin typeface="Arial" charset="0"/>
                <a:ea typeface="ＭＳ Ｐゴシック" charset="0"/>
              </a:rPr>
              <a:t>Welcome. </a:t>
            </a:r>
          </a:p>
          <a:p>
            <a:pPr marL="171450" indent="-171450" eaLnBrk="1" hangingPunct="1">
              <a:spcBef>
                <a:spcPct val="0"/>
              </a:spcBef>
              <a:buFont typeface="Arial"/>
              <a:buChar char="•"/>
            </a:pPr>
            <a:r>
              <a:rPr lang="en-US" dirty="0">
                <a:latin typeface="Arial" charset="0"/>
                <a:ea typeface="ＭＳ Ｐゴシック" charset="0"/>
              </a:rPr>
              <a:t>Introduce yourself. </a:t>
            </a:r>
          </a:p>
          <a:p>
            <a:pPr marL="171450" indent="-171450" eaLnBrk="1" hangingPunct="1">
              <a:spcBef>
                <a:spcPct val="0"/>
              </a:spcBef>
              <a:buFont typeface="Arial"/>
              <a:buChar char="•"/>
            </a:pPr>
            <a:r>
              <a:rPr lang="en-US" dirty="0">
                <a:latin typeface="Arial" charset="0"/>
                <a:ea typeface="ＭＳ Ｐゴシック" charset="0"/>
              </a:rPr>
              <a:t>Outline your experience.</a:t>
            </a:r>
          </a:p>
          <a:p>
            <a:pPr marL="171450" indent="-171450" eaLnBrk="1" hangingPunct="1">
              <a:spcBef>
                <a:spcPct val="0"/>
              </a:spcBef>
              <a:buFont typeface="Arial"/>
              <a:buChar char="•"/>
            </a:pPr>
            <a:r>
              <a:rPr lang="en-US" dirty="0">
                <a:latin typeface="Arial" charset="0"/>
                <a:ea typeface="ＭＳ Ｐゴシック" charset="0"/>
              </a:rPr>
              <a:t>Explain where the facilities are (toilet, tea room)</a:t>
            </a:r>
          </a:p>
          <a:p>
            <a:pPr marL="171450" indent="-171450" eaLnBrk="1" hangingPunct="1">
              <a:spcBef>
                <a:spcPct val="0"/>
              </a:spcBef>
              <a:buFont typeface="Arial"/>
              <a:buChar char="•"/>
            </a:pPr>
            <a:r>
              <a:rPr lang="en-US" dirty="0">
                <a:latin typeface="Arial" charset="0"/>
                <a:ea typeface="ＭＳ Ｐゴシック" charset="0"/>
              </a:rPr>
              <a:t>Detail</a:t>
            </a:r>
            <a:r>
              <a:rPr lang="en-US" baseline="0" dirty="0">
                <a:latin typeface="Arial" charset="0"/>
                <a:ea typeface="ＭＳ Ｐゴシック" charset="0"/>
              </a:rPr>
              <a:t> </a:t>
            </a:r>
            <a:r>
              <a:rPr lang="en-US" dirty="0">
                <a:latin typeface="Arial" charset="0"/>
                <a:ea typeface="ＭＳ Ｐゴシック" charset="0"/>
              </a:rPr>
              <a:t>any OHS issues</a:t>
            </a:r>
            <a:r>
              <a:rPr lang="en-US" baseline="0" dirty="0">
                <a:latin typeface="Arial" charset="0"/>
                <a:ea typeface="ＭＳ Ｐゴシック" charset="0"/>
              </a:rPr>
              <a:t> (exits, evacuation signals and muster point)</a:t>
            </a:r>
            <a:r>
              <a:rPr lang="en-US" dirty="0">
                <a:latin typeface="Arial" charset="0"/>
                <a:ea typeface="ＭＳ Ｐゴシック" charset="0"/>
              </a:rPr>
              <a:t>.</a:t>
            </a:r>
          </a:p>
          <a:p>
            <a:pPr marL="171450" indent="-171450" eaLnBrk="1" hangingPunct="1">
              <a:spcBef>
                <a:spcPct val="0"/>
              </a:spcBef>
              <a:buFont typeface="Arial"/>
              <a:buChar char="•"/>
            </a:pPr>
            <a:r>
              <a:rPr lang="en-US" dirty="0">
                <a:latin typeface="Arial" charset="0"/>
                <a:ea typeface="ＭＳ Ｐゴシック" charset="0"/>
              </a:rPr>
              <a:t>No mobile</a:t>
            </a:r>
            <a:r>
              <a:rPr lang="en-US" baseline="0" dirty="0">
                <a:latin typeface="Arial" charset="0"/>
                <a:ea typeface="ＭＳ Ｐゴシック" charset="0"/>
              </a:rPr>
              <a:t> phones or radios.</a:t>
            </a:r>
          </a:p>
          <a:p>
            <a:pPr marL="171450" indent="-171450" eaLnBrk="1" hangingPunct="1">
              <a:spcBef>
                <a:spcPct val="0"/>
              </a:spcBef>
              <a:buFont typeface="Arial"/>
              <a:buChar char="•"/>
            </a:pPr>
            <a:r>
              <a:rPr lang="en-US" dirty="0">
                <a:latin typeface="Arial" charset="0"/>
                <a:ea typeface="ＭＳ Ｐゴシック" charset="0"/>
              </a:rPr>
              <a:t>Any questions?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that many diseases are spread</a:t>
            </a:r>
            <a:r>
              <a:rPr lang="en-US" baseline="0" dirty="0"/>
              <a:t> via urine and </a:t>
            </a:r>
            <a:r>
              <a:rPr lang="en-US" baseline="0" dirty="0" err="1"/>
              <a:t>faeces</a:t>
            </a:r>
            <a:r>
              <a:rPr lang="en-US" baseline="0" dirty="0"/>
              <a:t> and that a toilet is a hygienic method of disposing of human waste products, </a:t>
            </a:r>
            <a:r>
              <a:rPr lang="en-US" baseline="0" dirty="0" err="1"/>
              <a:t>minimising</a:t>
            </a:r>
            <a:r>
              <a:rPr lang="en-US" baseline="0" dirty="0"/>
              <a:t> the risk of spreading disease.</a:t>
            </a:r>
          </a:p>
          <a:p>
            <a:r>
              <a:rPr lang="en-US" baseline="0" dirty="0"/>
              <a:t>Discuss correct way to use a toilet and urinal (if applicable).</a:t>
            </a:r>
          </a:p>
          <a:p>
            <a:r>
              <a:rPr lang="en-US" baseline="0" dirty="0" err="1"/>
              <a:t>Emphasise</a:t>
            </a:r>
            <a:r>
              <a:rPr lang="en-US" baseline="0" dirty="0"/>
              <a:t> that public and workplace washrooms are areas of high risk in relation to germs as many people touch the same surfaces.</a:t>
            </a:r>
          </a:p>
        </p:txBody>
      </p:sp>
    </p:spTree>
    <p:extLst>
      <p:ext uri="{BB962C8B-B14F-4D97-AF65-F5344CB8AC3E}">
        <p14:creationId xmlns:p14="http://schemas.microsoft.com/office/powerpoint/2010/main" val="85581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that </a:t>
            </a:r>
            <a:r>
              <a:rPr lang="en-US" sz="1000" dirty="0">
                <a:ea typeface="ＭＳ Ｐゴシック" charset="-128"/>
              </a:rPr>
              <a:t>kitchen areas harbor more germs than any other room, including washrooms and toilets.</a:t>
            </a:r>
          </a:p>
          <a:p>
            <a:r>
              <a:rPr lang="en-US" baseline="0" dirty="0"/>
              <a:t>Discuss how to </a:t>
            </a:r>
            <a:r>
              <a:rPr lang="en-US" baseline="0" dirty="0" err="1"/>
              <a:t>minimise</a:t>
            </a:r>
            <a:r>
              <a:rPr lang="en-US" baseline="0" dirty="0"/>
              <a:t> germs in kitchens and dining rooms.</a:t>
            </a:r>
          </a:p>
        </p:txBody>
      </p:sp>
    </p:spTree>
    <p:extLst>
      <p:ext uri="{BB962C8B-B14F-4D97-AF65-F5344CB8AC3E}">
        <p14:creationId xmlns:p14="http://schemas.microsoft.com/office/powerpoint/2010/main" val="855811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Discuss the additional health and hygiene requirements for food handlers. </a:t>
            </a:r>
          </a:p>
          <a:p>
            <a:r>
              <a:rPr lang="en-US" dirty="0"/>
              <a:t>Food handlers will undertake additional training</a:t>
            </a:r>
            <a:r>
              <a:rPr lang="en-US" baseline="0" dirty="0"/>
              <a:t> as part of their role.</a:t>
            </a:r>
            <a:endParaRPr lang="en-US" dirty="0"/>
          </a:p>
        </p:txBody>
      </p:sp>
    </p:spTree>
    <p:extLst>
      <p:ext uri="{BB962C8B-B14F-4D97-AF65-F5344CB8AC3E}">
        <p14:creationId xmlns:p14="http://schemas.microsoft.com/office/powerpoint/2010/main" val="179722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that</a:t>
            </a:r>
            <a:r>
              <a:rPr lang="en-US" baseline="0" dirty="0"/>
              <a:t> serious diseases can be caused by the transfer of germs, viruses and bacteria, e.g. Malaria, HIV / AIDS and Hepatitis.</a:t>
            </a:r>
          </a:p>
          <a:p>
            <a:r>
              <a:rPr lang="en-US" baseline="0" dirty="0"/>
              <a:t>Give a brief explanation of how malaria is transferred.</a:t>
            </a:r>
          </a:p>
          <a:p>
            <a:r>
              <a:rPr lang="en-US" baseline="0" dirty="0"/>
              <a:t>Explain that the best way to prevent the spread of malaria is to control the number of mosquitoes in the area. The most effective way to do this is to eliminate the stagnant water sources that mosquitoes breed in, such as choked water drains, </a:t>
            </a:r>
            <a:r>
              <a:rPr lang="en-US" baseline="0" dirty="0" err="1"/>
              <a:t>tyres</a:t>
            </a:r>
            <a:r>
              <a:rPr lang="en-US" baseline="0" dirty="0"/>
              <a:t> or other containers that catch water, empty pot plants of standing water and disperse puddles as quickly as possible.</a:t>
            </a:r>
          </a:p>
          <a:p>
            <a:r>
              <a:rPr lang="en-US" baseline="0" dirty="0"/>
              <a:t>Other malaria prevention includes wearing long sleeves and trousers (impregnated with insect repellent if possible), wearing an insect repellent with at least 20% DEET in it, working in a screened area (if possible) and not being outside between dusk and dawn when most mosquitoes are out.</a:t>
            </a:r>
          </a:p>
          <a:p>
            <a:r>
              <a:rPr lang="en-US" baseline="0" dirty="0"/>
              <a:t>For more information on Malaria, there is a Malaria Awareness Package.</a:t>
            </a:r>
            <a:endParaRPr lang="en-US" dirty="0"/>
          </a:p>
        </p:txBody>
      </p:sp>
    </p:spTree>
    <p:extLst>
      <p:ext uri="{BB962C8B-B14F-4D97-AF65-F5344CB8AC3E}">
        <p14:creationId xmlns:p14="http://schemas.microsoft.com/office/powerpoint/2010/main" val="18473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baseline="0" dirty="0"/>
              <a:t>Give a brief overview of what HIV is and explain that HIV is the virus that leads to AIDS.</a:t>
            </a:r>
          </a:p>
          <a:p>
            <a:r>
              <a:rPr lang="en-US" baseline="0" dirty="0"/>
              <a:t>Explain that HIV can only be transmitted through body fluids such as semen, saliva, blood.</a:t>
            </a:r>
          </a:p>
          <a:p>
            <a:r>
              <a:rPr lang="en-US" baseline="0" dirty="0" err="1"/>
              <a:t>Emphasise</a:t>
            </a:r>
            <a:r>
              <a:rPr lang="en-US" baseline="0" dirty="0"/>
              <a:t> that anyone can be infected with HIV.</a:t>
            </a:r>
          </a:p>
          <a:p>
            <a:r>
              <a:rPr lang="en-US" baseline="0" dirty="0"/>
              <a:t>There are no ‘risk groups’ only ‘risk </a:t>
            </a:r>
            <a:r>
              <a:rPr lang="en-US" baseline="0" dirty="0" err="1"/>
              <a:t>behaviours</a:t>
            </a:r>
            <a:r>
              <a:rPr lang="en-US" baseline="0" dirty="0"/>
              <a:t>’.</a:t>
            </a:r>
          </a:p>
          <a:p>
            <a:r>
              <a:rPr lang="en-US" baseline="0" dirty="0"/>
              <a:t>Discuss the risk </a:t>
            </a:r>
            <a:r>
              <a:rPr lang="en-US" baseline="0" dirty="0" err="1"/>
              <a:t>behaviours</a:t>
            </a:r>
            <a:r>
              <a:rPr lang="en-US" baseline="0" dirty="0"/>
              <a:t> that can result in infection, focus on those that are most appropriate to your group / site / situation.</a:t>
            </a:r>
          </a:p>
        </p:txBody>
      </p:sp>
    </p:spTree>
    <p:extLst>
      <p:ext uri="{BB962C8B-B14F-4D97-AF65-F5344CB8AC3E}">
        <p14:creationId xmlns:p14="http://schemas.microsoft.com/office/powerpoint/2010/main" val="184731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baseline="0" dirty="0"/>
              <a:t>Discuss the </a:t>
            </a:r>
            <a:r>
              <a:rPr lang="en-US" baseline="0" dirty="0" err="1"/>
              <a:t>behaviours</a:t>
            </a:r>
            <a:r>
              <a:rPr lang="en-US" baseline="0" dirty="0"/>
              <a:t> that can help to prevent the spread of HIV / AIDS, focus on those that are most appropriate to your group / site / situation.</a:t>
            </a:r>
          </a:p>
        </p:txBody>
      </p:sp>
    </p:spTree>
    <p:extLst>
      <p:ext uri="{BB962C8B-B14F-4D97-AF65-F5344CB8AC3E}">
        <p14:creationId xmlns:p14="http://schemas.microsoft.com/office/powerpoint/2010/main" val="18473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a:spcBef>
                <a:spcPts val="400"/>
              </a:spcBef>
              <a:buClr>
                <a:srgbClr val="579A34"/>
              </a:buClr>
              <a:buFont typeface="Arial"/>
              <a:buChar char="•"/>
              <a:defRPr/>
            </a:pPr>
            <a:r>
              <a:rPr lang="en-US" sz="1000" dirty="0"/>
              <a:t>Explain that Hepatitis is a virus that causes inflammation of the liver and can lead to cirrhosis of the liver, liver cancer and death.</a:t>
            </a:r>
          </a:p>
          <a:p>
            <a:pPr>
              <a:spcBef>
                <a:spcPts val="400"/>
              </a:spcBef>
              <a:buClr>
                <a:srgbClr val="579A34"/>
              </a:buClr>
              <a:buFont typeface="Arial"/>
              <a:buChar char="•"/>
              <a:defRPr/>
            </a:pPr>
            <a:r>
              <a:rPr lang="en-US" sz="1000" dirty="0"/>
              <a:t>There are</a:t>
            </a:r>
            <a:r>
              <a:rPr lang="en-US" sz="1000" baseline="0" dirty="0"/>
              <a:t> three types of Hepatitis – A, B and C. </a:t>
            </a:r>
            <a:endParaRPr lang="en-US" sz="1000" dirty="0"/>
          </a:p>
          <a:p>
            <a:endParaRPr lang="en-US" dirty="0"/>
          </a:p>
        </p:txBody>
      </p:sp>
    </p:spTree>
    <p:extLst>
      <p:ext uri="{BB962C8B-B14F-4D97-AF65-F5344CB8AC3E}">
        <p14:creationId xmlns:p14="http://schemas.microsoft.com/office/powerpoint/2010/main" val="278327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a:spcBef>
                <a:spcPts val="400"/>
              </a:spcBef>
              <a:buClr>
                <a:srgbClr val="579A34"/>
              </a:buClr>
              <a:buFont typeface="Arial"/>
              <a:buChar char="•"/>
              <a:defRPr/>
            </a:pPr>
            <a:r>
              <a:rPr lang="en-US" dirty="0"/>
              <a:t>Explain</a:t>
            </a:r>
            <a:r>
              <a:rPr lang="en-US" baseline="0" dirty="0"/>
              <a:t> that </a:t>
            </a:r>
            <a:r>
              <a:rPr lang="en-US" sz="1000" dirty="0">
                <a:solidFill>
                  <a:schemeClr val="tx1"/>
                </a:solidFill>
                <a:ea typeface="ＭＳ Ｐゴシック" charset="-128"/>
              </a:rPr>
              <a:t>Hepatitis A is present in </a:t>
            </a:r>
            <a:r>
              <a:rPr lang="en-US" sz="1000" dirty="0" err="1">
                <a:solidFill>
                  <a:schemeClr val="tx1"/>
                </a:solidFill>
                <a:ea typeface="ＭＳ Ｐゴシック" charset="-128"/>
              </a:rPr>
              <a:t>faeces</a:t>
            </a:r>
            <a:r>
              <a:rPr lang="en-US" sz="1000" dirty="0">
                <a:solidFill>
                  <a:schemeClr val="tx1"/>
                </a:solidFill>
                <a:ea typeface="ＭＳ Ｐゴシック" charset="-128"/>
              </a:rPr>
              <a:t> and other bowel secretions. It is transmitted by contact with infected surfaces, utensils, food and water contaminated by </a:t>
            </a:r>
            <a:r>
              <a:rPr lang="en-US" sz="1000" dirty="0" err="1">
                <a:solidFill>
                  <a:schemeClr val="tx1"/>
                </a:solidFill>
                <a:ea typeface="ＭＳ Ｐゴシック" charset="-128"/>
              </a:rPr>
              <a:t>faeces</a:t>
            </a:r>
            <a:r>
              <a:rPr lang="en-US" sz="1000" dirty="0">
                <a:solidFill>
                  <a:schemeClr val="tx1"/>
                </a:solidFill>
                <a:ea typeface="ＭＳ Ｐゴシック" charset="-128"/>
              </a:rPr>
              <a:t> and also through some sexual</a:t>
            </a:r>
            <a:r>
              <a:rPr lang="en-US" sz="1000" baseline="0" dirty="0">
                <a:solidFill>
                  <a:schemeClr val="tx1"/>
                </a:solidFill>
                <a:ea typeface="ＭＳ Ｐゴシック" charset="-128"/>
              </a:rPr>
              <a:t> activities.</a:t>
            </a:r>
            <a:endParaRPr lang="en-US" sz="1000" dirty="0">
              <a:solidFill>
                <a:schemeClr val="tx1"/>
              </a:solidFill>
              <a:ea typeface="ＭＳ Ｐゴシック" charset="-128"/>
            </a:endParaRPr>
          </a:p>
          <a:p>
            <a:pPr>
              <a:spcBef>
                <a:spcPts val="400"/>
              </a:spcBef>
              <a:buClr>
                <a:srgbClr val="579A34"/>
              </a:buClr>
              <a:buFont typeface="Arial"/>
              <a:buChar char="•"/>
              <a:defRPr/>
            </a:pPr>
            <a:r>
              <a:rPr lang="en-US" sz="1000" dirty="0">
                <a:solidFill>
                  <a:schemeClr val="tx1"/>
                </a:solidFill>
                <a:ea typeface="ＭＳ Ｐゴシック" charset="-128"/>
              </a:rPr>
              <a:t>Discuss the symptoms of Hepatitis A.</a:t>
            </a:r>
          </a:p>
          <a:p>
            <a:pPr>
              <a:spcBef>
                <a:spcPts val="400"/>
              </a:spcBef>
              <a:buClr>
                <a:srgbClr val="579A34"/>
              </a:buClr>
              <a:buFont typeface="Arial"/>
              <a:buChar char="•"/>
              <a:defRPr/>
            </a:pPr>
            <a:r>
              <a:rPr lang="en-US" sz="1000" dirty="0" err="1">
                <a:solidFill>
                  <a:schemeClr val="tx1"/>
                </a:solidFill>
                <a:ea typeface="ＭＳ Ｐゴシック" charset="-128"/>
              </a:rPr>
              <a:t>Emphasise</a:t>
            </a:r>
            <a:r>
              <a:rPr lang="en-US" sz="1000" baseline="0" dirty="0">
                <a:solidFill>
                  <a:schemeClr val="tx1"/>
                </a:solidFill>
                <a:ea typeface="ＭＳ Ｐゴシック" charset="-128"/>
              </a:rPr>
              <a:t> that washing your hands regularly with soap and water can help to prevent Hepatitis A infection as the virus from the </a:t>
            </a:r>
            <a:r>
              <a:rPr lang="en-US" sz="1000" baseline="0" dirty="0" err="1">
                <a:solidFill>
                  <a:schemeClr val="tx1"/>
                </a:solidFill>
                <a:ea typeface="ＭＳ Ｐゴシック" charset="-128"/>
              </a:rPr>
              <a:t>faeces</a:t>
            </a:r>
            <a:r>
              <a:rPr lang="en-US" sz="1000" baseline="0" dirty="0">
                <a:solidFill>
                  <a:schemeClr val="tx1"/>
                </a:solidFill>
                <a:ea typeface="ＭＳ Ｐゴシック" charset="-128"/>
              </a:rPr>
              <a:t> / bowel secretions can be washed away before it is transferred into your body through touching eyes, nose, mouth, sores, etc.</a:t>
            </a:r>
            <a:endParaRPr lang="en-US" dirty="0"/>
          </a:p>
        </p:txBody>
      </p:sp>
    </p:spTree>
    <p:extLst>
      <p:ext uri="{BB962C8B-B14F-4D97-AF65-F5344CB8AC3E}">
        <p14:creationId xmlns:p14="http://schemas.microsoft.com/office/powerpoint/2010/main" val="921637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that although the symptoms are</a:t>
            </a:r>
            <a:r>
              <a:rPr lang="en-US" baseline="0" dirty="0"/>
              <a:t> similar to Hepatitis A, </a:t>
            </a:r>
            <a:r>
              <a:rPr lang="en-US" dirty="0"/>
              <a:t>Hepatitis B differs from Hepatitis</a:t>
            </a:r>
            <a:r>
              <a:rPr lang="en-US" baseline="0" dirty="0"/>
              <a:t> A in that it is transmitted through infected blood and other body fluids (mucus, saliva, breast milk).</a:t>
            </a:r>
          </a:p>
          <a:p>
            <a:r>
              <a:rPr lang="en-US" baseline="0" dirty="0"/>
              <a:t>Discuss the ways that </a:t>
            </a:r>
            <a:r>
              <a:rPr lang="en-US" baseline="0" dirty="0" err="1"/>
              <a:t>Hep</a:t>
            </a:r>
            <a:r>
              <a:rPr lang="en-US" baseline="0" dirty="0"/>
              <a:t>. B can be transferred.</a:t>
            </a:r>
          </a:p>
          <a:p>
            <a:r>
              <a:rPr lang="en-US" baseline="0" dirty="0"/>
              <a:t>Discuss the symptoms of </a:t>
            </a:r>
            <a:r>
              <a:rPr lang="en-US" baseline="0" dirty="0" err="1"/>
              <a:t>Hep</a:t>
            </a:r>
            <a:r>
              <a:rPr lang="en-US" baseline="0" dirty="0"/>
              <a:t>. B.</a:t>
            </a:r>
          </a:p>
          <a:p>
            <a:r>
              <a:rPr lang="en-US" baseline="0" dirty="0"/>
              <a:t>Explain that many people with </a:t>
            </a:r>
            <a:r>
              <a:rPr lang="en-US" baseline="0" dirty="0" err="1"/>
              <a:t>Hep</a:t>
            </a:r>
            <a:r>
              <a:rPr lang="en-US" baseline="0" dirty="0"/>
              <a:t>. B have no symptoms and most people recover completely.</a:t>
            </a:r>
          </a:p>
          <a:p>
            <a:r>
              <a:rPr lang="en-US" baseline="0" dirty="0"/>
              <a:t>However some people become chronic carriers who are infections for the rest of their life. These people have a moral and ethical responsibility to take measure to ensure that they do not spread the disease.</a:t>
            </a:r>
          </a:p>
        </p:txBody>
      </p:sp>
    </p:spTree>
    <p:extLst>
      <p:ext uri="{BB962C8B-B14F-4D97-AF65-F5344CB8AC3E}">
        <p14:creationId xmlns:p14="http://schemas.microsoft.com/office/powerpoint/2010/main" val="12539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that Hepatitis C </a:t>
            </a:r>
            <a:r>
              <a:rPr lang="en-US" baseline="0" dirty="0"/>
              <a:t>is only transmitted through infected blood.</a:t>
            </a:r>
          </a:p>
          <a:p>
            <a:r>
              <a:rPr lang="en-US" baseline="0" dirty="0"/>
              <a:t>Discuss the ways that </a:t>
            </a:r>
            <a:r>
              <a:rPr lang="en-US" baseline="0" dirty="0" err="1"/>
              <a:t>Hep</a:t>
            </a:r>
            <a:r>
              <a:rPr lang="en-US" baseline="0" dirty="0"/>
              <a:t>. C can be transferred (sharing needles, razors, toothbrushes if the person has bleeding gums or mouth ulcer).</a:t>
            </a:r>
          </a:p>
          <a:p>
            <a:r>
              <a:rPr lang="en-US" baseline="0" dirty="0"/>
              <a:t>Discuss the symptoms of acute </a:t>
            </a:r>
            <a:r>
              <a:rPr lang="en-US" baseline="0" dirty="0" err="1"/>
              <a:t>Hep</a:t>
            </a:r>
            <a:r>
              <a:rPr lang="en-US" baseline="0" dirty="0"/>
              <a:t>. C.</a:t>
            </a:r>
          </a:p>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baseline="0" dirty="0" err="1"/>
              <a:t>Emphasise</a:t>
            </a:r>
            <a:r>
              <a:rPr lang="en-US" baseline="0" dirty="0"/>
              <a:t> that </a:t>
            </a:r>
            <a:r>
              <a:rPr lang="en-US" sz="1000" b="0" i="0" u="none" strike="noStrike" kern="1200" baseline="0" dirty="0">
                <a:solidFill>
                  <a:schemeClr val="tx1"/>
                </a:solidFill>
                <a:latin typeface="Arial"/>
                <a:ea typeface="ＭＳ Ｐゴシック" pitchFamily="82" charset="-128"/>
                <a:cs typeface="Arial"/>
              </a:rPr>
              <a:t>it would be considered ethically and morally irresponsible if a person knowingly engages in any activities that put themselves or fellow workers in danger of contracting HIV / AIDS, Hepatitis or any other communicable disease. </a:t>
            </a:r>
          </a:p>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sz="1000" b="0" i="0" u="none" strike="noStrike" kern="1200" baseline="0" dirty="0">
                <a:solidFill>
                  <a:schemeClr val="tx1"/>
                </a:solidFill>
                <a:latin typeface="Arial"/>
                <a:ea typeface="ＭＳ Ｐゴシック" pitchFamily="82" charset="-128"/>
                <a:cs typeface="Arial"/>
              </a:rPr>
              <a:t>Discuss the assistance that is available at your site for people who have, or fear they may have, a communicable disease and how this assistance is accessed.	</a:t>
            </a:r>
          </a:p>
          <a:p>
            <a:endParaRPr lang="en-US" baseline="0" dirty="0"/>
          </a:p>
          <a:p>
            <a:endParaRPr lang="en-US" dirty="0"/>
          </a:p>
        </p:txBody>
      </p:sp>
    </p:spTree>
    <p:extLst>
      <p:ext uri="{BB962C8B-B14F-4D97-AF65-F5344CB8AC3E}">
        <p14:creationId xmlns:p14="http://schemas.microsoft.com/office/powerpoint/2010/main" val="71517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90800" y="304800"/>
            <a:ext cx="3659188" cy="2743200"/>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a:buFont typeface="Arial"/>
              <a:buChar char="•"/>
            </a:pPr>
            <a:r>
              <a:rPr lang="en-AU" dirty="0">
                <a:latin typeface="Arial" charset="0"/>
                <a:ea typeface="MS PGothic" charset="0"/>
              </a:rPr>
              <a:t>Explain that the</a:t>
            </a:r>
            <a:r>
              <a:rPr lang="en-AU" baseline="0" dirty="0">
                <a:latin typeface="Arial" charset="0"/>
                <a:ea typeface="MS PGothic" charset="0"/>
              </a:rPr>
              <a:t> responsibility for maintaining a safe and healthy workplace rests with everyone.</a:t>
            </a:r>
            <a:endParaRPr lang="en-AU" dirty="0">
              <a:latin typeface="Arial" charset="0"/>
              <a:ea typeface="MS PGothic" charset="0"/>
            </a:endParaRPr>
          </a:p>
          <a:p>
            <a:pPr marL="1714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AU" dirty="0"/>
              <a:t>Outline the programs in place at your site to assist with maintaining health and hygiene</a:t>
            </a:r>
            <a:r>
              <a:rPr lang="en-AU" baseline="0" dirty="0"/>
              <a:t> at work, including:</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a:t>Establishing exposure limits to health and hygiene risks such as radiation, heat, bacteria, etc.</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a:t>Ways of monitoring personal exposure</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a:t>Training</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a:t>Environmental monitoring</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a:t>Food Safety</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a:t>Provision of appropriate clothing. </a:t>
            </a:r>
          </a:p>
        </p:txBody>
      </p:sp>
      <p:sp>
        <p:nvSpPr>
          <p:cNvPr id="1946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C99B47E4-3462-402C-AE84-E7E4F362F75D}"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that infection is usually spread in one of three ways.</a:t>
            </a:r>
            <a:r>
              <a:rPr lang="en-US" baseline="0" dirty="0"/>
              <a:t> By:</a:t>
            </a:r>
          </a:p>
          <a:p>
            <a:pPr lvl="1"/>
            <a:r>
              <a:rPr lang="en-US" baseline="0" dirty="0"/>
              <a:t>Direct contact</a:t>
            </a:r>
          </a:p>
          <a:p>
            <a:pPr lvl="1"/>
            <a:r>
              <a:rPr lang="en-US" baseline="0" dirty="0"/>
              <a:t>Indirect contact</a:t>
            </a:r>
          </a:p>
          <a:p>
            <a:pPr lvl="1"/>
            <a:r>
              <a:rPr lang="en-US" baseline="0" dirty="0"/>
              <a:t>Airborne droplets.</a:t>
            </a:r>
          </a:p>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sz="1000" dirty="0">
                <a:solidFill>
                  <a:schemeClr val="tx1"/>
                </a:solidFill>
                <a:ea typeface="ＭＳ Ｐゴシック" charset="-128"/>
              </a:rPr>
              <a:t>People working together and using shared facilities run a risk of passing on infections and diseases.</a:t>
            </a:r>
          </a:p>
          <a:p>
            <a:r>
              <a:rPr lang="en-US" dirty="0"/>
              <a:t>Explain</a:t>
            </a:r>
            <a:r>
              <a:rPr lang="en-US" baseline="0" dirty="0"/>
              <a:t> that, as the name implies, Direct Contact Transmission requires direct contact (touch) between a person and an infected person or animal.</a:t>
            </a:r>
          </a:p>
          <a:p>
            <a:r>
              <a:rPr lang="en-US" baseline="0" dirty="0"/>
              <a:t>Discuss some of the common infections that are spread by direct contact. Focus on those that are most relevant to your group / site.</a:t>
            </a:r>
          </a:p>
          <a:p>
            <a:r>
              <a:rPr lang="en-US" baseline="0" dirty="0"/>
              <a:t>Explain that some infections can be transmitted by more than one method. For example head lice can jump from person to person (direct contact), or can sit on a brush or comb until it is used by another person (indirect contact).</a:t>
            </a:r>
            <a:endParaRPr lang="en-US" dirty="0"/>
          </a:p>
        </p:txBody>
      </p:sp>
    </p:spTree>
    <p:extLst>
      <p:ext uri="{BB962C8B-B14F-4D97-AF65-F5344CB8AC3E}">
        <p14:creationId xmlns:p14="http://schemas.microsoft.com/office/powerpoint/2010/main" val="715178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Discuss the preventative measures that can be taken to </a:t>
            </a:r>
            <a:r>
              <a:rPr lang="en-US" dirty="0" err="1"/>
              <a:t>minimise</a:t>
            </a:r>
            <a:r>
              <a:rPr lang="en-US" dirty="0"/>
              <a:t> the chance of direct contact transmission. Focus </a:t>
            </a:r>
            <a:r>
              <a:rPr lang="en-US" baseline="0" dirty="0"/>
              <a:t>on those actions that are most relevant to your group.</a:t>
            </a:r>
            <a:endParaRPr lang="en-US" dirty="0"/>
          </a:p>
        </p:txBody>
      </p:sp>
    </p:spTree>
    <p:extLst>
      <p:ext uri="{BB962C8B-B14F-4D97-AF65-F5344CB8AC3E}">
        <p14:creationId xmlns:p14="http://schemas.microsoft.com/office/powerpoint/2010/main" val="3753196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a:t>
            </a:r>
            <a:r>
              <a:rPr lang="en-US" baseline="0" dirty="0"/>
              <a:t> that Indirect Contact Transmission involves a person infecting a surface or tool and then another person touching that infected item and transferring the infection into their own body by touching their eyes, nose, mouth or a cut or sore on the skin.  Some infections do not even need an opening to infect a person. </a:t>
            </a:r>
          </a:p>
          <a:p>
            <a:r>
              <a:rPr lang="en-US" baseline="0" dirty="0"/>
              <a:t>Discuss some of the common infections that are spread by indirect contact. Focus on those that are most relevant to your group / site.</a:t>
            </a:r>
          </a:p>
          <a:p>
            <a:pPr marL="0" indent="0">
              <a:buNone/>
            </a:pPr>
            <a:endParaRPr lang="en-US" dirty="0"/>
          </a:p>
        </p:txBody>
      </p:sp>
    </p:spTree>
    <p:extLst>
      <p:ext uri="{BB962C8B-B14F-4D97-AF65-F5344CB8AC3E}">
        <p14:creationId xmlns:p14="http://schemas.microsoft.com/office/powerpoint/2010/main" val="1305478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dirty="0"/>
              <a:t>Discuss the actions that can be taken to prevent indirect contact transmission. Once again,</a:t>
            </a:r>
            <a:r>
              <a:rPr lang="en-US" baseline="0" dirty="0"/>
              <a:t> focus on those actions that are most relevant to your group.</a:t>
            </a:r>
            <a:endParaRPr lang="en-US" dirty="0"/>
          </a:p>
        </p:txBody>
      </p:sp>
    </p:spTree>
    <p:extLst>
      <p:ext uri="{BB962C8B-B14F-4D97-AF65-F5344CB8AC3E}">
        <p14:creationId xmlns:p14="http://schemas.microsoft.com/office/powerpoint/2010/main" val="254497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a:t>
            </a:r>
            <a:r>
              <a:rPr lang="en-US" baseline="0" dirty="0"/>
              <a:t> that germs (bacteria and viruses) can travel on respiratory droplets that are sneezed, coughed, dripped or breathed out into the air. Depending of the force of the expulsion, the droplets will travel for a short time and then land on a person or surface. The germs can then be transferred into the body of another person who touches the germs and then touches an opening into their body (eyes, nose, mouth, cut). </a:t>
            </a:r>
          </a:p>
          <a:p>
            <a:r>
              <a:rPr lang="en-US" baseline="0" dirty="0"/>
              <a:t>The most common infections that are spread by airborne droplets are the common cold and the flu.</a:t>
            </a:r>
          </a:p>
          <a:p>
            <a:endParaRPr lang="en-US" dirty="0"/>
          </a:p>
        </p:txBody>
      </p:sp>
    </p:spTree>
    <p:extLst>
      <p:ext uri="{BB962C8B-B14F-4D97-AF65-F5344CB8AC3E}">
        <p14:creationId xmlns:p14="http://schemas.microsoft.com/office/powerpoint/2010/main" val="21442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dirty="0"/>
              <a:t>Discuss the actions that can be taken to prevent infection from airborne droplets. Once again,</a:t>
            </a:r>
            <a:r>
              <a:rPr lang="en-US" baseline="0" dirty="0"/>
              <a:t> focus on those actions that are most relevant to your group.</a:t>
            </a:r>
            <a:endParaRPr lang="en-US" dirty="0"/>
          </a:p>
        </p:txBody>
      </p:sp>
    </p:spTree>
    <p:extLst>
      <p:ext uri="{BB962C8B-B14F-4D97-AF65-F5344CB8AC3E}">
        <p14:creationId xmlns:p14="http://schemas.microsoft.com/office/powerpoint/2010/main" val="194141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Many people tend</a:t>
            </a:r>
            <a:r>
              <a:rPr lang="en-US" baseline="0" dirty="0"/>
              <a:t> to think of a cold and the flu as a similar thing. They do share some common symptoms and seem most prevalent at certain times of the year, but they are quite different diseases.</a:t>
            </a:r>
          </a:p>
          <a:p>
            <a:r>
              <a:rPr lang="en-US" baseline="0" dirty="0"/>
              <a:t>Discuss the difference between colds and flu.</a:t>
            </a:r>
          </a:p>
          <a:p>
            <a:r>
              <a:rPr lang="en-US" baseline="0" dirty="0" err="1"/>
              <a:t>Emphasise</a:t>
            </a:r>
            <a:r>
              <a:rPr lang="en-US" baseline="0" dirty="0"/>
              <a:t> that the flu is much more serious than a cold and can even be fatal.</a:t>
            </a:r>
          </a:p>
          <a:p>
            <a:r>
              <a:rPr lang="en-US" sz="1000" b="0" i="0" u="none" strike="noStrike" kern="1200" baseline="0" dirty="0">
                <a:solidFill>
                  <a:schemeClr val="tx1"/>
                </a:solidFill>
                <a:latin typeface="Arial"/>
                <a:ea typeface="ＭＳ Ｐゴシック" pitchFamily="82" charset="-128"/>
                <a:cs typeface="Arial"/>
              </a:rPr>
              <a:t>Remind the group that the cold and flu viruses enter the body through the mucous membranes of your nose, eyes and mouth. So every time you touch your hand to one of these areas, you could be infecting yourself with a virus. </a:t>
            </a:r>
          </a:p>
          <a:p>
            <a:r>
              <a:rPr lang="en-US" sz="1000" b="0" i="0" u="none" strike="noStrike" kern="1200" baseline="0" dirty="0" err="1">
                <a:solidFill>
                  <a:schemeClr val="tx1"/>
                </a:solidFill>
                <a:latin typeface="Arial"/>
                <a:ea typeface="ＭＳ Ｐゴシック" pitchFamily="82" charset="-128"/>
                <a:cs typeface="Arial"/>
              </a:rPr>
              <a:t>Emphasise</a:t>
            </a:r>
            <a:r>
              <a:rPr lang="en-US" sz="1000" b="0" i="0" u="none" strike="noStrike" kern="1200" baseline="0" dirty="0">
                <a:solidFill>
                  <a:schemeClr val="tx1"/>
                </a:solidFill>
                <a:latin typeface="Arial"/>
                <a:ea typeface="ＭＳ Ｐゴシック" pitchFamily="82" charset="-128"/>
                <a:cs typeface="Arial"/>
              </a:rPr>
              <a:t> the importance of keeping hands germ-free with frequent washing to prevent both flu and cold symptoms. </a:t>
            </a:r>
            <a:endParaRPr lang="en-US" dirty="0"/>
          </a:p>
        </p:txBody>
      </p:sp>
    </p:spTree>
    <p:extLst>
      <p:ext uri="{BB962C8B-B14F-4D97-AF65-F5344CB8AC3E}">
        <p14:creationId xmlns:p14="http://schemas.microsoft.com/office/powerpoint/2010/main" val="346056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err="1"/>
              <a:t>Emphasise</a:t>
            </a:r>
            <a:r>
              <a:rPr lang="en-US" dirty="0"/>
              <a:t> that health</a:t>
            </a:r>
            <a:r>
              <a:rPr lang="en-US" baseline="0" dirty="0"/>
              <a:t> and safety is everyone’s responsibility.</a:t>
            </a:r>
          </a:p>
          <a:p>
            <a:r>
              <a:rPr lang="en-US" dirty="0" err="1"/>
              <a:t>Summarise</a:t>
            </a:r>
            <a:r>
              <a:rPr lang="en-US" baseline="0" dirty="0"/>
              <a:t> the points from this package:</a:t>
            </a:r>
          </a:p>
          <a:p>
            <a:pPr lvl="1"/>
            <a:r>
              <a:rPr lang="en-US" baseline="0" dirty="0"/>
              <a:t>OTML has a number of Health and Hygiene Programs in place</a:t>
            </a:r>
          </a:p>
          <a:p>
            <a:pPr lvl="1"/>
            <a:r>
              <a:rPr lang="en-US" baseline="0" dirty="0"/>
              <a:t>Occupational Health Surveillance is used to:</a:t>
            </a:r>
          </a:p>
          <a:p>
            <a:pPr lvl="2"/>
            <a:r>
              <a:rPr lang="en-US" baseline="0" dirty="0"/>
              <a:t>Identify exposure to health and hygiene risks</a:t>
            </a:r>
          </a:p>
          <a:p>
            <a:pPr lvl="2"/>
            <a:r>
              <a:rPr lang="en-US" baseline="0" dirty="0"/>
              <a:t>Maintain exposure within acceptable levels</a:t>
            </a:r>
          </a:p>
          <a:p>
            <a:pPr lvl="2"/>
            <a:r>
              <a:rPr lang="en-US" baseline="0" dirty="0"/>
              <a:t>Establish health priorities and global risk controls.</a:t>
            </a:r>
          </a:p>
          <a:p>
            <a:pPr lvl="1"/>
            <a:r>
              <a:rPr lang="en-US" dirty="0"/>
              <a:t>Good personal hygiene is essential for health</a:t>
            </a:r>
            <a:r>
              <a:rPr lang="en-US" baseline="0" dirty="0"/>
              <a:t> and wellbeing of yourself and others</a:t>
            </a:r>
          </a:p>
          <a:p>
            <a:pPr lvl="1"/>
            <a:r>
              <a:rPr lang="en-US" baseline="0" dirty="0"/>
              <a:t>The importance of proper hand washing</a:t>
            </a:r>
          </a:p>
          <a:p>
            <a:pPr lvl="1"/>
            <a:r>
              <a:rPr lang="en-US" baseline="0" dirty="0"/>
              <a:t>How to prevent germs from spreading</a:t>
            </a:r>
          </a:p>
          <a:p>
            <a:pPr lvl="1"/>
            <a:r>
              <a:rPr lang="en-US" baseline="0" dirty="0"/>
              <a:t>The importance of workplace hygiene and how each person can contribute</a:t>
            </a:r>
          </a:p>
          <a:p>
            <a:pPr lvl="1"/>
            <a:r>
              <a:rPr lang="en-US" baseline="0" dirty="0"/>
              <a:t>Serious diseases (Malaria, HIV / AIDs and Hepatitis) – their causes and preventative measures</a:t>
            </a:r>
          </a:p>
          <a:p>
            <a:pPr lvl="1"/>
            <a:r>
              <a:rPr lang="en-US" baseline="0" dirty="0"/>
              <a:t>How disease is spread and how to </a:t>
            </a:r>
            <a:r>
              <a:rPr lang="en-US" baseline="0" dirty="0" err="1"/>
              <a:t>minimise</a:t>
            </a:r>
            <a:r>
              <a:rPr lang="en-US" baseline="0" dirty="0"/>
              <a:t> the spread.</a:t>
            </a:r>
            <a:endParaRPr lang="en-US" dirty="0"/>
          </a:p>
          <a:p>
            <a:r>
              <a:rPr lang="en-US" baseline="0" dirty="0"/>
              <a:t>Remind the group that no work is so important that it should pose a risk to the health and safety of workers. If a worker feels it would be unsafe or unhealthy to keep working he or she should stop work and talk to their supervisor.</a:t>
            </a:r>
          </a:p>
        </p:txBody>
      </p:sp>
    </p:spTree>
    <p:extLst>
      <p:ext uri="{BB962C8B-B14F-4D97-AF65-F5344CB8AC3E}">
        <p14:creationId xmlns:p14="http://schemas.microsoft.com/office/powerpoint/2010/main" val="142010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71450" indent="-171450">
              <a:buFont typeface="Arial"/>
              <a:buChar char="•"/>
            </a:pPr>
            <a:r>
              <a:rPr lang="en-AU" dirty="0">
                <a:latin typeface="Arial" charset="0"/>
                <a:ea typeface="MS PGothic" charset="0"/>
              </a:rPr>
              <a:t>Discuss the health surveillance program in place at your site and the different health</a:t>
            </a:r>
            <a:r>
              <a:rPr lang="en-AU" baseline="0" dirty="0">
                <a:latin typeface="Arial" charset="0"/>
                <a:ea typeface="MS PGothic" charset="0"/>
              </a:rPr>
              <a:t> data collection methods:</a:t>
            </a:r>
          </a:p>
          <a:p>
            <a:pPr marL="550863" lvl="1" indent="-171450">
              <a:buFont typeface="Lucida Grande"/>
              <a:buChar char="­"/>
            </a:pPr>
            <a:r>
              <a:rPr lang="en-AU" baseline="0" dirty="0">
                <a:latin typeface="Arial" charset="0"/>
                <a:ea typeface="MS PGothic" charset="0"/>
              </a:rPr>
              <a:t>Biological – blood test, urine test, lung function test, </a:t>
            </a:r>
            <a:r>
              <a:rPr lang="en-AU" baseline="0" dirty="0" err="1">
                <a:latin typeface="Arial" charset="0"/>
                <a:ea typeface="MS PGothic" charset="0"/>
              </a:rPr>
              <a:t>etc</a:t>
            </a:r>
            <a:endParaRPr lang="en-AU" baseline="0" dirty="0">
              <a:latin typeface="Arial" charset="0"/>
              <a:ea typeface="MS PGothic" charset="0"/>
            </a:endParaRPr>
          </a:p>
          <a:p>
            <a:pPr marL="550863" lvl="1" indent="-171450">
              <a:buFont typeface="Lucida Grande"/>
              <a:buChar char="­"/>
            </a:pPr>
            <a:r>
              <a:rPr lang="en-AU" baseline="0" dirty="0">
                <a:latin typeface="Arial" charset="0"/>
                <a:ea typeface="MS PGothic" charset="0"/>
              </a:rPr>
              <a:t>Monitors attached to personnel – breathing zone monitor, hand held sound level meters, Geiger counter, etc.</a:t>
            </a:r>
            <a:endParaRPr lang="en-AU" dirty="0">
              <a:latin typeface="Arial" charset="0"/>
              <a:ea typeface="MS PGothic" charset="0"/>
            </a:endParaRPr>
          </a:p>
          <a:p>
            <a:pPr marL="1714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AU" dirty="0"/>
              <a:t>Explain that data in relation to health issues and exposure limits is collected under strict guidelines, by authorised personnel,</a:t>
            </a:r>
            <a:r>
              <a:rPr lang="en-AU" baseline="0" dirty="0"/>
              <a:t> and records are kept confidential. </a:t>
            </a:r>
          </a:p>
          <a:p>
            <a:pPr marL="171450" indent="-171450">
              <a:buFont typeface="Arial"/>
              <a:buChar char="•"/>
              <a:defRPr/>
            </a:pPr>
            <a:r>
              <a:rPr lang="en-AU" dirty="0"/>
              <a:t>Discuss</a:t>
            </a:r>
            <a:r>
              <a:rPr lang="en-AU" baseline="0" dirty="0"/>
              <a:t> the procedure for dealing with potential and actual overexposure.</a:t>
            </a:r>
            <a:endParaRPr lang="en-AU" dirty="0"/>
          </a:p>
        </p:txBody>
      </p:sp>
    </p:spTree>
    <p:extLst>
      <p:ext uri="{BB962C8B-B14F-4D97-AF65-F5344CB8AC3E}">
        <p14:creationId xmlns:p14="http://schemas.microsoft.com/office/powerpoint/2010/main" val="101763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71450" indent="-171450">
              <a:buFont typeface="Arial"/>
              <a:buChar char="•"/>
              <a:defRPr/>
            </a:pPr>
            <a:r>
              <a:rPr lang="en-AU" dirty="0"/>
              <a:t>Discuss the actions that everyone</a:t>
            </a:r>
            <a:r>
              <a:rPr lang="en-AU" baseline="0" dirty="0"/>
              <a:t> can take to help with </a:t>
            </a:r>
            <a:r>
              <a:rPr lang="en-AU" dirty="0"/>
              <a:t>maintaining health and hygiene</a:t>
            </a:r>
            <a:r>
              <a:rPr lang="en-AU" baseline="0" dirty="0"/>
              <a:t> at work, including good personal hygiene.</a:t>
            </a:r>
          </a:p>
          <a:p>
            <a:pPr marL="171450" indent="-171450">
              <a:buFont typeface="Arial"/>
              <a:buChar char="•"/>
              <a:defRPr/>
            </a:pPr>
            <a:r>
              <a:rPr lang="en-AU" baseline="0" dirty="0"/>
              <a:t>Emphasise that good personal hygiene can help you feel better, lower your risk of getting sick and is good for moral.</a:t>
            </a:r>
          </a:p>
          <a:p>
            <a:pPr marL="171450" indent="-171450">
              <a:buFont typeface="Arial"/>
              <a:buChar char="•"/>
              <a:defRPr/>
            </a:pPr>
            <a:r>
              <a:rPr lang="en-US" dirty="0"/>
              <a:t>Discuss the things that each person can do to maintain good personal</a:t>
            </a:r>
            <a:r>
              <a:rPr lang="en-US" baseline="0" dirty="0"/>
              <a:t> hygiene.</a:t>
            </a:r>
          </a:p>
          <a:p>
            <a:pPr marL="171450" indent="-171450">
              <a:buFont typeface="Arial"/>
              <a:buChar char="•"/>
              <a:defRPr/>
            </a:pPr>
            <a:r>
              <a:rPr lang="en-US" baseline="0" dirty="0"/>
              <a:t>Explain that poor personal hygiene can:</a:t>
            </a:r>
          </a:p>
          <a:p>
            <a:pPr lvl="1"/>
            <a:r>
              <a:rPr lang="en-US" baseline="0" dirty="0"/>
              <a:t>increase your risk of illness and infection</a:t>
            </a:r>
          </a:p>
          <a:p>
            <a:pPr lvl="1"/>
            <a:r>
              <a:rPr lang="en-US" baseline="0" dirty="0"/>
              <a:t>increase the germs that you spread</a:t>
            </a:r>
          </a:p>
          <a:p>
            <a:pPr lvl="1"/>
            <a:r>
              <a:rPr lang="en-US" baseline="0" dirty="0"/>
              <a:t>Decrease your general wellbeing</a:t>
            </a:r>
          </a:p>
          <a:p>
            <a:pPr lvl="1"/>
            <a:r>
              <a:rPr lang="en-US" baseline="0" dirty="0"/>
              <a:t>make people stay away from you.</a:t>
            </a:r>
            <a:endParaRPr lang="en-US" dirty="0"/>
          </a:p>
        </p:txBody>
      </p:sp>
    </p:spTree>
    <p:extLst>
      <p:ext uri="{BB962C8B-B14F-4D97-AF65-F5344CB8AC3E}">
        <p14:creationId xmlns:p14="http://schemas.microsoft.com/office/powerpoint/2010/main" val="198120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why hand washing is so important.</a:t>
            </a:r>
          </a:p>
          <a:p>
            <a:r>
              <a:rPr lang="en-US" dirty="0"/>
              <a:t>Demonstrate and discuss the steps</a:t>
            </a:r>
            <a:r>
              <a:rPr lang="en-US" baseline="0" dirty="0"/>
              <a:t> to effective hand washing.</a:t>
            </a:r>
          </a:p>
        </p:txBody>
      </p:sp>
    </p:spTree>
    <p:extLst>
      <p:ext uri="{BB962C8B-B14F-4D97-AF65-F5344CB8AC3E}">
        <p14:creationId xmlns:p14="http://schemas.microsoft.com/office/powerpoint/2010/main" val="35202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Briefly explain</a:t>
            </a:r>
            <a:r>
              <a:rPr lang="en-US" baseline="0" dirty="0"/>
              <a:t> that some germs can be transferred through the air. This happens when someone coughs, sneezes or spits.</a:t>
            </a:r>
          </a:p>
          <a:p>
            <a:r>
              <a:rPr lang="en-US" baseline="0" dirty="0"/>
              <a:t>Discuss the ways to </a:t>
            </a:r>
            <a:r>
              <a:rPr lang="en-US" baseline="0" dirty="0" err="1"/>
              <a:t>minimise</a:t>
            </a:r>
            <a:r>
              <a:rPr lang="en-US" baseline="0" dirty="0"/>
              <a:t> the spread of these air-borne germs.</a:t>
            </a:r>
          </a:p>
        </p:txBody>
      </p:sp>
    </p:spTree>
    <p:extLst>
      <p:ext uri="{BB962C8B-B14F-4D97-AF65-F5344CB8AC3E}">
        <p14:creationId xmlns:p14="http://schemas.microsoft.com/office/powerpoint/2010/main" val="371755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Explain the importance</a:t>
            </a:r>
            <a:r>
              <a:rPr lang="en-US" baseline="0" dirty="0"/>
              <a:t> of workplace hygiene.</a:t>
            </a:r>
          </a:p>
          <a:p>
            <a:r>
              <a:rPr lang="en-US" baseline="0" dirty="0" err="1"/>
              <a:t>Emphasise</a:t>
            </a:r>
            <a:r>
              <a:rPr lang="en-US" baseline="0" dirty="0"/>
              <a:t> that keeping the workplace clean is a team effort.</a:t>
            </a:r>
          </a:p>
          <a:p>
            <a:r>
              <a:rPr lang="en-US" baseline="0" dirty="0"/>
              <a:t>Discuss the ways in which everyone can contribute to maintaining a clean and hygienic workplace.</a:t>
            </a:r>
          </a:p>
          <a:p>
            <a:r>
              <a:rPr lang="en-US" baseline="0" dirty="0"/>
              <a:t>Encourage the group to be thoughtful of others and to leave facilities as they would like to find them – clean and tidy.</a:t>
            </a:r>
          </a:p>
        </p:txBody>
      </p:sp>
    </p:spTree>
    <p:extLst>
      <p:ext uri="{BB962C8B-B14F-4D97-AF65-F5344CB8AC3E}">
        <p14:creationId xmlns:p14="http://schemas.microsoft.com/office/powerpoint/2010/main" val="85581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Define</a:t>
            </a:r>
            <a:r>
              <a:rPr lang="en-US" baseline="0" dirty="0"/>
              <a:t> allergens.</a:t>
            </a:r>
          </a:p>
          <a:p>
            <a:r>
              <a:rPr lang="en-US" baseline="0" dirty="0"/>
              <a:t>Discuss the range of allergens that are common (dust, pollen, foods, </a:t>
            </a:r>
            <a:r>
              <a:rPr lang="en-US" baseline="0" dirty="0" err="1"/>
              <a:t>etc</a:t>
            </a:r>
            <a:r>
              <a:rPr lang="en-US" baseline="0" dirty="0"/>
              <a:t>).</a:t>
            </a:r>
          </a:p>
          <a:p>
            <a:r>
              <a:rPr lang="en-US" baseline="0" dirty="0"/>
              <a:t>Discuss the effects that allergens can have on people and their work (sneezing, coughing, spreading germs, unable to concentrate, poor morale).</a:t>
            </a:r>
          </a:p>
          <a:p>
            <a:r>
              <a:rPr lang="en-US" baseline="0" dirty="0"/>
              <a:t>Outline the ways to reduce exposure to allergens in the workplace.</a:t>
            </a:r>
          </a:p>
          <a:p>
            <a:r>
              <a:rPr lang="en-US" baseline="0" dirty="0" err="1"/>
              <a:t>Emphasise</a:t>
            </a:r>
            <a:r>
              <a:rPr lang="en-US" baseline="0" dirty="0"/>
              <a:t> that some medications can affect a person’s work.  and you should tell your supervisor if you are taking any medication – prescribed and over the counter.</a:t>
            </a:r>
          </a:p>
        </p:txBody>
      </p:sp>
    </p:spTree>
    <p:extLst>
      <p:ext uri="{BB962C8B-B14F-4D97-AF65-F5344CB8AC3E}">
        <p14:creationId xmlns:p14="http://schemas.microsoft.com/office/powerpoint/2010/main" val="85581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a:t>Discuss the types of infections</a:t>
            </a:r>
            <a:r>
              <a:rPr lang="en-US" baseline="0" dirty="0"/>
              <a:t> and diseases that can be tracked into the workplace on your shoes and feet.</a:t>
            </a:r>
          </a:p>
        </p:txBody>
      </p:sp>
    </p:spTree>
    <p:extLst>
      <p:ext uri="{BB962C8B-B14F-4D97-AF65-F5344CB8AC3E}">
        <p14:creationId xmlns:p14="http://schemas.microsoft.com/office/powerpoint/2010/main" val="25824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baseline="0">
                <a:solidFill>
                  <a:srgbClr val="000000"/>
                </a:solidFill>
              </a:defRPr>
            </a:lvl1pPr>
          </a:lstStyle>
          <a:p>
            <a:r>
              <a:rPr lang="en-AU"/>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AU" dirty="0"/>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326851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6" name="Content Placeholder 2"/>
          <p:cNvSpPr>
            <a:spLocks noGrp="1"/>
          </p:cNvSpPr>
          <p:nvPr>
            <p:ph idx="11"/>
          </p:nvPr>
        </p:nvSpPr>
        <p:spPr>
          <a:xfrm>
            <a:off x="4616450" y="1352550"/>
            <a:ext cx="4103696" cy="5018237"/>
          </a:xfrm>
          <a:prstGeom prst="rect">
            <a:avLst/>
          </a:prstGeom>
        </p:spPr>
        <p:txBody>
          <a:bodyPr>
            <a:normAutofit/>
          </a:bodyPr>
          <a:lstStyle>
            <a:lvl1pPr>
              <a:buClr>
                <a:schemeClr val="tx1"/>
              </a:buClr>
              <a:defRPr sz="2000"/>
            </a:lvl1pPr>
            <a:lvl2pPr>
              <a:buClr>
                <a:schemeClr val="tx1"/>
              </a:buClr>
              <a:defRPr sz="2000"/>
            </a:lvl2pPr>
            <a:lvl3pPr marL="1257300" indent="-342900">
              <a:buClr>
                <a:schemeClr val="tx1"/>
              </a:buClr>
              <a:buFont typeface="Arial" charset="0"/>
              <a:buChar char="•"/>
              <a:defRPr sz="2000"/>
            </a:lvl3pPr>
            <a:lvl4pPr marL="1371600" indent="0">
              <a:buClr>
                <a:schemeClr val="tx1"/>
              </a:buClr>
              <a:buFont typeface="Arial"/>
              <a:buNone/>
              <a:defRPr sz="2000"/>
            </a:lvl4pPr>
            <a:lvl5pPr marL="2057400" indent="-228600">
              <a:buFont typeface="Arial"/>
              <a:buChar char="•"/>
              <a:defRPr/>
            </a:lvl5pPr>
          </a:lstStyle>
          <a:p>
            <a:pPr lvl="0"/>
            <a:r>
              <a:rPr lang="en-US" dirty="0"/>
              <a:t>Click to edit Master text styles</a:t>
            </a:r>
          </a:p>
          <a:p>
            <a:pPr lvl="1"/>
            <a:r>
              <a:rPr lang="en-US" dirty="0" err="1"/>
              <a:t>sdfsdf</a:t>
            </a:r>
            <a:endParaRPr lang="en-US" dirty="0"/>
          </a:p>
          <a:p>
            <a:pPr lvl="2"/>
            <a:r>
              <a:rPr lang="en-US" dirty="0" err="1"/>
              <a:t>asdfsdfsdf</a:t>
            </a:r>
            <a:endParaRPr lang="en-US" dirty="0"/>
          </a:p>
          <a:p>
            <a:pPr lvl="3"/>
            <a:endParaRPr lang="en-US" dirty="0"/>
          </a:p>
          <a:p>
            <a:pPr lvl="2"/>
            <a:endParaRPr lang="en-US" dirty="0"/>
          </a:p>
        </p:txBody>
      </p:sp>
      <p:sp>
        <p:nvSpPr>
          <p:cNvPr id="9" name="Content Placeholder 2"/>
          <p:cNvSpPr>
            <a:spLocks noGrp="1"/>
          </p:cNvSpPr>
          <p:nvPr>
            <p:ph sz="quarter" idx="16"/>
          </p:nvPr>
        </p:nvSpPr>
        <p:spPr>
          <a:xfrm>
            <a:off x="360364" y="1358900"/>
            <a:ext cx="4133806" cy="4965700"/>
          </a:xfrm>
          <a:prstGeom prst="rect">
            <a:avLst/>
          </a:prstGeom>
        </p:spPr>
        <p:txBody>
          <a:bodyPr vert="horz">
            <a:normAutofit/>
          </a:bodyPr>
          <a:lstStyle>
            <a:lvl1pPr marL="0" indent="0">
              <a:spcBef>
                <a:spcPts val="600"/>
              </a:spcBef>
              <a:buClr>
                <a:schemeClr val="accent1"/>
              </a:buClr>
              <a:buFont typeface="Arial"/>
              <a:buNone/>
              <a:defRPr sz="2000"/>
            </a:lvl1pPr>
            <a:lvl2pPr marL="361950" indent="-209550">
              <a:spcBef>
                <a:spcPts val="600"/>
              </a:spcBef>
              <a:buClr>
                <a:schemeClr val="tx1"/>
              </a:buClr>
              <a:buFont typeface="Arial"/>
              <a:buChar char="•"/>
              <a:defRPr sz="2000"/>
            </a:lvl2pPr>
            <a:lvl3pPr marL="1143000" indent="-228600">
              <a:spcBef>
                <a:spcPts val="600"/>
              </a:spcBef>
              <a:buClr>
                <a:schemeClr val="tx1"/>
              </a:buClr>
              <a:buFont typeface="Arial"/>
              <a:buChar char="•"/>
              <a:defRPr sz="2000"/>
            </a:lvl3pPr>
            <a:lvl4pPr marL="1600200" indent="-228600">
              <a:spcBef>
                <a:spcPts val="600"/>
              </a:spcBef>
              <a:buClr>
                <a:schemeClr val="tx1"/>
              </a:buClr>
              <a:buFont typeface="Arial"/>
              <a:buChar char="•"/>
              <a:defRPr sz="2000"/>
            </a:lvl4pPr>
            <a:lvl5pPr marL="2057400" indent="-228600">
              <a:spcBef>
                <a:spcPts val="600"/>
              </a:spcBef>
              <a:buClr>
                <a:schemeClr val="tx1"/>
              </a:buClr>
              <a:buFont typeface="Arial"/>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itle Placeholder 1"/>
          <p:cNvSpPr>
            <a:spLocks noGrp="1"/>
          </p:cNvSpPr>
          <p:nvPr>
            <p:ph type="title"/>
          </p:nvPr>
        </p:nvSpPr>
        <p:spPr>
          <a:xfrm>
            <a:off x="328491" y="128587"/>
            <a:ext cx="8629772" cy="616728"/>
          </a:xfrm>
          <a:prstGeom prst="rect">
            <a:avLst/>
          </a:prstGeom>
        </p:spPr>
        <p:txBody>
          <a:bodyPr vert="horz" lIns="91440" tIns="45720" rIns="91440" bIns="45720" rtlCol="0" anchor="ctr">
            <a:noAutofit/>
          </a:bodyPr>
          <a:lstStyle>
            <a:lvl1pPr algn="l">
              <a:defRPr sz="2600" b="1" baseline="0">
                <a:solidFill>
                  <a:schemeClr val="bg1"/>
                </a:solidFill>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457200" y="1490133"/>
            <a:ext cx="5266267" cy="2438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a:defRPr>
                <a:solidFill>
                  <a:srgbClr val="1D306F"/>
                </a:solidFill>
              </a:defRPr>
            </a:lvl1pPr>
          </a:lstStyle>
          <a:p>
            <a:pPr lvl="0"/>
            <a:r>
              <a:rPr lang="en-AU" dirty="0"/>
              <a:t>Click to edit Master title style</a:t>
            </a:r>
            <a:br>
              <a:rPr lang="en-AU" dirty="0"/>
            </a:br>
            <a:endParaRPr lang="en-US" dirty="0"/>
          </a:p>
        </p:txBody>
      </p:sp>
      <p:pic>
        <p:nvPicPr>
          <p:cNvPr id="2" name="Picture 1" descr="Morobe Logo-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5267" y="579967"/>
            <a:ext cx="2575646" cy="844324"/>
          </a:xfrm>
          <a:prstGeom prst="rect">
            <a:avLst/>
          </a:prstGeom>
        </p:spPr>
      </p:pic>
    </p:spTree>
    <p:extLst>
      <p:ext uri="{BB962C8B-B14F-4D97-AF65-F5344CB8AC3E}">
        <p14:creationId xmlns:p14="http://schemas.microsoft.com/office/powerpoint/2010/main" val="1903037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pic>
        <p:nvPicPr>
          <p:cNvPr id="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
            <a:ext cx="91440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1"/>
          </p:nvPr>
        </p:nvSpPr>
        <p:spPr>
          <a:xfrm>
            <a:off x="4616450" y="1352550"/>
            <a:ext cx="4103696" cy="5018237"/>
          </a:xfrm>
          <a:prstGeom prst="rect">
            <a:avLst/>
          </a:prstGeom>
        </p:spPr>
        <p:txBody>
          <a:bodyPr/>
          <a:lstStyle>
            <a:lvl1pPr>
              <a:defRPr sz="1800"/>
            </a:lvl1pPr>
            <a:lvl3pPr marL="914400" indent="0">
              <a:buFont typeface="Arial"/>
              <a:buNone/>
              <a:defRPr/>
            </a:lvl3pPr>
            <a:lvl4pPr marL="1371600" indent="0">
              <a:buFont typeface="Arial"/>
              <a:buNone/>
              <a:defRPr/>
            </a:lvl4pPr>
            <a:lvl5pPr marL="2057400" indent="-228600">
              <a:buFont typeface="Arial"/>
              <a:buChar char="•"/>
              <a:defRPr/>
            </a:lvl5pPr>
          </a:lstStyle>
          <a:p>
            <a:pPr lvl="0"/>
            <a:r>
              <a:rPr lang="en-US"/>
              <a:t>Click to edit Master text styles</a:t>
            </a:r>
          </a:p>
        </p:txBody>
      </p:sp>
      <p:sp>
        <p:nvSpPr>
          <p:cNvPr id="8" name="Content Placeholder 2"/>
          <p:cNvSpPr>
            <a:spLocks noGrp="1"/>
          </p:cNvSpPr>
          <p:nvPr>
            <p:ph sz="quarter" idx="16"/>
          </p:nvPr>
        </p:nvSpPr>
        <p:spPr>
          <a:xfrm>
            <a:off x="360364" y="1358900"/>
            <a:ext cx="4133806" cy="4965700"/>
          </a:xfrm>
          <a:prstGeom prst="rect">
            <a:avLst/>
          </a:prstGeom>
        </p:spPr>
        <p:txBody>
          <a:bodyPr vert="horz"/>
          <a:lstStyle>
            <a:lvl1pPr marL="0" indent="0">
              <a:spcBef>
                <a:spcPts val="600"/>
              </a:spcBef>
              <a:buClr>
                <a:schemeClr val="accent1"/>
              </a:buClr>
              <a:buFont typeface="Arial"/>
              <a:buNone/>
              <a:defRPr sz="1800"/>
            </a:lvl1pPr>
            <a:lvl2pPr marL="361950" indent="-209550">
              <a:spcBef>
                <a:spcPts val="600"/>
              </a:spcBef>
              <a:buClr>
                <a:schemeClr val="accent1"/>
              </a:buClr>
              <a:buFont typeface="Arial"/>
              <a:buChar char="•"/>
              <a:defRPr sz="1800"/>
            </a:lvl2pPr>
            <a:lvl3pPr marL="1143000" indent="-228600">
              <a:spcBef>
                <a:spcPts val="600"/>
              </a:spcBef>
              <a:buClr>
                <a:schemeClr val="accent1"/>
              </a:buClr>
              <a:buFont typeface="Arial"/>
              <a:buChar char="•"/>
              <a:defRPr sz="2000"/>
            </a:lvl3pPr>
            <a:lvl4pPr marL="1600200" indent="-228600">
              <a:spcBef>
                <a:spcPts val="600"/>
              </a:spcBef>
              <a:buClr>
                <a:schemeClr val="accent1"/>
              </a:buClr>
              <a:buFont typeface="Arial"/>
              <a:buChar char="•"/>
              <a:defRPr sz="2000"/>
            </a:lvl4pPr>
            <a:lvl5pPr marL="2057400" indent="-228600">
              <a:spcBef>
                <a:spcPts val="600"/>
              </a:spcBef>
              <a:buClr>
                <a:schemeClr val="accent1"/>
              </a:buClr>
              <a:buFont typeface="Arial"/>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itle Placeholder 1"/>
          <p:cNvSpPr>
            <a:spLocks noGrp="1"/>
          </p:cNvSpPr>
          <p:nvPr>
            <p:ph type="title"/>
          </p:nvPr>
        </p:nvSpPr>
        <p:spPr>
          <a:xfrm>
            <a:off x="328491" y="471269"/>
            <a:ext cx="6828835" cy="302622"/>
          </a:xfrm>
          <a:prstGeom prst="rect">
            <a:avLst/>
          </a:prstGeom>
        </p:spPr>
        <p:txBody>
          <a:bodyPr vert="horz" lIns="91440" tIns="45720" rIns="91440" bIns="45720" rtlCol="0" anchor="ctr">
            <a:noAutofit/>
          </a:bodyPr>
          <a:lstStyle>
            <a:lvl1pPr>
              <a:defRPr sz="2600" baseline="0"/>
            </a:lvl1pPr>
          </a:lstStyle>
          <a:p>
            <a:r>
              <a:rPr lang="en-US"/>
              <a:t>Click to edit Master title style</a:t>
            </a:r>
            <a:endParaRPr lang="en-US" dirty="0"/>
          </a:p>
        </p:txBody>
      </p:sp>
    </p:spTree>
    <p:extLst>
      <p:ext uri="{BB962C8B-B14F-4D97-AF65-F5344CB8AC3E}">
        <p14:creationId xmlns:p14="http://schemas.microsoft.com/office/powerpoint/2010/main" val="221790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349895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39566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422346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p>
        </p:txBody>
      </p:sp>
      <p:sp>
        <p:nvSpPr>
          <p:cNvPr id="3" name="Content Placeholder 2"/>
          <p:cNvSpPr>
            <a:spLocks noGrp="1"/>
          </p:cNvSpPr>
          <p:nvPr>
            <p:ph idx="1"/>
          </p:nvPr>
        </p:nvSpPr>
        <p:spPr>
          <a:xfrm>
            <a:off x="203200" y="1888067"/>
            <a:ext cx="4241800" cy="478366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
        <p:nvSpPr>
          <p:cNvPr id="5" name="Content Placeholder 2"/>
          <p:cNvSpPr>
            <a:spLocks noGrp="1"/>
          </p:cNvSpPr>
          <p:nvPr>
            <p:ph idx="10"/>
          </p:nvPr>
        </p:nvSpPr>
        <p:spPr>
          <a:xfrm>
            <a:off x="4660900" y="1875367"/>
            <a:ext cx="4241800" cy="478366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Tree>
    <p:extLst>
      <p:ext uri="{BB962C8B-B14F-4D97-AF65-F5344CB8AC3E}">
        <p14:creationId xmlns:p14="http://schemas.microsoft.com/office/powerpoint/2010/main" val="422346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imple">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
            <a:ext cx="9144000" cy="969963"/>
          </a:xfrm>
          <a:prstGeom prst="rect">
            <a:avLst/>
          </a:prstGeom>
          <a:noFill/>
          <a:ln w="9525">
            <a:noFill/>
            <a:miter lim="800000"/>
            <a:headEnd/>
            <a:tailEnd/>
          </a:ln>
        </p:spPr>
      </p:pic>
      <p:sp>
        <p:nvSpPr>
          <p:cNvPr id="8" name="Title Placeholder 1"/>
          <p:cNvSpPr>
            <a:spLocks noGrp="1"/>
          </p:cNvSpPr>
          <p:nvPr>
            <p:ph type="title"/>
          </p:nvPr>
        </p:nvSpPr>
        <p:spPr>
          <a:xfrm>
            <a:off x="328491" y="471269"/>
            <a:ext cx="6828835" cy="302622"/>
          </a:xfrm>
          <a:prstGeom prst="rect">
            <a:avLst/>
          </a:prstGeom>
        </p:spPr>
        <p:txBody>
          <a:bodyPr vert="horz" lIns="91440" tIns="45720" rIns="91440" bIns="45720" rtlCol="0" anchor="ctr">
            <a:noAutofit/>
          </a:bodyPr>
          <a:lstStyle>
            <a:lvl1pPr>
              <a:defRPr sz="2600" baseline="0"/>
            </a:lvl1pPr>
          </a:lstStyle>
          <a:p>
            <a:r>
              <a:rPr lang="en-US"/>
              <a:t>Click to edit Master title style</a:t>
            </a:r>
            <a:endParaRPr lang="en-US" dirty="0"/>
          </a:p>
        </p:txBody>
      </p:sp>
      <p:sp>
        <p:nvSpPr>
          <p:cNvPr id="6" name="Content Placeholder 2"/>
          <p:cNvSpPr>
            <a:spLocks noGrp="1"/>
          </p:cNvSpPr>
          <p:nvPr>
            <p:ph sz="quarter" idx="16"/>
          </p:nvPr>
        </p:nvSpPr>
        <p:spPr>
          <a:xfrm>
            <a:off x="360363" y="1358900"/>
            <a:ext cx="8351837" cy="4965700"/>
          </a:xfrm>
          <a:prstGeom prst="rect">
            <a:avLst/>
          </a:prstGeom>
        </p:spPr>
        <p:txBody>
          <a:bodyPr vert="horz"/>
          <a:lstStyle>
            <a:lvl1pPr marL="0" indent="0">
              <a:spcBef>
                <a:spcPts val="600"/>
              </a:spcBef>
              <a:buClr>
                <a:schemeClr val="accent1"/>
              </a:buClr>
              <a:buFont typeface="Arial"/>
              <a:buNone/>
              <a:defRPr sz="1800"/>
            </a:lvl1pPr>
            <a:lvl2pPr marL="361950" indent="-209550">
              <a:spcBef>
                <a:spcPts val="600"/>
              </a:spcBef>
              <a:buClr>
                <a:schemeClr val="accent1"/>
              </a:buClr>
              <a:buFont typeface="Arial"/>
              <a:buChar char="•"/>
              <a:defRPr sz="1800"/>
            </a:lvl2pPr>
            <a:lvl3pPr marL="1143000" indent="-228600">
              <a:spcBef>
                <a:spcPts val="600"/>
              </a:spcBef>
              <a:buClr>
                <a:schemeClr val="accent1"/>
              </a:buClr>
              <a:buFont typeface="Arial"/>
              <a:buChar char="•"/>
              <a:defRPr sz="2000"/>
            </a:lvl3pPr>
            <a:lvl4pPr marL="1600200" indent="-228600">
              <a:spcBef>
                <a:spcPts val="600"/>
              </a:spcBef>
              <a:buClr>
                <a:schemeClr val="accent1"/>
              </a:buClr>
              <a:buFont typeface="Arial"/>
              <a:buChar char="•"/>
              <a:defRPr sz="2000"/>
            </a:lvl4pPr>
            <a:lvl5pPr marL="2057400" indent="-228600">
              <a:spcBef>
                <a:spcPts val="600"/>
              </a:spcBef>
              <a:buClr>
                <a:schemeClr val="accent1"/>
              </a:buClr>
              <a:buFont typeface="Arial"/>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39822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 Image">
    <p:spTree>
      <p:nvGrpSpPr>
        <p:cNvPr id="1" name=""/>
        <p:cNvGrpSpPr/>
        <p:nvPr/>
      </p:nvGrpSpPr>
      <p:grpSpPr>
        <a:xfrm>
          <a:off x="0" y="0"/>
          <a:ext cx="0" cy="0"/>
          <a:chOff x="0" y="0"/>
          <a:chExt cx="0" cy="0"/>
        </a:xfrm>
      </p:grpSpPr>
      <p:pic>
        <p:nvPicPr>
          <p:cNvPr id="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
            <a:ext cx="9144000" cy="969963"/>
          </a:xfrm>
          <a:prstGeom prst="rect">
            <a:avLst/>
          </a:prstGeom>
          <a:noFill/>
          <a:ln w="9525">
            <a:noFill/>
            <a:miter lim="800000"/>
            <a:headEnd/>
            <a:tailEnd/>
          </a:ln>
        </p:spPr>
      </p:pic>
      <p:sp>
        <p:nvSpPr>
          <p:cNvPr id="11" name="Content Placeholder 2"/>
          <p:cNvSpPr>
            <a:spLocks noGrp="1"/>
          </p:cNvSpPr>
          <p:nvPr>
            <p:ph idx="11"/>
          </p:nvPr>
        </p:nvSpPr>
        <p:spPr>
          <a:xfrm>
            <a:off x="4616450" y="1352550"/>
            <a:ext cx="4103696" cy="5018237"/>
          </a:xfrm>
          <a:prstGeom prst="rect">
            <a:avLst/>
          </a:prstGeom>
        </p:spPr>
        <p:txBody>
          <a:bodyPr/>
          <a:lstStyle>
            <a:lvl1pPr>
              <a:defRPr sz="1800"/>
            </a:lvl1pPr>
            <a:lvl3pPr marL="914400" indent="0">
              <a:buFont typeface="Arial"/>
              <a:buNone/>
              <a:defRPr/>
            </a:lvl3pPr>
            <a:lvl4pPr marL="1371600" indent="0">
              <a:buFont typeface="Arial"/>
              <a:buNone/>
              <a:defRPr/>
            </a:lvl4pPr>
            <a:lvl5pPr marL="2057400" indent="-228600">
              <a:buFont typeface="Arial"/>
              <a:buChar char="•"/>
              <a:defRPr/>
            </a:lvl5pPr>
          </a:lstStyle>
          <a:p>
            <a:pPr lvl="0"/>
            <a:r>
              <a:rPr lang="en-US"/>
              <a:t>Click to edit Master text styles</a:t>
            </a:r>
          </a:p>
        </p:txBody>
      </p:sp>
      <p:sp>
        <p:nvSpPr>
          <p:cNvPr id="8" name="Content Placeholder 2"/>
          <p:cNvSpPr>
            <a:spLocks noGrp="1"/>
          </p:cNvSpPr>
          <p:nvPr>
            <p:ph sz="quarter" idx="16"/>
          </p:nvPr>
        </p:nvSpPr>
        <p:spPr>
          <a:xfrm>
            <a:off x="360364" y="1358900"/>
            <a:ext cx="4133806" cy="4965700"/>
          </a:xfrm>
          <a:prstGeom prst="rect">
            <a:avLst/>
          </a:prstGeom>
        </p:spPr>
        <p:txBody>
          <a:bodyPr vert="horz"/>
          <a:lstStyle>
            <a:lvl1pPr marL="0" indent="0">
              <a:spcBef>
                <a:spcPts val="600"/>
              </a:spcBef>
              <a:buClr>
                <a:schemeClr val="accent1"/>
              </a:buClr>
              <a:buFont typeface="Arial"/>
              <a:buNone/>
              <a:defRPr sz="1800"/>
            </a:lvl1pPr>
            <a:lvl2pPr marL="361950" indent="-209550">
              <a:spcBef>
                <a:spcPts val="600"/>
              </a:spcBef>
              <a:buClr>
                <a:schemeClr val="accent1"/>
              </a:buClr>
              <a:buFont typeface="Arial"/>
              <a:buChar char="•"/>
              <a:defRPr sz="1800"/>
            </a:lvl2pPr>
            <a:lvl3pPr marL="1143000" indent="-228600">
              <a:spcBef>
                <a:spcPts val="600"/>
              </a:spcBef>
              <a:buClr>
                <a:schemeClr val="accent1"/>
              </a:buClr>
              <a:buFont typeface="Arial"/>
              <a:buChar char="•"/>
              <a:defRPr sz="2000"/>
            </a:lvl3pPr>
            <a:lvl4pPr marL="1600200" indent="-228600">
              <a:spcBef>
                <a:spcPts val="600"/>
              </a:spcBef>
              <a:buClr>
                <a:schemeClr val="accent1"/>
              </a:buClr>
              <a:buFont typeface="Arial"/>
              <a:buChar char="•"/>
              <a:defRPr sz="2000"/>
            </a:lvl4pPr>
            <a:lvl5pPr marL="2057400" indent="-228600">
              <a:spcBef>
                <a:spcPts val="600"/>
              </a:spcBef>
              <a:buClr>
                <a:schemeClr val="accent1"/>
              </a:buClr>
              <a:buFont typeface="Arial"/>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itle Placeholder 1"/>
          <p:cNvSpPr>
            <a:spLocks noGrp="1"/>
          </p:cNvSpPr>
          <p:nvPr>
            <p:ph type="title"/>
          </p:nvPr>
        </p:nvSpPr>
        <p:spPr>
          <a:xfrm>
            <a:off x="328491" y="471269"/>
            <a:ext cx="6828835" cy="302622"/>
          </a:xfrm>
          <a:prstGeom prst="rect">
            <a:avLst/>
          </a:prstGeom>
        </p:spPr>
        <p:txBody>
          <a:bodyPr vert="horz" lIns="91440" tIns="45720" rIns="91440" bIns="45720" rtlCol="0" anchor="ctr">
            <a:noAutofit/>
          </a:bodyPr>
          <a:lstStyle>
            <a:lvl1pPr>
              <a:defRPr sz="2600" baseline="0"/>
            </a:lvl1pPr>
          </a:lstStyle>
          <a:p>
            <a:r>
              <a:rPr lang="en-US"/>
              <a:t>Click to edit Master title style</a:t>
            </a:r>
            <a:endParaRPr lang="en-US" dirty="0"/>
          </a:p>
        </p:txBody>
      </p:sp>
    </p:spTree>
    <p:extLst>
      <p:ext uri="{BB962C8B-B14F-4D97-AF65-F5344CB8AC3E}">
        <p14:creationId xmlns:p14="http://schemas.microsoft.com/office/powerpoint/2010/main" val="2144105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le 1"/>
          <p:cNvSpPr>
            <a:spLocks noGrp="1"/>
          </p:cNvSpPr>
          <p:nvPr>
            <p:ph type="ctrTitle"/>
          </p:nvPr>
        </p:nvSpPr>
        <p:spPr>
          <a:xfrm>
            <a:off x="457200" y="3429000"/>
            <a:ext cx="7624887" cy="856337"/>
          </a:xfrm>
          <a:prstGeom prst="rect">
            <a:avLst/>
          </a:prstGeom>
        </p:spPr>
        <p:txBody>
          <a:bodyPr>
            <a:normAutofit/>
          </a:bodyPr>
          <a:lstStyle>
            <a:lvl1pPr algn="l">
              <a:defRPr sz="3600" b="1">
                <a:solidFill>
                  <a:srgbClr val="FFFFFF"/>
                </a:solidFill>
                <a:latin typeface="Arial"/>
                <a:cs typeface="Arial"/>
              </a:defRPr>
            </a:lvl1pPr>
          </a:lstStyle>
          <a:p>
            <a:r>
              <a:rPr lang="en-US" dirty="0"/>
              <a:t>Click to edit Master title style</a:t>
            </a:r>
          </a:p>
        </p:txBody>
      </p:sp>
      <p:sp>
        <p:nvSpPr>
          <p:cNvPr id="12" name="Subtitle 2"/>
          <p:cNvSpPr>
            <a:spLocks noGrp="1"/>
          </p:cNvSpPr>
          <p:nvPr>
            <p:ph type="subTitle" idx="1"/>
          </p:nvPr>
        </p:nvSpPr>
        <p:spPr>
          <a:xfrm>
            <a:off x="457200" y="4482996"/>
            <a:ext cx="6400800" cy="470594"/>
          </a:xfrm>
          <a:prstGeom prst="rect">
            <a:avLst/>
          </a:prstGeom>
        </p:spPr>
        <p:txBody>
          <a:bodyPr>
            <a:normAutofit/>
          </a:bodyPr>
          <a:lstStyle>
            <a:lvl1pPr marL="0" indent="0" algn="l">
              <a:buNone/>
              <a:defRPr sz="20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28491" y="28576"/>
            <a:ext cx="8672634" cy="700306"/>
          </a:xfrm>
          <a:prstGeom prst="rect">
            <a:avLst/>
          </a:prstGeom>
        </p:spPr>
        <p:txBody>
          <a:bodyPr vert="horz" lIns="91440" tIns="45720" rIns="91440" bIns="45720" rtlCol="0" anchor="ctr">
            <a:noAutofit/>
          </a:bodyPr>
          <a:lstStyle>
            <a:lvl1pPr algn="l">
              <a:defRPr sz="2600" b="1" baseline="0">
                <a:solidFill>
                  <a:schemeClr val="bg1"/>
                </a:solidFill>
              </a:defRPr>
            </a:lvl1pPr>
          </a:lstStyle>
          <a:p>
            <a:r>
              <a:rPr lang="en-US" dirty="0"/>
              <a:t>Click to edit Master title style</a:t>
            </a:r>
          </a:p>
        </p:txBody>
      </p:sp>
      <p:sp>
        <p:nvSpPr>
          <p:cNvPr id="7" name="Content Placeholder 2"/>
          <p:cNvSpPr>
            <a:spLocks noGrp="1"/>
          </p:cNvSpPr>
          <p:nvPr>
            <p:ph sz="quarter" idx="16"/>
          </p:nvPr>
        </p:nvSpPr>
        <p:spPr>
          <a:xfrm>
            <a:off x="360363" y="1358900"/>
            <a:ext cx="8351837" cy="4965700"/>
          </a:xfrm>
          <a:prstGeom prst="rect">
            <a:avLst/>
          </a:prstGeom>
        </p:spPr>
        <p:txBody>
          <a:bodyPr vert="horz">
            <a:normAutofit/>
          </a:bodyPr>
          <a:lstStyle>
            <a:lvl1pPr marL="0" indent="0">
              <a:spcBef>
                <a:spcPts val="600"/>
              </a:spcBef>
              <a:buClr>
                <a:schemeClr val="accent1"/>
              </a:buClr>
              <a:buFont typeface="Arial"/>
              <a:buNone/>
              <a:defRPr sz="1800"/>
            </a:lvl1pPr>
            <a:lvl2pPr marL="361950" indent="-209550">
              <a:spcBef>
                <a:spcPts val="600"/>
              </a:spcBef>
              <a:buClr>
                <a:schemeClr val="tx1"/>
              </a:buClr>
              <a:buFont typeface="Arial"/>
              <a:buChar char="•"/>
              <a:defRPr sz="1800"/>
            </a:lvl2pPr>
            <a:lvl3pPr marL="1143000" indent="-228600">
              <a:spcBef>
                <a:spcPts val="600"/>
              </a:spcBef>
              <a:buClr>
                <a:schemeClr val="tx1"/>
              </a:buClr>
              <a:buFont typeface="Arial"/>
              <a:buChar char="•"/>
              <a:defRPr sz="2000"/>
            </a:lvl3pPr>
            <a:lvl4pPr marL="1600200" indent="-228600">
              <a:spcBef>
                <a:spcPts val="600"/>
              </a:spcBef>
              <a:buClr>
                <a:schemeClr val="tx1"/>
              </a:buClr>
              <a:buFont typeface="Arial"/>
              <a:buChar char="•"/>
              <a:defRPr sz="2000"/>
            </a:lvl4pPr>
            <a:lvl5pPr marL="2057400" indent="-228600">
              <a:spcBef>
                <a:spcPts val="600"/>
              </a:spcBef>
              <a:buClr>
                <a:schemeClr val="tx1"/>
              </a:buClr>
              <a:buFont typeface="Arial"/>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8.emf"/><Relationship Id="rId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8255000" y="0"/>
            <a:ext cx="889000" cy="901700"/>
          </a:xfrm>
          <a:prstGeom prst="rect">
            <a:avLst/>
          </a:prstGeom>
          <a:solidFill>
            <a:srgbClr val="4C72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4" charset="0"/>
            </a:endParaRPr>
          </a:p>
        </p:txBody>
      </p:sp>
      <p:sp>
        <p:nvSpPr>
          <p:cNvPr id="143365" name="Rectangle 2"/>
          <p:cNvSpPr>
            <a:spLocks noGrp="1" noChangeArrowheads="1"/>
          </p:cNvSpPr>
          <p:nvPr>
            <p:ph type="title"/>
          </p:nvPr>
        </p:nvSpPr>
        <p:spPr bwMode="auto">
          <a:xfrm>
            <a:off x="203200" y="1261533"/>
            <a:ext cx="8712200" cy="55033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
        <p:nvSpPr>
          <p:cNvPr id="143366" name="Rectangle 3"/>
          <p:cNvSpPr>
            <a:spLocks noGrp="1" noChangeArrowheads="1"/>
          </p:cNvSpPr>
          <p:nvPr>
            <p:ph type="body" idx="1"/>
          </p:nvPr>
        </p:nvSpPr>
        <p:spPr bwMode="auto">
          <a:xfrm>
            <a:off x="203200" y="1888067"/>
            <a:ext cx="8712200" cy="478366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pic>
        <p:nvPicPr>
          <p:cNvPr id="10" name="Picture 9" descr="Morobe Logo-01.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2835" y="160868"/>
            <a:ext cx="1913466" cy="627254"/>
          </a:xfrm>
          <a:prstGeom prst="rect">
            <a:avLst/>
          </a:prstGeom>
        </p:spPr>
      </p:pic>
      <p:pic>
        <p:nvPicPr>
          <p:cNvPr id="2" name="Picture 1"/>
          <p:cNvPicPr>
            <a:picLocks noChangeAspect="1"/>
          </p:cNvPicPr>
          <p:nvPr/>
        </p:nvPicPr>
        <p:blipFill>
          <a:blip r:embed="rId10"/>
          <a:stretch>
            <a:fillRect/>
          </a:stretch>
        </p:blipFill>
        <p:spPr>
          <a:xfrm>
            <a:off x="0" y="935609"/>
            <a:ext cx="9144000" cy="143892"/>
          </a:xfrm>
          <a:prstGeom prst="rect">
            <a:avLst/>
          </a:prstGeom>
        </p:spPr>
      </p:pic>
      <p:pic>
        <p:nvPicPr>
          <p:cNvPr id="4" name="Picture 3" descr="Intranet (dragged)-01.png"/>
          <p:cNvPicPr>
            <a:picLocks noChangeAspect="1"/>
          </p:cNvPicPr>
          <p:nvPr/>
        </p:nvPicPr>
        <p:blipFill rotWithShape="1">
          <a:blip r:embed="rId11" cstate="print">
            <a:extLst>
              <a:ext uri="{28A0092B-C50C-407E-A947-70E740481C1C}">
                <a14:useLocalDpi xmlns:a14="http://schemas.microsoft.com/office/drawing/2010/main"/>
              </a:ext>
            </a:extLst>
          </a:blip>
          <a:srcRect b="-10634"/>
          <a:stretch/>
        </p:blipFill>
        <p:spPr>
          <a:xfrm>
            <a:off x="8407400" y="246210"/>
            <a:ext cx="596900" cy="528490"/>
          </a:xfrm>
          <a:prstGeom prst="rect">
            <a:avLst/>
          </a:prstGeom>
        </p:spPr>
      </p:pic>
      <p:sp>
        <p:nvSpPr>
          <p:cNvPr id="12"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cxnSp>
        <p:nvCxnSpPr>
          <p:cNvPr id="6" name="Straight Connector 5"/>
          <p:cNvCxnSpPr/>
          <p:nvPr/>
        </p:nvCxnSpPr>
        <p:spPr bwMode="auto">
          <a:xfrm>
            <a:off x="0" y="931333"/>
            <a:ext cx="9144000" cy="0"/>
          </a:xfrm>
          <a:prstGeom prst="line">
            <a:avLst/>
          </a:prstGeom>
          <a:solidFill>
            <a:schemeClr val="accent1"/>
          </a:solidFill>
          <a:ln w="50800" cap="flat" cmpd="sng" algn="ctr">
            <a:solidFill>
              <a:srgbClr val="183062"/>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4" r:id="rId4"/>
    <p:sldLayoutId id="2147483745" r:id="rId5"/>
    <p:sldLayoutId id="2147483746" r:id="rId6"/>
    <p:sldLayoutId id="2147483747" r:id="rId7"/>
  </p:sldLayoutIdLst>
  <p:hf sldNum="0" hdr="0" ftr="0" dt="0"/>
  <p:txStyles>
    <p:titleStyle>
      <a:lvl1pPr algn="l" rtl="0" eaLnBrk="1" fontAlgn="base" hangingPunct="1">
        <a:spcBef>
          <a:spcPct val="0"/>
        </a:spcBef>
        <a:spcAft>
          <a:spcPct val="0"/>
        </a:spcAft>
        <a:defRPr sz="3000" b="1">
          <a:solidFill>
            <a:srgbClr val="183062"/>
          </a:solidFill>
          <a:latin typeface="Arial"/>
          <a:ea typeface="ＭＳ Ｐゴシック" pitchFamily="82" charset="-128"/>
          <a:cs typeface="Arial"/>
        </a:defRPr>
      </a:lvl1pPr>
      <a:lvl2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2pPr>
      <a:lvl3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3pPr>
      <a:lvl4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4pPr>
      <a:lvl5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5pPr>
      <a:lvl6pPr marL="457200" algn="l" rtl="0" eaLnBrk="1" fontAlgn="base" hangingPunct="1">
        <a:spcBef>
          <a:spcPct val="0"/>
        </a:spcBef>
        <a:spcAft>
          <a:spcPct val="0"/>
        </a:spcAft>
        <a:defRPr sz="3200" b="1">
          <a:solidFill>
            <a:schemeClr val="bg1"/>
          </a:solidFill>
          <a:latin typeface="Trebuchet MS" pitchFamily="64" charset="0"/>
        </a:defRPr>
      </a:lvl6pPr>
      <a:lvl7pPr marL="914400" algn="l" rtl="0" eaLnBrk="1" fontAlgn="base" hangingPunct="1">
        <a:spcBef>
          <a:spcPct val="0"/>
        </a:spcBef>
        <a:spcAft>
          <a:spcPct val="0"/>
        </a:spcAft>
        <a:defRPr sz="3200" b="1">
          <a:solidFill>
            <a:schemeClr val="bg1"/>
          </a:solidFill>
          <a:latin typeface="Trebuchet MS" pitchFamily="64" charset="0"/>
        </a:defRPr>
      </a:lvl7pPr>
      <a:lvl8pPr marL="1371600" algn="l" rtl="0" eaLnBrk="1" fontAlgn="base" hangingPunct="1">
        <a:spcBef>
          <a:spcPct val="0"/>
        </a:spcBef>
        <a:spcAft>
          <a:spcPct val="0"/>
        </a:spcAft>
        <a:defRPr sz="3200" b="1">
          <a:solidFill>
            <a:schemeClr val="bg1"/>
          </a:solidFill>
          <a:latin typeface="Trebuchet MS" pitchFamily="64" charset="0"/>
        </a:defRPr>
      </a:lvl8pPr>
      <a:lvl9pPr marL="1828800" algn="l" rtl="0" eaLnBrk="1" fontAlgn="base" hangingPunct="1">
        <a:spcBef>
          <a:spcPct val="0"/>
        </a:spcBef>
        <a:spcAft>
          <a:spcPct val="0"/>
        </a:spcAft>
        <a:defRPr sz="3200" b="1">
          <a:solidFill>
            <a:schemeClr val="bg1"/>
          </a:solidFill>
          <a:latin typeface="Trebuchet MS" pitchFamily="64" charset="0"/>
        </a:defRPr>
      </a:lvl9pPr>
    </p:titleStyle>
    <p:bodyStyle>
      <a:lvl1pPr marL="342900" indent="-342900" algn="l" rtl="0" eaLnBrk="1" fontAlgn="base" hangingPunct="1">
        <a:spcBef>
          <a:spcPts val="1750"/>
        </a:spcBef>
        <a:spcAft>
          <a:spcPct val="0"/>
        </a:spcAft>
        <a:defRPr sz="2400">
          <a:solidFill>
            <a:schemeClr val="tx1"/>
          </a:solidFill>
          <a:latin typeface="Arial"/>
          <a:ea typeface="ＭＳ Ｐゴシック" pitchFamily="82" charset="-128"/>
          <a:cs typeface="Arial"/>
        </a:defRPr>
      </a:lvl1pPr>
      <a:lvl2pPr marL="857250" indent="-381000" algn="l" rtl="0" eaLnBrk="1" fontAlgn="base" hangingPunct="1">
        <a:spcBef>
          <a:spcPct val="20000"/>
        </a:spcBef>
        <a:spcAft>
          <a:spcPct val="0"/>
        </a:spcAft>
        <a:buFont typeface="Arial" charset="0"/>
        <a:buChar char="•"/>
        <a:defRPr sz="2400">
          <a:solidFill>
            <a:schemeClr val="tx1"/>
          </a:solidFill>
          <a:latin typeface="Arial"/>
          <a:ea typeface="ＭＳ Ｐゴシック" pitchFamily="64" charset="-128"/>
          <a:cs typeface="Arial"/>
        </a:defRPr>
      </a:lvl2pPr>
      <a:lvl3pPr marL="1333500" indent="-285750" algn="l" rtl="0" eaLnBrk="1" fontAlgn="base" hangingPunct="1">
        <a:spcBef>
          <a:spcPct val="20000"/>
        </a:spcBef>
        <a:spcAft>
          <a:spcPct val="0"/>
        </a:spcAft>
        <a:buChar char="•"/>
        <a:defRPr sz="2000">
          <a:solidFill>
            <a:schemeClr val="tx1"/>
          </a:solidFill>
          <a:latin typeface="Arial"/>
          <a:ea typeface="ＭＳ Ｐゴシック" pitchFamily="64" charset="-128"/>
          <a:cs typeface="Arial"/>
        </a:defRPr>
      </a:lvl3pPr>
      <a:lvl4pPr marL="1809750" indent="-285750" algn="l" rtl="0" eaLnBrk="1" fontAlgn="base" hangingPunct="1">
        <a:spcBef>
          <a:spcPct val="20000"/>
        </a:spcBef>
        <a:spcAft>
          <a:spcPct val="0"/>
        </a:spcAft>
        <a:buChar char="–"/>
        <a:defRPr sz="2000">
          <a:solidFill>
            <a:schemeClr val="tx1"/>
          </a:solidFill>
          <a:latin typeface="Arial"/>
          <a:ea typeface="ＭＳ Ｐゴシック" pitchFamily="64" charset="-128"/>
          <a:cs typeface="Arial"/>
        </a:defRPr>
      </a:lvl4pPr>
      <a:lvl5pPr marL="2286000" indent="-285750" algn="l" rtl="0" eaLnBrk="1" fontAlgn="base" hangingPunct="1">
        <a:spcBef>
          <a:spcPct val="20000"/>
        </a:spcBef>
        <a:spcAft>
          <a:spcPct val="0"/>
        </a:spcAft>
        <a:buChar char="»"/>
        <a:defRPr sz="2000">
          <a:solidFill>
            <a:schemeClr val="tx1"/>
          </a:solidFill>
          <a:latin typeface="Arial"/>
          <a:ea typeface="ＭＳ Ｐゴシック" pitchFamily="64" charset="-128"/>
          <a:cs typeface="Arial"/>
        </a:defRPr>
      </a:lvl5pPr>
      <a:lvl6pPr marL="2743200" indent="-285750" algn="l" rtl="0" eaLnBrk="1" fontAlgn="base" hangingPunct="1">
        <a:spcBef>
          <a:spcPct val="20000"/>
        </a:spcBef>
        <a:spcAft>
          <a:spcPct val="0"/>
        </a:spcAft>
        <a:buChar char="»"/>
        <a:defRPr>
          <a:solidFill>
            <a:schemeClr val="tx1"/>
          </a:solidFill>
          <a:latin typeface="+mn-lt"/>
          <a:ea typeface="ＭＳ Ｐゴシック" pitchFamily="64" charset="-128"/>
        </a:defRPr>
      </a:lvl6pPr>
      <a:lvl7pPr marL="3200400" indent="-285750" algn="l" rtl="0" eaLnBrk="1" fontAlgn="base" hangingPunct="1">
        <a:spcBef>
          <a:spcPct val="20000"/>
        </a:spcBef>
        <a:spcAft>
          <a:spcPct val="0"/>
        </a:spcAft>
        <a:buChar char="»"/>
        <a:defRPr>
          <a:solidFill>
            <a:schemeClr val="tx1"/>
          </a:solidFill>
          <a:latin typeface="+mn-lt"/>
          <a:ea typeface="ＭＳ Ｐゴシック" pitchFamily="64" charset="-128"/>
        </a:defRPr>
      </a:lvl7pPr>
      <a:lvl8pPr marL="3657600" indent="-285750" algn="l" rtl="0" eaLnBrk="1" fontAlgn="base" hangingPunct="1">
        <a:spcBef>
          <a:spcPct val="20000"/>
        </a:spcBef>
        <a:spcAft>
          <a:spcPct val="0"/>
        </a:spcAft>
        <a:buChar char="»"/>
        <a:defRPr>
          <a:solidFill>
            <a:schemeClr val="tx1"/>
          </a:solidFill>
          <a:latin typeface="+mn-lt"/>
          <a:ea typeface="ＭＳ Ｐゴシック" pitchFamily="64" charset="-128"/>
        </a:defRPr>
      </a:lvl8pPr>
      <a:lvl9pPr marL="4114800" indent="-285750" algn="l" rtl="0" eaLnBrk="1" fontAlgn="base" hangingPunct="1">
        <a:spcBef>
          <a:spcPct val="20000"/>
        </a:spcBef>
        <a:spcAft>
          <a:spcPct val="0"/>
        </a:spcAft>
        <a:buChar char="»"/>
        <a:defRPr>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Footer Placeholder 15"/>
          <p:cNvSpPr txBox="1">
            <a:spLocks/>
          </p:cNvSpPr>
          <p:nvPr userDrawn="1"/>
        </p:nvSpPr>
        <p:spPr>
          <a:xfrm>
            <a:off x="5626100" y="6508750"/>
            <a:ext cx="3276600" cy="284163"/>
          </a:xfrm>
          <a:prstGeom prst="rect">
            <a:avLst/>
          </a:prstGeom>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defRPr/>
            </a:pPr>
            <a:r>
              <a:rPr lang="en-US" sz="1000" b="1" dirty="0">
                <a:solidFill>
                  <a:srgbClr val="FFFFFF"/>
                </a:solidFill>
                <a:latin typeface="Calibri" charset="0"/>
                <a:cs typeface="Arial" charset="0"/>
              </a:rPr>
              <a:t>Mobile Plant and Equipment</a:t>
            </a:r>
          </a:p>
        </p:txBody>
      </p:sp>
      <p:pic>
        <p:nvPicPr>
          <p:cNvPr id="3" name="Picture 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359666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4387" name="Title Placeholder 1"/>
          <p:cNvSpPr>
            <a:spLocks noGrp="1"/>
          </p:cNvSpPr>
          <p:nvPr>
            <p:ph type="title"/>
          </p:nvPr>
        </p:nvSpPr>
        <p:spPr bwMode="auto">
          <a:xfrm>
            <a:off x="457200" y="1694391"/>
            <a:ext cx="8229600" cy="175101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pic>
        <p:nvPicPr>
          <p:cNvPr id="5" name="Picture 4" descr="blood pressure 2.pdf"/>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3340100"/>
            <a:ext cx="9144000" cy="3416300"/>
          </a:xfrm>
          <a:prstGeom prst="rect">
            <a:avLst/>
          </a:prstGeom>
        </p:spPr>
      </p:pic>
      <p:sp>
        <p:nvSpPr>
          <p:cNvPr id="11"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D643963B-5E1B-544F-A872-2BA17486DE1D}" type="slidenum">
              <a:rPr kumimoji="0" lang="en-US" sz="1200" b="0" i="0" u="none" strike="noStrike" kern="0" cap="none" spc="0" normalizeH="0" baseline="0" noProof="0" smtClean="0">
                <a:ln>
                  <a:noFill/>
                </a:ln>
                <a:solidFill>
                  <a:srgbClr val="000000"/>
                </a:solidFill>
                <a:effectLst/>
                <a:uLnTx/>
                <a:uFillTx/>
                <a:latin typeface="Arial"/>
                <a:cs typeface="Arial"/>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dirty="0">
              <a:ln>
                <a:noFill/>
              </a:ln>
              <a:solidFill>
                <a:srgbClr val="000000"/>
              </a:solidFill>
              <a:effectLst/>
              <a:uLnTx/>
              <a:uFillTx/>
              <a:latin typeface="Arial"/>
              <a:cs typeface="Arial"/>
            </a:endParaRPr>
          </a:p>
        </p:txBody>
      </p:sp>
      <p:sp>
        <p:nvSpPr>
          <p:cNvPr id="4" name="Rectangle 3"/>
          <p:cNvSpPr/>
          <p:nvPr userDrawn="1"/>
        </p:nvSpPr>
        <p:spPr>
          <a:xfrm>
            <a:off x="0" y="3327400"/>
            <a:ext cx="9144000" cy="3390900"/>
          </a:xfrm>
          <a:prstGeom prst="rect">
            <a:avLst/>
          </a:prstGeom>
          <a:solidFill>
            <a:srgbClr val="183263">
              <a:alpha val="7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0" y="6165304"/>
            <a:ext cx="9144000" cy="1652042"/>
          </a:xfrm>
          <a:prstGeom prst="rect">
            <a:avLst/>
          </a:prstGeom>
        </p:spPr>
      </p:pic>
    </p:spTree>
  </p:cSld>
  <p:clrMap bg1="lt1" tx1="dk1" bg2="lt2" tx2="dk2" accent1="accent1" accent2="accent2" accent3="accent3" accent4="accent4" accent5="accent5" accent6="accent6" hlink="hlink" folHlink="folHlink"/>
  <p:sldLayoutIdLst>
    <p:sldLayoutId id="2147483742" r:id="rId1"/>
    <p:sldLayoutId id="2147483743" r:id="rId2"/>
  </p:sldLayoutIdLst>
  <p:txStyles>
    <p:titleStyle>
      <a:lvl1pPr algn="ctr" defTabSz="457200" rtl="0" eaLnBrk="0" fontAlgn="base" hangingPunct="0">
        <a:spcBef>
          <a:spcPct val="0"/>
        </a:spcBef>
        <a:spcAft>
          <a:spcPct val="0"/>
        </a:spcAft>
        <a:defRPr sz="3800" b="1" kern="1200">
          <a:solidFill>
            <a:schemeClr val="bg1"/>
          </a:solidFill>
          <a:latin typeface="Arial"/>
          <a:ea typeface="ＭＳ Ｐゴシック" charset="0"/>
          <a:cs typeface="Arial"/>
        </a:defRPr>
      </a:lvl1pPr>
      <a:lvl2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ctr" defTabSz="457200" rtl="0" eaLnBrk="0" fontAlgn="base" hangingPunct="0">
        <a:spcBef>
          <a:spcPct val="20000"/>
        </a:spcBef>
        <a:spcAft>
          <a:spcPct val="0"/>
        </a:spcAft>
        <a:buFont typeface="Arial" charset="0"/>
        <a:defRPr sz="3200" b="1" kern="1200">
          <a:solidFill>
            <a:srgbClr val="FFFFFF"/>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p:cNvSpPr txBox="1">
            <a:spLocks noChangeArrowheads="1"/>
          </p:cNvSpPr>
          <p:nvPr/>
        </p:nvSpPr>
        <p:spPr bwMode="auto">
          <a:xfrm>
            <a:off x="3868738" y="3014663"/>
            <a:ext cx="1857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p>
        </p:txBody>
      </p:sp>
      <p:sp>
        <p:nvSpPr>
          <p:cNvPr id="3074" name="Title 2"/>
          <p:cNvSpPr>
            <a:spLocks noGrp="1"/>
          </p:cNvSpPr>
          <p:nvPr>
            <p:ph type="ctrTitle"/>
          </p:nvPr>
        </p:nvSpPr>
        <p:spPr/>
        <p:txBody>
          <a:bodyPr/>
          <a:lstStyle/>
          <a:p>
            <a:r>
              <a:rPr lang="en-US" dirty="0">
                <a:latin typeface="Arial" charset="0"/>
              </a:rPr>
              <a:t>Health and Hygiene</a:t>
            </a:r>
          </a:p>
        </p:txBody>
      </p:sp>
      <p:sp>
        <p:nvSpPr>
          <p:cNvPr id="2" name="Subtitle 1"/>
          <p:cNvSpPr>
            <a:spLocks noGrp="1"/>
          </p:cNvSpPr>
          <p:nvPr>
            <p:ph type="subTitle" idx="1"/>
          </p:nvPr>
        </p:nvSpPr>
        <p:spPr/>
        <p:txBody>
          <a:bodyPr/>
          <a:lstStyle/>
          <a:p>
            <a:r>
              <a:rPr lang="en-US" dirty="0"/>
              <a:t>Awareness Package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Toilet</a:t>
            </a:r>
          </a:p>
        </p:txBody>
      </p:sp>
      <p:sp>
        <p:nvSpPr>
          <p:cNvPr id="3" name="Content Placeholder 2"/>
          <p:cNvSpPr>
            <a:spLocks noGrp="1"/>
          </p:cNvSpPr>
          <p:nvPr>
            <p:ph sz="quarter" idx="16"/>
          </p:nvPr>
        </p:nvSpPr>
        <p:spPr>
          <a:xfrm>
            <a:off x="360364" y="1358900"/>
            <a:ext cx="6650156" cy="4965700"/>
          </a:xfrm>
        </p:spPr>
        <p:txBody>
          <a:bodyPr/>
          <a:lstStyle/>
          <a:p>
            <a:pPr marL="285750" indent="-285750">
              <a:spcBef>
                <a:spcPts val="500"/>
              </a:spcBef>
              <a:buClr>
                <a:schemeClr val="accent6"/>
              </a:buClr>
              <a:buFont typeface="Arial" charset="0"/>
              <a:buChar char="•"/>
            </a:pPr>
            <a:r>
              <a:rPr lang="en-US" sz="1800" dirty="0"/>
              <a:t>Use the toilet correctly to prevent the spread of disease</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Urine and </a:t>
            </a:r>
            <a:r>
              <a:rPr lang="en-US" sz="1800" dirty="0" err="1">
                <a:solidFill>
                  <a:schemeClr val="tx1"/>
                </a:solidFill>
                <a:ea typeface="ＭＳ Ｐゴシック" charset="-128"/>
              </a:rPr>
              <a:t>faeces</a:t>
            </a:r>
            <a:r>
              <a:rPr lang="en-US" sz="1800" dirty="0">
                <a:solidFill>
                  <a:schemeClr val="tx1"/>
                </a:solidFill>
                <a:ea typeface="ＭＳ Ｐゴシック" charset="-128"/>
              </a:rPr>
              <a:t> in the toilet bowl</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Wipe up spills and drips immediately</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Flush the toilet or urinal after </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Never use any other container for toilet purposes</a:t>
            </a:r>
            <a:endParaRPr lang="en-US" dirty="0"/>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Use enough toilet paper to protect your hands from contamination</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If the toilet has a lid, close it before flushing </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Wash your hands with soap and water after using the toilet</a:t>
            </a:r>
          </a:p>
          <a:p>
            <a:pPr marL="889000" lvl="1" indent="-342900">
              <a:spcBef>
                <a:spcPts val="500"/>
              </a:spcBef>
              <a:buClr>
                <a:schemeClr val="accent6"/>
              </a:buClr>
              <a:buFont typeface="Lucida Grande"/>
              <a:buChar char="­"/>
              <a:defRPr/>
            </a:pPr>
            <a:r>
              <a:rPr lang="en-US" dirty="0">
                <a:ea typeface="ＭＳ Ｐゴシック" charset="-128"/>
              </a:rPr>
              <a:t>D</a:t>
            </a:r>
            <a:r>
              <a:rPr lang="en-US" sz="1800" dirty="0">
                <a:solidFill>
                  <a:schemeClr val="tx1"/>
                </a:solidFill>
                <a:ea typeface="ＭＳ Ｐゴシック" charset="-128"/>
              </a:rPr>
              <a:t>ry hands using dryers or paper towel </a:t>
            </a:r>
          </a:p>
          <a:p>
            <a:pPr marL="889000" lvl="1" indent="-342900">
              <a:spcBef>
                <a:spcPts val="500"/>
              </a:spcBef>
              <a:buClr>
                <a:schemeClr val="accent6"/>
              </a:buClr>
              <a:buFont typeface="Lucida Grande"/>
              <a:buChar char="­"/>
              <a:defRPr/>
            </a:pPr>
            <a:r>
              <a:rPr lang="en-US" dirty="0">
                <a:ea typeface="ＭＳ Ｐゴシック" charset="-128"/>
              </a:rPr>
              <a:t>D</a:t>
            </a:r>
            <a:r>
              <a:rPr lang="en-US" sz="1800" dirty="0">
                <a:solidFill>
                  <a:schemeClr val="tx1"/>
                </a:solidFill>
                <a:ea typeface="ＭＳ Ｐゴシック" charset="-128"/>
              </a:rPr>
              <a:t>ispose of paper towel in the bin </a:t>
            </a:r>
          </a:p>
          <a:p>
            <a:pPr lvl="1" indent="-342900">
              <a:spcBef>
                <a:spcPts val="500"/>
              </a:spcBef>
              <a:buClr>
                <a:schemeClr val="tx1"/>
              </a:buClr>
              <a:buFont typeface="Lucida Grande"/>
              <a:buChar char="­"/>
              <a:defRPr/>
            </a:pPr>
            <a:endParaRPr lang="en-US" sz="1800" dirty="0">
              <a:solidFill>
                <a:schemeClr val="tx1"/>
              </a:solidFill>
              <a:ea typeface="ＭＳ Ｐゴシック" charset="-128"/>
            </a:endParaRPr>
          </a:p>
          <a:p>
            <a:pPr lvl="1" indent="-342900">
              <a:spcBef>
                <a:spcPts val="500"/>
              </a:spcBef>
              <a:buClr>
                <a:schemeClr val="tx1"/>
              </a:buClr>
              <a:buFont typeface="Lucida Grande"/>
              <a:buChar char="­"/>
              <a:defRPr/>
            </a:pPr>
            <a:endParaRPr lang="en-US" sz="1800" dirty="0">
              <a:solidFill>
                <a:schemeClr val="tx1"/>
              </a:solidFill>
              <a:ea typeface="ＭＳ Ｐゴシック" charset="-128"/>
            </a:endParaRPr>
          </a:p>
        </p:txBody>
      </p:sp>
      <p:pic>
        <p:nvPicPr>
          <p:cNvPr id="5" name="Picture 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7239000" y="1892300"/>
            <a:ext cx="1905000"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Grp="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519" y="4229219"/>
            <a:ext cx="1904762" cy="19047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4903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Kitchen</a:t>
            </a:r>
          </a:p>
        </p:txBody>
      </p:sp>
      <p:sp>
        <p:nvSpPr>
          <p:cNvPr id="3" name="Content Placeholder 2"/>
          <p:cNvSpPr>
            <a:spLocks noGrp="1"/>
          </p:cNvSpPr>
          <p:nvPr>
            <p:ph sz="quarter" idx="16"/>
          </p:nvPr>
        </p:nvSpPr>
        <p:spPr/>
        <p:txBody>
          <a:bodyPr/>
          <a:lstStyle/>
          <a:p>
            <a:pPr marL="285750" indent="-285750">
              <a:spcBef>
                <a:spcPts val="500"/>
              </a:spcBef>
              <a:buClr>
                <a:schemeClr val="accent6"/>
              </a:buClr>
              <a:buFont typeface="Arial" charset="0"/>
              <a:buChar char="•"/>
            </a:pPr>
            <a:r>
              <a:rPr lang="en-US" sz="1800" dirty="0">
                <a:ea typeface="ＭＳ Ｐゴシック" charset="-128"/>
              </a:rPr>
              <a:t>Kitchen areas harbor more germs than any other room</a:t>
            </a:r>
            <a:endParaRPr lang="en-US" sz="1800" dirty="0">
              <a:solidFill>
                <a:srgbClr val="000000"/>
              </a:solidFill>
            </a:endParaRPr>
          </a:p>
          <a:p>
            <a:pPr marL="285750" indent="-285750">
              <a:spcBef>
                <a:spcPts val="500"/>
              </a:spcBef>
              <a:buClr>
                <a:schemeClr val="accent6"/>
              </a:buClr>
              <a:buFont typeface="Arial" charset="0"/>
              <a:buChar char="•"/>
            </a:pPr>
            <a:r>
              <a:rPr lang="en-US" sz="1800" dirty="0">
                <a:solidFill>
                  <a:srgbClr val="000000"/>
                </a:solidFill>
              </a:rPr>
              <a:t>Help keep kitchen and dining areas safe and healthy</a:t>
            </a:r>
            <a:endParaRPr lang="en-US" sz="1800" dirty="0">
              <a:ea typeface="ＭＳ Ｐゴシック" charset="-128"/>
            </a:endParaRPr>
          </a:p>
          <a:p>
            <a:pPr marL="889000" lvl="1" indent="-342900">
              <a:spcBef>
                <a:spcPts val="500"/>
              </a:spcBef>
              <a:buClr>
                <a:schemeClr val="accent6"/>
              </a:buClr>
              <a:buFont typeface="Lucida Grande"/>
              <a:buChar char="­"/>
              <a:defRPr/>
            </a:pPr>
            <a:r>
              <a:rPr lang="en-US" sz="1800" dirty="0">
                <a:ea typeface="ＭＳ Ｐゴシック" charset="-128"/>
              </a:rPr>
              <a:t>Keep surfaces clean and free of crumbs </a:t>
            </a:r>
          </a:p>
          <a:p>
            <a:pPr marL="889000" lvl="1" indent="-342900">
              <a:spcBef>
                <a:spcPts val="500"/>
              </a:spcBef>
              <a:buClr>
                <a:schemeClr val="accent6"/>
              </a:buClr>
              <a:buFont typeface="Lucida Grande"/>
              <a:buChar char="­"/>
              <a:defRPr/>
            </a:pPr>
            <a:r>
              <a:rPr lang="en-US" sz="1800" dirty="0">
                <a:ea typeface="ＭＳ Ｐゴシック" charset="-128"/>
              </a:rPr>
              <a:t>Keep surfaces and equipment dry </a:t>
            </a:r>
          </a:p>
          <a:p>
            <a:pPr marL="889000" lvl="1" indent="-342900">
              <a:spcBef>
                <a:spcPts val="500"/>
              </a:spcBef>
              <a:buClr>
                <a:schemeClr val="accent6"/>
              </a:buClr>
              <a:buFont typeface="Lucida Grande"/>
              <a:buChar char="­"/>
              <a:defRPr/>
            </a:pPr>
            <a:r>
              <a:rPr lang="en-US" sz="1800" dirty="0">
                <a:ea typeface="ＭＳ Ｐゴシック" charset="-128"/>
              </a:rPr>
              <a:t>Remove materials that could attract mice, rats and other pests</a:t>
            </a:r>
          </a:p>
          <a:p>
            <a:pPr marL="889000" lvl="1" indent="-342900">
              <a:spcBef>
                <a:spcPts val="500"/>
              </a:spcBef>
              <a:buClr>
                <a:schemeClr val="accent6"/>
              </a:buClr>
              <a:buFont typeface="Lucida Grande"/>
              <a:buChar char="­"/>
              <a:defRPr/>
            </a:pPr>
            <a:r>
              <a:rPr lang="en-US" sz="1800" dirty="0">
                <a:ea typeface="ＭＳ Ｐゴシック" charset="-128"/>
              </a:rPr>
              <a:t>Do not leave food out to rot or decay </a:t>
            </a:r>
            <a:r>
              <a:rPr lang="mr-IN" sz="1800" dirty="0">
                <a:ea typeface="ＭＳ Ｐゴシック" charset="-128"/>
              </a:rPr>
              <a:t>–</a:t>
            </a:r>
            <a:r>
              <a:rPr lang="en-US" sz="1800" dirty="0">
                <a:ea typeface="ＭＳ Ｐゴシック" charset="-128"/>
              </a:rPr>
              <a:t> put it in the fridge or rubbish bin</a:t>
            </a:r>
          </a:p>
          <a:p>
            <a:pPr marL="889000" lvl="1" indent="-342900">
              <a:spcBef>
                <a:spcPts val="500"/>
              </a:spcBef>
              <a:buClr>
                <a:schemeClr val="accent6"/>
              </a:buClr>
              <a:buFont typeface="Lucida Grande"/>
              <a:buChar char="­"/>
              <a:defRPr/>
            </a:pPr>
            <a:r>
              <a:rPr lang="en-US" sz="1800" dirty="0">
                <a:ea typeface="ＭＳ Ｐゴシック" charset="-128"/>
              </a:rPr>
              <a:t>Clean spills immediately </a:t>
            </a:r>
          </a:p>
          <a:p>
            <a:pPr marL="889000" lvl="1" indent="-342900">
              <a:spcBef>
                <a:spcPts val="500"/>
              </a:spcBef>
              <a:buClr>
                <a:schemeClr val="accent6"/>
              </a:buClr>
              <a:buFont typeface="Lucida Grande"/>
              <a:buChar char="­"/>
              <a:defRPr/>
            </a:pPr>
            <a:r>
              <a:rPr lang="en-US" sz="1800" dirty="0">
                <a:ea typeface="ＭＳ Ｐゴシック" charset="-128"/>
              </a:rPr>
              <a:t>Do not use the same cloth for washing dishes and wiping floors </a:t>
            </a:r>
          </a:p>
          <a:p>
            <a:pPr marL="889000" lvl="1" indent="-342900">
              <a:spcBef>
                <a:spcPts val="500"/>
              </a:spcBef>
              <a:buClr>
                <a:schemeClr val="accent6"/>
              </a:buClr>
              <a:buFont typeface="Lucida Grande"/>
              <a:buChar char="­"/>
              <a:defRPr/>
            </a:pPr>
            <a:r>
              <a:rPr lang="en-US" sz="1800" dirty="0">
                <a:ea typeface="ＭＳ Ｐゴシック" charset="-128"/>
              </a:rPr>
              <a:t>Dispose of soiled cloths if they can not be washed clean</a:t>
            </a:r>
          </a:p>
          <a:p>
            <a:pPr marL="889000" lvl="1" indent="-342900">
              <a:spcBef>
                <a:spcPts val="500"/>
              </a:spcBef>
              <a:buClr>
                <a:schemeClr val="accent6"/>
              </a:buClr>
              <a:buFont typeface="Lucida Grande"/>
              <a:buChar char="­"/>
              <a:defRPr/>
            </a:pPr>
            <a:r>
              <a:rPr lang="en-US" sz="1800" dirty="0">
                <a:ea typeface="ＭＳ Ｐゴシック" charset="-128"/>
              </a:rPr>
              <a:t>Wash all utensils and return them to their correct location after use </a:t>
            </a:r>
          </a:p>
          <a:p>
            <a:pPr lvl="1" indent="-342900">
              <a:spcBef>
                <a:spcPts val="500"/>
              </a:spcBef>
              <a:buClr>
                <a:schemeClr val="tx1"/>
              </a:buClr>
              <a:buFont typeface="Lucida Grande"/>
              <a:buChar char="­"/>
              <a:defRPr/>
            </a:pPr>
            <a:endParaRPr lang="en-US" sz="1800" dirty="0">
              <a:ea typeface="ＭＳ Ｐゴシック" charset="-128"/>
            </a:endParaRPr>
          </a:p>
          <a:p>
            <a:pPr lvl="1" indent="-342900">
              <a:spcBef>
                <a:spcPts val="500"/>
              </a:spcBef>
              <a:buClr>
                <a:schemeClr val="tx1"/>
              </a:buClr>
              <a:buFont typeface="Lucida Grande"/>
              <a:buChar char="­"/>
              <a:defRPr/>
            </a:pPr>
            <a:endParaRPr lang="en-US" sz="1800" dirty="0">
              <a:ea typeface="ＭＳ Ｐゴシック" charset="-128"/>
            </a:endParaRPr>
          </a:p>
        </p:txBody>
      </p:sp>
    </p:spTree>
    <p:extLst>
      <p:ext uri="{BB962C8B-B14F-4D97-AF65-F5344CB8AC3E}">
        <p14:creationId xmlns:p14="http://schemas.microsoft.com/office/powerpoint/2010/main" val="26617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1"/>
          </p:nvPr>
        </p:nvPicPr>
        <p:blipFill>
          <a:blip r:embed="rId3">
            <a:extLst>
              <a:ext uri="{28A0092B-C50C-407E-A947-70E740481C1C}">
                <a14:useLocalDpi xmlns:a14="http://schemas.microsoft.com/office/drawing/2010/main"/>
              </a:ext>
            </a:extLst>
          </a:blip>
          <a:stretch>
            <a:fillRect/>
          </a:stretch>
        </p:blipFill>
        <p:spPr>
          <a:xfrm>
            <a:off x="5213602" y="1358900"/>
            <a:ext cx="3626934" cy="5018088"/>
          </a:xfrm>
        </p:spPr>
      </p:pic>
      <p:sp>
        <p:nvSpPr>
          <p:cNvPr id="6" name="Content Placeholder 5"/>
          <p:cNvSpPr>
            <a:spLocks noGrp="1"/>
          </p:cNvSpPr>
          <p:nvPr>
            <p:ph sz="quarter" idx="16"/>
          </p:nvPr>
        </p:nvSpPr>
        <p:spPr>
          <a:xfrm>
            <a:off x="360364" y="1358900"/>
            <a:ext cx="4618036" cy="5499100"/>
          </a:xfrm>
        </p:spPr>
        <p:txBody>
          <a:bodyPr>
            <a:normAutofit/>
          </a:bodyPr>
          <a:lstStyle/>
          <a:p>
            <a:pPr marL="342900" indent="-342900">
              <a:buClr>
                <a:schemeClr val="accent6"/>
              </a:buClr>
              <a:buFont typeface="Arial" charset="0"/>
              <a:buChar char="•"/>
            </a:pPr>
            <a:r>
              <a:rPr lang="en-US" dirty="0"/>
              <a:t>No </a:t>
            </a:r>
            <a:r>
              <a:rPr lang="en-US" dirty="0" err="1"/>
              <a:t>jewellery</a:t>
            </a:r>
            <a:endParaRPr lang="en-US" dirty="0"/>
          </a:p>
          <a:p>
            <a:pPr marL="342900" indent="-342900">
              <a:buClr>
                <a:schemeClr val="accent6"/>
              </a:buClr>
              <a:buFont typeface="Arial" charset="0"/>
              <a:buChar char="•"/>
            </a:pPr>
            <a:r>
              <a:rPr lang="en-US" dirty="0"/>
              <a:t>Do not work with food if you are sick</a:t>
            </a:r>
          </a:p>
          <a:p>
            <a:pPr marL="342900" indent="-342900">
              <a:buClr>
                <a:schemeClr val="accent6"/>
              </a:buClr>
              <a:buFont typeface="Arial" charset="0"/>
              <a:buChar char="•"/>
            </a:pPr>
            <a:r>
              <a:rPr lang="en-US" dirty="0"/>
              <a:t>Cover cuts and sores</a:t>
            </a:r>
          </a:p>
          <a:p>
            <a:pPr marL="342900" indent="-342900">
              <a:buClr>
                <a:schemeClr val="accent6"/>
              </a:buClr>
              <a:buFont typeface="Arial" charset="0"/>
              <a:buChar char="•"/>
            </a:pPr>
            <a:r>
              <a:rPr lang="en-US" dirty="0"/>
              <a:t>Wash hands often and well</a:t>
            </a:r>
          </a:p>
          <a:p>
            <a:pPr marL="342900" indent="-342900">
              <a:buClr>
                <a:schemeClr val="accent6"/>
              </a:buClr>
              <a:buFont typeface="Arial" charset="0"/>
              <a:buChar char="•"/>
            </a:pPr>
            <a:r>
              <a:rPr lang="en-US" dirty="0"/>
              <a:t>Wear appropriate PPE</a:t>
            </a:r>
          </a:p>
          <a:p>
            <a:pPr marL="342900" indent="-342900">
              <a:buClr>
                <a:schemeClr val="accent6"/>
              </a:buClr>
              <a:buFont typeface="Arial" charset="0"/>
              <a:buChar char="•"/>
            </a:pPr>
            <a:r>
              <a:rPr lang="en-US" dirty="0"/>
              <a:t>Cook food </a:t>
            </a:r>
            <a:r>
              <a:rPr lang="en-US" dirty="0" err="1"/>
              <a:t>throughly</a:t>
            </a:r>
            <a:endParaRPr lang="en-US" dirty="0"/>
          </a:p>
          <a:p>
            <a:pPr marL="342900" indent="-342900">
              <a:buClr>
                <a:schemeClr val="accent6"/>
              </a:buClr>
              <a:buFont typeface="Arial" charset="0"/>
              <a:buChar char="•"/>
            </a:pPr>
            <a:r>
              <a:rPr lang="en-US" dirty="0"/>
              <a:t>Prevent food cross-contamination</a:t>
            </a:r>
          </a:p>
          <a:p>
            <a:pPr marL="342900" indent="-342900">
              <a:buClr>
                <a:schemeClr val="accent6"/>
              </a:buClr>
              <a:buFont typeface="Arial" charset="0"/>
              <a:buChar char="•"/>
            </a:pPr>
            <a:r>
              <a:rPr lang="en-US" dirty="0"/>
              <a:t>Keep food at safe temperatures</a:t>
            </a:r>
          </a:p>
          <a:p>
            <a:pPr marL="342900" indent="-342900">
              <a:buClr>
                <a:schemeClr val="accent6"/>
              </a:buClr>
              <a:buFont typeface="Arial" charset="0"/>
              <a:buChar char="•"/>
            </a:pPr>
            <a:r>
              <a:rPr lang="en-US" dirty="0"/>
              <a:t>Wash raw fruit and vegetables</a:t>
            </a:r>
          </a:p>
          <a:p>
            <a:pPr marL="342900" indent="-342900">
              <a:buClr>
                <a:schemeClr val="accent6"/>
              </a:buClr>
              <a:buFont typeface="Arial" charset="0"/>
              <a:buChar char="•"/>
            </a:pPr>
            <a:r>
              <a:rPr lang="en-US" dirty="0"/>
              <a:t>Use potable water</a:t>
            </a:r>
          </a:p>
          <a:p>
            <a:pPr marL="342900" indent="-342900">
              <a:buClr>
                <a:schemeClr val="accent6"/>
              </a:buClr>
              <a:buFont typeface="Arial" charset="0"/>
              <a:buChar char="•"/>
            </a:pPr>
            <a:r>
              <a:rPr lang="en-US" dirty="0"/>
              <a:t>Check use-by dates</a:t>
            </a:r>
          </a:p>
          <a:p>
            <a:pPr marL="342900" indent="-342900">
              <a:buClr>
                <a:schemeClr val="accent6"/>
              </a:buClr>
              <a:buFont typeface="Arial" charset="0"/>
              <a:buChar char="•"/>
            </a:pPr>
            <a:r>
              <a:rPr lang="en-US" dirty="0"/>
              <a:t>Check for dirt, metal, hair, pests</a:t>
            </a:r>
          </a:p>
          <a:p>
            <a:pPr marL="342900" indent="-342900">
              <a:buClr>
                <a:schemeClr val="accent6"/>
              </a:buClr>
              <a:buFont typeface="Arial" charset="0"/>
              <a:buChar char="•"/>
            </a:pPr>
            <a:r>
              <a:rPr lang="en-US" dirty="0"/>
              <a:t>Keep chemicals away from food</a:t>
            </a:r>
          </a:p>
        </p:txBody>
      </p:sp>
      <p:sp>
        <p:nvSpPr>
          <p:cNvPr id="4" name="Title 3"/>
          <p:cNvSpPr>
            <a:spLocks noGrp="1"/>
          </p:cNvSpPr>
          <p:nvPr>
            <p:ph type="title"/>
          </p:nvPr>
        </p:nvSpPr>
        <p:spPr/>
        <p:txBody>
          <a:bodyPr/>
          <a:lstStyle/>
          <a:p>
            <a:r>
              <a:rPr lang="en-US" dirty="0"/>
              <a:t>Food </a:t>
            </a:r>
            <a:r>
              <a:rPr lang="en-US"/>
              <a:t>Preparation Requirements</a:t>
            </a:r>
            <a:endParaRPr lang="en-US" dirty="0"/>
          </a:p>
        </p:txBody>
      </p:sp>
    </p:spTree>
    <p:extLst>
      <p:ext uri="{BB962C8B-B14F-4D97-AF65-F5344CB8AC3E}">
        <p14:creationId xmlns:p14="http://schemas.microsoft.com/office/powerpoint/2010/main" val="48339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Malaria</a:t>
            </a:r>
          </a:p>
        </p:txBody>
      </p:sp>
      <p:sp>
        <p:nvSpPr>
          <p:cNvPr id="3" name="Content Placeholder 2"/>
          <p:cNvSpPr>
            <a:spLocks noGrp="1"/>
          </p:cNvSpPr>
          <p:nvPr>
            <p:ph sz="quarter" idx="16"/>
          </p:nvPr>
        </p:nvSpPr>
        <p:spPr/>
        <p:txBody>
          <a:bodyPr/>
          <a:lstStyle/>
          <a:p>
            <a:pPr marL="285750" indent="-285750">
              <a:spcBef>
                <a:spcPts val="500"/>
              </a:spcBef>
              <a:buClr>
                <a:schemeClr val="accent6"/>
              </a:buClr>
              <a:buFont typeface="Arial" charset="0"/>
              <a:buChar char="•"/>
            </a:pPr>
            <a:r>
              <a:rPr lang="en-US" sz="1800" dirty="0"/>
              <a:t>Malaria is caused by a parasite which is transmitted by infected mosquitos</a:t>
            </a:r>
          </a:p>
          <a:p>
            <a:pPr marL="285750" indent="-285750">
              <a:spcBef>
                <a:spcPts val="500"/>
              </a:spcBef>
              <a:buClr>
                <a:schemeClr val="accent6"/>
              </a:buClr>
              <a:buFont typeface="Arial" charset="0"/>
              <a:buChar char="•"/>
            </a:pPr>
            <a:r>
              <a:rPr lang="en-US" sz="1800" dirty="0"/>
              <a:t>Mosquitoes also spread:</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Dengue Fever</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Encephalitis</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Yellow Feve</a:t>
            </a:r>
            <a:r>
              <a:rPr lang="en-US" sz="1800" dirty="0"/>
              <a:t>r</a:t>
            </a:r>
          </a:p>
          <a:p>
            <a:pPr marL="285750" indent="-285750">
              <a:spcBef>
                <a:spcPts val="500"/>
              </a:spcBef>
              <a:buClr>
                <a:schemeClr val="accent6"/>
              </a:buClr>
              <a:buFont typeface="Arial" charset="0"/>
              <a:buChar char="•"/>
              <a:defRPr/>
            </a:pPr>
            <a:r>
              <a:rPr lang="en-US" sz="1800" dirty="0" err="1"/>
              <a:t>Minimise</a:t>
            </a:r>
            <a:r>
              <a:rPr lang="en-US" sz="1800" dirty="0"/>
              <a:t> the spread of Malaria </a:t>
            </a:r>
            <a:br>
              <a:rPr lang="en-US" sz="1800" dirty="0"/>
            </a:br>
            <a:r>
              <a:rPr lang="en-US" sz="1800" dirty="0"/>
              <a:t>by controlling the mosquitoes</a:t>
            </a:r>
          </a:p>
          <a:p>
            <a:pPr marL="285750" indent="-285750">
              <a:spcBef>
                <a:spcPts val="500"/>
              </a:spcBef>
              <a:buClr>
                <a:schemeClr val="accent6"/>
              </a:buClr>
              <a:buFont typeface="Arial" charset="0"/>
              <a:buChar char="•"/>
              <a:defRPr/>
            </a:pPr>
            <a:r>
              <a:rPr lang="en-US" sz="1800" dirty="0"/>
              <a:t>Get rid of stagnant water which </a:t>
            </a:r>
            <a:br>
              <a:rPr lang="en-US" sz="1800" dirty="0"/>
            </a:br>
            <a:r>
              <a:rPr lang="en-US" sz="1800" dirty="0"/>
              <a:t>is where they breed</a:t>
            </a:r>
          </a:p>
        </p:txBody>
      </p:sp>
      <p:pic>
        <p:nvPicPr>
          <p:cNvPr id="7" name="Picture 6"/>
          <p:cNvPicPr>
            <a:picLocks noChangeAspect="1"/>
          </p:cNvPicPr>
          <p:nvPr/>
        </p:nvPicPr>
        <p:blipFill>
          <a:blip r:embed="rId3"/>
          <a:stretch>
            <a:fillRect/>
          </a:stretch>
        </p:blipFill>
        <p:spPr>
          <a:xfrm>
            <a:off x="4191156" y="2654300"/>
            <a:ext cx="4952844" cy="4102100"/>
          </a:xfrm>
          <a:prstGeom prst="rect">
            <a:avLst/>
          </a:prstGeom>
        </p:spPr>
      </p:pic>
    </p:spTree>
    <p:extLst>
      <p:ext uri="{BB962C8B-B14F-4D97-AF65-F5344CB8AC3E}">
        <p14:creationId xmlns:p14="http://schemas.microsoft.com/office/powerpoint/2010/main" val="34309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 AIDS</a:t>
            </a:r>
          </a:p>
        </p:txBody>
      </p:sp>
      <p:sp>
        <p:nvSpPr>
          <p:cNvPr id="3" name="Content Placeholder 2"/>
          <p:cNvSpPr>
            <a:spLocks noGrp="1"/>
          </p:cNvSpPr>
          <p:nvPr>
            <p:ph sz="quarter" idx="16"/>
          </p:nvPr>
        </p:nvSpPr>
        <p:spPr>
          <a:xfrm>
            <a:off x="360363" y="1358900"/>
            <a:ext cx="8529637" cy="4965700"/>
          </a:xfrm>
        </p:spPr>
        <p:txBody>
          <a:bodyPr/>
          <a:lstStyle/>
          <a:p>
            <a:pPr marL="285750" indent="-285750">
              <a:spcBef>
                <a:spcPts val="500"/>
              </a:spcBef>
              <a:buClr>
                <a:schemeClr val="accent6"/>
              </a:buClr>
              <a:buFont typeface="Arial" charset="0"/>
              <a:buChar char="•"/>
            </a:pPr>
            <a:r>
              <a:rPr lang="en-US" sz="1800" dirty="0"/>
              <a:t>HIV is an immune deficiency virus which leads to Acquired Immuno-Deficiency Syndrome (AIDS)</a:t>
            </a:r>
          </a:p>
          <a:p>
            <a:pPr marL="285750" indent="-285750">
              <a:spcBef>
                <a:spcPts val="500"/>
              </a:spcBef>
              <a:buClr>
                <a:schemeClr val="accent6"/>
              </a:buClr>
              <a:buFont typeface="Arial" charset="0"/>
              <a:buChar char="•"/>
            </a:pPr>
            <a:r>
              <a:rPr lang="en-US" sz="1800" dirty="0"/>
              <a:t>AIDS is incurable</a:t>
            </a:r>
          </a:p>
          <a:p>
            <a:pPr marL="285750" indent="-285750">
              <a:spcBef>
                <a:spcPts val="500"/>
              </a:spcBef>
              <a:buClr>
                <a:schemeClr val="accent6"/>
              </a:buClr>
              <a:buFont typeface="Arial" charset="0"/>
              <a:buChar char="•"/>
            </a:pPr>
            <a:r>
              <a:rPr lang="en-US" sz="1800" dirty="0"/>
              <a:t>When a person has AIDS:</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The immune system does not fight infection</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Opportunistic infections develop in the body</a:t>
            </a:r>
          </a:p>
          <a:p>
            <a:pPr marL="285750" indent="-285750">
              <a:spcBef>
                <a:spcPts val="500"/>
              </a:spcBef>
              <a:buClr>
                <a:schemeClr val="accent6"/>
              </a:buClr>
              <a:buFont typeface="Arial" charset="0"/>
              <a:buChar char="•"/>
              <a:defRPr/>
            </a:pPr>
            <a:r>
              <a:rPr lang="en-US" sz="1800" dirty="0"/>
              <a:t>HIV is transmitted through body fluids, e.g.</a:t>
            </a:r>
          </a:p>
          <a:p>
            <a:pPr marL="889000" lvl="1" indent="-342900">
              <a:spcBef>
                <a:spcPts val="500"/>
              </a:spcBef>
              <a:buClr>
                <a:schemeClr val="accent6"/>
              </a:buClr>
              <a:buFont typeface="Lucida Grande"/>
              <a:buChar char="­"/>
              <a:defRPr/>
            </a:pPr>
            <a:r>
              <a:rPr lang="en-US" dirty="0">
                <a:ea typeface="ＭＳ Ｐゴシック" charset="-128"/>
              </a:rPr>
              <a:t>During sex</a:t>
            </a:r>
          </a:p>
          <a:p>
            <a:pPr marL="889000" lvl="1" indent="-342900">
              <a:spcBef>
                <a:spcPts val="500"/>
              </a:spcBef>
              <a:buClr>
                <a:schemeClr val="accent6"/>
              </a:buClr>
              <a:buFont typeface="Lucida Grande"/>
              <a:buChar char="­"/>
              <a:defRPr/>
            </a:pPr>
            <a:r>
              <a:rPr lang="en-US" dirty="0">
                <a:ea typeface="ＭＳ Ｐゴシック" charset="-128"/>
              </a:rPr>
              <a:t>Kissing</a:t>
            </a:r>
          </a:p>
          <a:p>
            <a:pPr marL="889000" lvl="1" indent="-342900">
              <a:spcBef>
                <a:spcPts val="500"/>
              </a:spcBef>
              <a:buClr>
                <a:schemeClr val="accent6"/>
              </a:buClr>
              <a:buFont typeface="Lucida Grande"/>
              <a:buChar char="­"/>
              <a:defRPr/>
            </a:pPr>
            <a:r>
              <a:rPr lang="en-US" dirty="0">
                <a:ea typeface="ＭＳ Ｐゴシック" charset="-128"/>
              </a:rPr>
              <a:t>Sharing needles and piercing tools</a:t>
            </a:r>
          </a:p>
          <a:p>
            <a:pPr marL="285750" indent="-285750">
              <a:spcBef>
                <a:spcPts val="500"/>
              </a:spcBef>
              <a:buClr>
                <a:schemeClr val="accent6"/>
              </a:buClr>
              <a:buFont typeface="Arial" charset="0"/>
              <a:buChar char="•"/>
              <a:defRPr/>
            </a:pPr>
            <a:r>
              <a:rPr lang="en-US" dirty="0"/>
              <a:t>Anyone can be infected with HIV</a:t>
            </a:r>
          </a:p>
          <a:p>
            <a:pPr marL="285750" indent="-285750">
              <a:spcBef>
                <a:spcPts val="500"/>
              </a:spcBef>
              <a:buClr>
                <a:schemeClr val="accent6"/>
              </a:buClr>
              <a:buFont typeface="Arial" charset="0"/>
              <a:buChar char="•"/>
              <a:defRPr/>
            </a:pPr>
            <a:r>
              <a:rPr lang="en-US" dirty="0"/>
              <a:t>A pregnant woman can pass HIV onto </a:t>
            </a:r>
            <a:br>
              <a:rPr lang="en-US" dirty="0"/>
            </a:br>
            <a:r>
              <a:rPr lang="en-US" dirty="0"/>
              <a:t>her unborn baby, and to her child when </a:t>
            </a:r>
            <a:br>
              <a:rPr lang="en-US" dirty="0"/>
            </a:br>
            <a:r>
              <a:rPr lang="en-US" dirty="0"/>
              <a:t>breastfeeding</a:t>
            </a:r>
          </a:p>
          <a:p>
            <a:pPr marL="285750" indent="-285750">
              <a:spcBef>
                <a:spcPts val="500"/>
              </a:spcBef>
              <a:buClr>
                <a:schemeClr val="accent6"/>
              </a:buClr>
              <a:buFont typeface="Arial" charset="0"/>
              <a:buChar char="•"/>
              <a:defRPr/>
            </a:pPr>
            <a:endParaRPr lang="en-US" dirty="0"/>
          </a:p>
          <a:p>
            <a:pPr marL="285750" indent="-285750">
              <a:spcBef>
                <a:spcPts val="500"/>
              </a:spcBef>
              <a:buClr>
                <a:schemeClr val="accent6"/>
              </a:buClr>
              <a:buFont typeface="Arial" charset="0"/>
              <a:buChar char="•"/>
              <a:defRPr/>
            </a:pPr>
            <a:endParaRPr lang="en-US" sz="1800" dirty="0"/>
          </a:p>
        </p:txBody>
      </p:sp>
      <p:pic>
        <p:nvPicPr>
          <p:cNvPr id="6" name="Picture 5"/>
          <p:cNvPicPr>
            <a:picLocks noChangeAspect="1"/>
          </p:cNvPicPr>
          <p:nvPr/>
        </p:nvPicPr>
        <p:blipFill>
          <a:blip r:embed="rId3"/>
          <a:stretch>
            <a:fillRect/>
          </a:stretch>
        </p:blipFill>
        <p:spPr>
          <a:xfrm>
            <a:off x="5303919" y="3352800"/>
            <a:ext cx="3840081" cy="3327400"/>
          </a:xfrm>
          <a:prstGeom prst="rect">
            <a:avLst/>
          </a:prstGeom>
        </p:spPr>
      </p:pic>
    </p:spTree>
    <p:extLst>
      <p:ext uri="{BB962C8B-B14F-4D97-AF65-F5344CB8AC3E}">
        <p14:creationId xmlns:p14="http://schemas.microsoft.com/office/powerpoint/2010/main" val="1217955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p:txBody>
          <a:bodyPr>
            <a:normAutofit/>
          </a:bodyPr>
          <a:lstStyle/>
          <a:p>
            <a:pPr marL="285750" indent="-285750">
              <a:spcBef>
                <a:spcPts val="400"/>
              </a:spcBef>
              <a:buClr>
                <a:schemeClr val="accent6"/>
              </a:buClr>
              <a:buFont typeface="Arial" charset="0"/>
              <a:buChar char="•"/>
              <a:defRPr/>
            </a:pPr>
            <a:r>
              <a:rPr lang="en-US" sz="1800" dirty="0"/>
              <a:t>Always have safe sex – use a condom</a:t>
            </a:r>
          </a:p>
          <a:p>
            <a:pPr marL="285750" indent="-285750">
              <a:spcBef>
                <a:spcPts val="400"/>
              </a:spcBef>
              <a:buClr>
                <a:schemeClr val="accent6"/>
              </a:buClr>
              <a:buFont typeface="Arial" charset="0"/>
              <a:buChar char="•"/>
              <a:defRPr/>
            </a:pPr>
            <a:r>
              <a:rPr lang="en-US" sz="1800" dirty="0"/>
              <a:t>Make sure that the condom is:</a:t>
            </a:r>
            <a:endParaRPr lang="en-US" dirty="0"/>
          </a:p>
          <a:p>
            <a:pPr marL="889000" lvl="1" indent="-342900">
              <a:spcBef>
                <a:spcPts val="400"/>
              </a:spcBef>
              <a:buClr>
                <a:schemeClr val="accent6"/>
              </a:buClr>
              <a:buFont typeface="Lucida Grande"/>
              <a:buChar char="­"/>
              <a:defRPr/>
            </a:pPr>
            <a:r>
              <a:rPr lang="en-US" sz="1800" dirty="0">
                <a:ea typeface="ＭＳ Ｐゴシック" charset="-128"/>
              </a:rPr>
              <a:t>NOT past its expiry date</a:t>
            </a:r>
          </a:p>
          <a:p>
            <a:pPr marL="889000" lvl="1" indent="-342900">
              <a:spcBef>
                <a:spcPts val="400"/>
              </a:spcBef>
              <a:buClr>
                <a:schemeClr val="accent6"/>
              </a:buClr>
              <a:buFont typeface="Lucida Grande"/>
              <a:buChar char="­"/>
              <a:defRPr/>
            </a:pPr>
            <a:r>
              <a:rPr lang="en-US" sz="1800" dirty="0">
                <a:ea typeface="ＭＳ Ｐゴシック" charset="-128"/>
              </a:rPr>
              <a:t>NOT damaged</a:t>
            </a:r>
          </a:p>
          <a:p>
            <a:pPr marL="889000" lvl="1" indent="-342900">
              <a:spcBef>
                <a:spcPts val="400"/>
              </a:spcBef>
              <a:buClr>
                <a:schemeClr val="accent6"/>
              </a:buClr>
              <a:buFont typeface="Lucida Grande"/>
              <a:buChar char="­"/>
              <a:defRPr/>
            </a:pPr>
            <a:r>
              <a:rPr lang="en-US" sz="1800" dirty="0">
                <a:ea typeface="ＭＳ Ｐゴシック" charset="-128"/>
              </a:rPr>
              <a:t>used correctly according to the manufacturer instructions</a:t>
            </a:r>
          </a:p>
          <a:p>
            <a:pPr marL="285750" indent="-285750">
              <a:spcBef>
                <a:spcPts val="400"/>
              </a:spcBef>
              <a:buClr>
                <a:schemeClr val="accent6"/>
              </a:buClr>
              <a:buFont typeface="Arial" charset="0"/>
              <a:buChar char="•"/>
              <a:defRPr/>
            </a:pPr>
            <a:r>
              <a:rPr lang="en-US" sz="1800" dirty="0"/>
              <a:t>Avoid alcohol and drugs that can affect your judgement</a:t>
            </a:r>
          </a:p>
          <a:p>
            <a:pPr marL="285750" indent="-285750">
              <a:spcBef>
                <a:spcPts val="400"/>
              </a:spcBef>
              <a:buClr>
                <a:schemeClr val="accent6"/>
              </a:buClr>
              <a:buFont typeface="Arial" charset="0"/>
              <a:buChar char="•"/>
              <a:defRPr/>
            </a:pPr>
            <a:r>
              <a:rPr lang="en-US" sz="1800" dirty="0"/>
              <a:t>Be a good role model in your community</a:t>
            </a:r>
          </a:p>
          <a:p>
            <a:pPr marL="285750" indent="-285750">
              <a:spcBef>
                <a:spcPts val="400"/>
              </a:spcBef>
              <a:buClr>
                <a:schemeClr val="accent6"/>
              </a:buClr>
              <a:buFont typeface="Arial" charset="0"/>
              <a:buChar char="•"/>
              <a:defRPr/>
            </a:pPr>
            <a:r>
              <a:rPr lang="en-US" sz="1800" dirty="0"/>
              <a:t>If you have HIV do not spread the virus to other people</a:t>
            </a:r>
          </a:p>
          <a:p>
            <a:pPr>
              <a:spcBef>
                <a:spcPts val="500"/>
              </a:spcBef>
              <a:buClr>
                <a:schemeClr val="tx1"/>
              </a:buClr>
              <a:defRPr/>
            </a:pPr>
            <a:endParaRPr lang="en-US" sz="1800" dirty="0">
              <a:ea typeface="ＭＳ Ｐゴシック" charset="-128"/>
            </a:endParaRPr>
          </a:p>
        </p:txBody>
      </p:sp>
      <p:pic>
        <p:nvPicPr>
          <p:cNvPr id="6" name="Content Placeholder 5"/>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375136" y="1358900"/>
            <a:ext cx="4104303" cy="4965700"/>
          </a:xfrm>
        </p:spPr>
      </p:pic>
      <p:sp>
        <p:nvSpPr>
          <p:cNvPr id="2" name="Title 1"/>
          <p:cNvSpPr>
            <a:spLocks noGrp="1"/>
          </p:cNvSpPr>
          <p:nvPr>
            <p:ph type="title"/>
          </p:nvPr>
        </p:nvSpPr>
        <p:spPr/>
        <p:txBody>
          <a:bodyPr/>
          <a:lstStyle/>
          <a:p>
            <a:r>
              <a:rPr lang="en-US" dirty="0"/>
              <a:t>Preventing the Spread of HIV / AIDS</a:t>
            </a:r>
          </a:p>
        </p:txBody>
      </p:sp>
    </p:spTree>
    <p:extLst>
      <p:ext uri="{BB962C8B-B14F-4D97-AF65-F5344CB8AC3E}">
        <p14:creationId xmlns:p14="http://schemas.microsoft.com/office/powerpoint/2010/main" val="9103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lstStyle/>
          <a:p>
            <a:pPr>
              <a:spcBef>
                <a:spcPts val="400"/>
              </a:spcBef>
              <a:buClr>
                <a:schemeClr val="accent6"/>
              </a:buClr>
              <a:buFont typeface="Arial"/>
              <a:buChar char="•"/>
              <a:defRPr/>
            </a:pPr>
            <a:r>
              <a:rPr lang="en-US" sz="1800" dirty="0"/>
              <a:t>Hepatitis is a virus that causes inflammation of the liver and can lead to:</a:t>
            </a:r>
          </a:p>
          <a:p>
            <a:pPr lvl="1" indent="-342900">
              <a:spcBef>
                <a:spcPts val="400"/>
              </a:spcBef>
              <a:buClr>
                <a:schemeClr val="accent6"/>
              </a:buClr>
              <a:buFont typeface="Lucida Grande"/>
              <a:buChar char="­"/>
              <a:defRPr/>
            </a:pPr>
            <a:r>
              <a:rPr lang="en-US" sz="1800" dirty="0"/>
              <a:t>Cirrhosis of the liver</a:t>
            </a:r>
          </a:p>
          <a:p>
            <a:pPr lvl="1" indent="-342900">
              <a:spcBef>
                <a:spcPts val="400"/>
              </a:spcBef>
              <a:buClr>
                <a:schemeClr val="accent6"/>
              </a:buClr>
              <a:buFont typeface="Lucida Grande"/>
              <a:buChar char="­"/>
              <a:defRPr/>
            </a:pPr>
            <a:r>
              <a:rPr lang="en-US" sz="1800" dirty="0"/>
              <a:t>Liver cancer </a:t>
            </a:r>
          </a:p>
          <a:p>
            <a:pPr lvl="1" indent="-342900">
              <a:spcBef>
                <a:spcPts val="400"/>
              </a:spcBef>
              <a:buClr>
                <a:schemeClr val="accent6"/>
              </a:buClr>
              <a:buFont typeface="Lucida Grande"/>
              <a:buChar char="­"/>
              <a:defRPr/>
            </a:pPr>
            <a:r>
              <a:rPr lang="en-US" sz="1800" dirty="0"/>
              <a:t>Death</a:t>
            </a:r>
          </a:p>
          <a:p>
            <a:pPr>
              <a:spcBef>
                <a:spcPts val="400"/>
              </a:spcBef>
              <a:buClr>
                <a:schemeClr val="accent6"/>
              </a:buClr>
              <a:buFont typeface="Arial"/>
              <a:buChar char="•"/>
              <a:defRPr/>
            </a:pPr>
            <a:endParaRPr lang="en-US" sz="1800" dirty="0"/>
          </a:p>
          <a:p>
            <a:pPr>
              <a:spcBef>
                <a:spcPts val="400"/>
              </a:spcBef>
              <a:buClr>
                <a:schemeClr val="accent6"/>
              </a:buClr>
              <a:buFont typeface="Arial"/>
              <a:buChar char="•"/>
              <a:defRPr/>
            </a:pPr>
            <a:r>
              <a:rPr lang="en-US" sz="1800" dirty="0"/>
              <a:t>There are three types of Hepatitis:</a:t>
            </a:r>
          </a:p>
          <a:p>
            <a:pPr lvl="1" indent="-342900">
              <a:spcBef>
                <a:spcPts val="400"/>
              </a:spcBef>
              <a:buClr>
                <a:schemeClr val="accent6"/>
              </a:buClr>
              <a:buFont typeface="Lucida Grande"/>
              <a:buChar char="­"/>
              <a:defRPr/>
            </a:pPr>
            <a:r>
              <a:rPr lang="en-US" sz="1800" dirty="0"/>
              <a:t>Hepatitis </a:t>
            </a:r>
            <a:r>
              <a:rPr lang="en-US" sz="1800" dirty="0">
                <a:solidFill>
                  <a:schemeClr val="tx1"/>
                </a:solidFill>
                <a:ea typeface="ＭＳ Ｐゴシック" charset="-128"/>
              </a:rPr>
              <a:t>A</a:t>
            </a:r>
          </a:p>
          <a:p>
            <a:pPr lvl="1" indent="-342900">
              <a:spcBef>
                <a:spcPts val="400"/>
              </a:spcBef>
              <a:buClr>
                <a:schemeClr val="accent6"/>
              </a:buClr>
              <a:buFont typeface="Lucida Grande"/>
              <a:buChar char="­"/>
              <a:defRPr/>
            </a:pPr>
            <a:r>
              <a:rPr lang="en-US" sz="1800" dirty="0"/>
              <a:t>Hepatitis </a:t>
            </a:r>
            <a:r>
              <a:rPr lang="en-US" sz="1800" dirty="0">
                <a:solidFill>
                  <a:schemeClr val="tx1"/>
                </a:solidFill>
                <a:ea typeface="ＭＳ Ｐゴシック" charset="-128"/>
              </a:rPr>
              <a:t>B </a:t>
            </a:r>
          </a:p>
          <a:p>
            <a:pPr lvl="1" indent="-342900">
              <a:spcBef>
                <a:spcPts val="400"/>
              </a:spcBef>
              <a:buClr>
                <a:schemeClr val="accent6"/>
              </a:buClr>
              <a:buFont typeface="Lucida Grande"/>
              <a:buChar char="­"/>
              <a:defRPr/>
            </a:pPr>
            <a:r>
              <a:rPr lang="en-US" sz="1800" dirty="0"/>
              <a:t>Hepatitis </a:t>
            </a:r>
            <a:r>
              <a:rPr lang="en-US" sz="1800" dirty="0">
                <a:solidFill>
                  <a:schemeClr val="tx1"/>
                </a:solidFill>
                <a:ea typeface="ＭＳ Ｐゴシック" charset="-128"/>
              </a:rPr>
              <a:t>C</a:t>
            </a:r>
          </a:p>
        </p:txBody>
      </p:sp>
      <p:pic>
        <p:nvPicPr>
          <p:cNvPr id="5" name="Content Placeholder 4" descr="Trak how would i know.ai"/>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328491" y="1509034"/>
            <a:ext cx="4133850" cy="4690831"/>
          </a:xfrm>
        </p:spPr>
      </p:pic>
      <p:sp>
        <p:nvSpPr>
          <p:cNvPr id="2" name="Title 1"/>
          <p:cNvSpPr>
            <a:spLocks noGrp="1"/>
          </p:cNvSpPr>
          <p:nvPr>
            <p:ph type="title"/>
          </p:nvPr>
        </p:nvSpPr>
        <p:spPr/>
        <p:txBody>
          <a:bodyPr/>
          <a:lstStyle/>
          <a:p>
            <a:r>
              <a:rPr lang="en-US" dirty="0"/>
              <a:t>Hepatitis A, B and C</a:t>
            </a:r>
          </a:p>
        </p:txBody>
      </p:sp>
    </p:spTree>
    <p:extLst>
      <p:ext uri="{BB962C8B-B14F-4D97-AF65-F5344CB8AC3E}">
        <p14:creationId xmlns:p14="http://schemas.microsoft.com/office/powerpoint/2010/main" val="24963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Hepatitis A</a:t>
            </a:r>
          </a:p>
        </p:txBody>
      </p:sp>
      <p:sp>
        <p:nvSpPr>
          <p:cNvPr id="3" name="Content Placeholder 2"/>
          <p:cNvSpPr>
            <a:spLocks noGrp="1"/>
          </p:cNvSpPr>
          <p:nvPr>
            <p:ph sz="quarter" idx="16"/>
          </p:nvPr>
        </p:nvSpPr>
        <p:spPr>
          <a:xfrm>
            <a:off x="328491" y="1358900"/>
            <a:ext cx="8351837" cy="4965700"/>
          </a:xfrm>
        </p:spPr>
        <p:txBody>
          <a:bodyPr/>
          <a:lstStyle/>
          <a:p>
            <a:pPr>
              <a:spcBef>
                <a:spcPts val="400"/>
              </a:spcBef>
              <a:buClr>
                <a:schemeClr val="accent6"/>
              </a:buClr>
              <a:buFont typeface="Arial"/>
              <a:buChar char="•"/>
              <a:defRPr/>
            </a:pPr>
            <a:r>
              <a:rPr lang="en-US" sz="1800" dirty="0">
                <a:solidFill>
                  <a:schemeClr val="tx1"/>
                </a:solidFill>
                <a:ea typeface="ＭＳ Ｐゴシック" charset="-128"/>
              </a:rPr>
              <a:t>Hepatitis A is present in </a:t>
            </a:r>
            <a:r>
              <a:rPr lang="en-US" sz="1800" dirty="0" err="1">
                <a:solidFill>
                  <a:schemeClr val="tx1"/>
                </a:solidFill>
                <a:ea typeface="ＭＳ Ｐゴシック" charset="-128"/>
              </a:rPr>
              <a:t>faeces</a:t>
            </a:r>
            <a:r>
              <a:rPr lang="en-US" sz="1800" dirty="0">
                <a:solidFill>
                  <a:schemeClr val="tx1"/>
                </a:solidFill>
                <a:ea typeface="ＭＳ Ｐゴシック" charset="-128"/>
              </a:rPr>
              <a:t> and other bowel secretions</a:t>
            </a:r>
          </a:p>
          <a:p>
            <a:pPr>
              <a:spcBef>
                <a:spcPts val="400"/>
              </a:spcBef>
              <a:buClr>
                <a:schemeClr val="accent6"/>
              </a:buClr>
              <a:buFont typeface="Arial"/>
              <a:buChar char="•"/>
              <a:defRPr/>
            </a:pPr>
            <a:r>
              <a:rPr lang="en-US" sz="1800" dirty="0">
                <a:solidFill>
                  <a:schemeClr val="tx1"/>
                </a:solidFill>
                <a:ea typeface="ＭＳ Ｐゴシック" charset="-128"/>
              </a:rPr>
              <a:t>It is transmitted by contact with infected surfaces, utensils, food and water contaminated by </a:t>
            </a:r>
            <a:r>
              <a:rPr lang="en-US" sz="1800" dirty="0" err="1">
                <a:solidFill>
                  <a:schemeClr val="tx1"/>
                </a:solidFill>
                <a:ea typeface="ＭＳ Ｐゴシック" charset="-128"/>
              </a:rPr>
              <a:t>faeces</a:t>
            </a:r>
            <a:endParaRPr lang="en-US" sz="1800" dirty="0">
              <a:solidFill>
                <a:schemeClr val="tx1"/>
              </a:solidFill>
              <a:ea typeface="ＭＳ Ｐゴシック" charset="-128"/>
            </a:endParaRPr>
          </a:p>
          <a:p>
            <a:pPr>
              <a:spcBef>
                <a:spcPts val="400"/>
              </a:spcBef>
              <a:buClr>
                <a:schemeClr val="accent6"/>
              </a:buClr>
              <a:buFont typeface="Arial"/>
              <a:buChar char="•"/>
              <a:defRPr/>
            </a:pPr>
            <a:r>
              <a:rPr lang="en-US" sz="1800" dirty="0">
                <a:solidFill>
                  <a:schemeClr val="tx1"/>
                </a:solidFill>
                <a:ea typeface="ＭＳ Ｐゴシック" charset="-128"/>
              </a:rPr>
              <a:t>Also transmitted through some sexual activities </a:t>
            </a:r>
          </a:p>
          <a:p>
            <a:pPr>
              <a:spcBef>
                <a:spcPts val="400"/>
              </a:spcBef>
              <a:buClr>
                <a:schemeClr val="accent6"/>
              </a:buClr>
              <a:buFont typeface="Arial"/>
              <a:buChar char="•"/>
              <a:defRPr/>
            </a:pPr>
            <a:r>
              <a:rPr lang="en-US" sz="1800" dirty="0">
                <a:solidFill>
                  <a:schemeClr val="tx1"/>
                </a:solidFill>
                <a:ea typeface="ＭＳ Ｐゴシック" charset="-128"/>
              </a:rPr>
              <a:t>Symptoms of Hepatitis A include:</a:t>
            </a:r>
          </a:p>
          <a:p>
            <a:pPr lvl="1" indent="-342900">
              <a:spcBef>
                <a:spcPts val="400"/>
              </a:spcBef>
              <a:buClr>
                <a:schemeClr val="accent6"/>
              </a:buClr>
              <a:buFont typeface="Lucida Grande"/>
              <a:buChar char="­"/>
              <a:defRPr/>
            </a:pPr>
            <a:r>
              <a:rPr lang="en-US" sz="1800" dirty="0"/>
              <a:t>Fevers and sweats </a:t>
            </a:r>
          </a:p>
          <a:p>
            <a:pPr lvl="1" indent="-342900">
              <a:spcBef>
                <a:spcPts val="400"/>
              </a:spcBef>
              <a:buClr>
                <a:schemeClr val="accent6"/>
              </a:buClr>
              <a:buFont typeface="Lucida Grande"/>
              <a:buChar char="­"/>
              <a:defRPr/>
            </a:pPr>
            <a:r>
              <a:rPr lang="en-US" sz="1800" dirty="0"/>
              <a:t>Extreme tiredness </a:t>
            </a:r>
          </a:p>
          <a:p>
            <a:pPr lvl="1" indent="-342900">
              <a:spcBef>
                <a:spcPts val="400"/>
              </a:spcBef>
              <a:buClr>
                <a:schemeClr val="accent6"/>
              </a:buClr>
              <a:buFont typeface="Lucida Grande"/>
              <a:buChar char="­"/>
              <a:defRPr/>
            </a:pPr>
            <a:r>
              <a:rPr lang="en-US" sz="1800" dirty="0"/>
              <a:t>Loss of appetite </a:t>
            </a:r>
          </a:p>
          <a:p>
            <a:pPr lvl="1" indent="-342900">
              <a:spcBef>
                <a:spcPts val="400"/>
              </a:spcBef>
              <a:buClr>
                <a:schemeClr val="accent6"/>
              </a:buClr>
              <a:buFont typeface="Lucida Grande"/>
              <a:buChar char="­"/>
              <a:defRPr/>
            </a:pPr>
            <a:r>
              <a:rPr lang="en-US" sz="1800" dirty="0"/>
              <a:t>Vomiting </a:t>
            </a:r>
          </a:p>
          <a:p>
            <a:pPr lvl="1" indent="-342900">
              <a:spcBef>
                <a:spcPts val="400"/>
              </a:spcBef>
              <a:buClr>
                <a:schemeClr val="accent6"/>
              </a:buClr>
              <a:buFont typeface="Lucida Grande"/>
              <a:buChar char="­"/>
              <a:defRPr/>
            </a:pPr>
            <a:r>
              <a:rPr lang="en-US" sz="1800" dirty="0" err="1"/>
              <a:t>Diahorrea</a:t>
            </a:r>
            <a:r>
              <a:rPr lang="en-US" sz="1800" dirty="0"/>
              <a:t> </a:t>
            </a:r>
          </a:p>
          <a:p>
            <a:pPr lvl="1" indent="-342900">
              <a:spcBef>
                <a:spcPts val="400"/>
              </a:spcBef>
              <a:buClr>
                <a:schemeClr val="accent6"/>
              </a:buClr>
              <a:buFont typeface="Lucida Grande"/>
              <a:buChar char="­"/>
              <a:defRPr/>
            </a:pPr>
            <a:r>
              <a:rPr lang="en-US" sz="1800" dirty="0"/>
              <a:t>Dark urine and pale </a:t>
            </a:r>
            <a:r>
              <a:rPr lang="en-US" sz="1800" dirty="0" err="1"/>
              <a:t>faeces</a:t>
            </a:r>
            <a:r>
              <a:rPr lang="en-US" sz="1800" dirty="0"/>
              <a:t> </a:t>
            </a:r>
          </a:p>
          <a:p>
            <a:pPr lvl="1" indent="-342900">
              <a:spcBef>
                <a:spcPts val="400"/>
              </a:spcBef>
              <a:buClr>
                <a:schemeClr val="accent6"/>
              </a:buClr>
              <a:buFont typeface="Lucida Grande"/>
              <a:buChar char="­"/>
              <a:defRPr/>
            </a:pPr>
            <a:r>
              <a:rPr lang="en-US" sz="1800" dirty="0"/>
              <a:t>Jaundice </a:t>
            </a:r>
          </a:p>
          <a:p>
            <a:pPr lvl="1" indent="-342900">
              <a:spcBef>
                <a:spcPts val="400"/>
              </a:spcBef>
              <a:buClr>
                <a:schemeClr val="accent6"/>
              </a:buClr>
              <a:buFont typeface="Lucida Grande"/>
              <a:buChar char="­"/>
              <a:defRPr/>
            </a:pPr>
            <a:endParaRPr lang="en-US" sz="1800" dirty="0"/>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18868" y="3429000"/>
            <a:ext cx="4015570" cy="3168650"/>
          </a:xfrm>
          <a:prstGeom prst="rect">
            <a:avLst/>
          </a:prstGeom>
        </p:spPr>
      </p:pic>
    </p:spTree>
    <p:extLst>
      <p:ext uri="{BB962C8B-B14F-4D97-AF65-F5344CB8AC3E}">
        <p14:creationId xmlns:p14="http://schemas.microsoft.com/office/powerpoint/2010/main" val="3736358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normAutofit lnSpcReduction="10000"/>
          </a:bodyPr>
          <a:lstStyle/>
          <a:p>
            <a:pPr>
              <a:spcBef>
                <a:spcPts val="400"/>
              </a:spcBef>
              <a:buClr>
                <a:schemeClr val="accent6"/>
              </a:buClr>
              <a:buFont typeface="Arial"/>
              <a:buChar char="•"/>
              <a:defRPr/>
            </a:pPr>
            <a:r>
              <a:rPr lang="en-US" sz="1800" dirty="0">
                <a:solidFill>
                  <a:schemeClr val="tx1"/>
                </a:solidFill>
                <a:ea typeface="ＭＳ Ｐゴシック" charset="-128"/>
              </a:rPr>
              <a:t>Hepatitis B is transmitted through:</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Infected blood</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Semen / vaginal secretions</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Mucus</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Saliva </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Breast milk </a:t>
            </a:r>
          </a:p>
          <a:p>
            <a:pPr>
              <a:spcBef>
                <a:spcPts val="400"/>
              </a:spcBef>
              <a:buClr>
                <a:schemeClr val="accent6"/>
              </a:buClr>
              <a:buFont typeface="Arial"/>
              <a:buChar char="•"/>
              <a:defRPr/>
            </a:pPr>
            <a:r>
              <a:rPr lang="en-US" sz="1800" dirty="0"/>
              <a:t>Transmission is common through:</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Birth (from infected mother)</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Unsafe sex</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Needle sharing</a:t>
            </a:r>
          </a:p>
          <a:p>
            <a:pPr>
              <a:spcBef>
                <a:spcPts val="400"/>
              </a:spcBef>
              <a:buClr>
                <a:schemeClr val="accent6"/>
              </a:buClr>
              <a:buFont typeface="Arial"/>
              <a:buChar char="•"/>
              <a:defRPr/>
            </a:pPr>
            <a:r>
              <a:rPr lang="en-US" sz="1800" dirty="0"/>
              <a:t>Symptoms of Hepatitis B include:</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Weakness and extreme tiredness</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Fever</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Vomiting</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Jaundice</a:t>
            </a:r>
          </a:p>
          <a:p>
            <a:pPr>
              <a:buClr>
                <a:schemeClr val="accent6"/>
              </a:buClr>
            </a:pPr>
            <a:endParaRPr lang="en-US" sz="1800" dirty="0">
              <a:solidFill>
                <a:schemeClr val="tx1"/>
              </a:solidFill>
              <a:ea typeface="ＭＳ Ｐゴシック" charset="-128"/>
            </a:endParaRPr>
          </a:p>
          <a:p>
            <a:pPr marL="514350" lvl="1" indent="0">
              <a:spcBef>
                <a:spcPts val="400"/>
              </a:spcBef>
              <a:buClr>
                <a:schemeClr val="tx1"/>
              </a:buClr>
              <a:buNone/>
              <a:defRPr/>
            </a:pPr>
            <a:endParaRPr lang="en-US" sz="1800" dirty="0">
              <a:solidFill>
                <a:schemeClr val="tx1"/>
              </a:solidFill>
              <a:ea typeface="ＭＳ Ｐゴシック" charset="-128"/>
            </a:endParaRPr>
          </a:p>
        </p:txBody>
      </p:sp>
      <p:sp>
        <p:nvSpPr>
          <p:cNvPr id="4" name="Content Placeholder 3"/>
          <p:cNvSpPr>
            <a:spLocks noGrp="1"/>
          </p:cNvSpPr>
          <p:nvPr>
            <p:ph sz="quarter" idx="16"/>
          </p:nvPr>
        </p:nvSpPr>
        <p:spPr/>
        <p:txBody>
          <a:bodyPr/>
          <a:lstStyle/>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Often no symptoms </a:t>
            </a:r>
          </a:p>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Most people recover</a:t>
            </a:r>
          </a:p>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Some people are chronic carriers </a:t>
            </a:r>
          </a:p>
          <a:p>
            <a:pPr marL="889000" lvl="1" indent="-342900">
              <a:spcBef>
                <a:spcPts val="400"/>
              </a:spcBef>
              <a:buClr>
                <a:schemeClr val="accent6"/>
              </a:buClr>
              <a:buFont typeface="Lucida Grande"/>
              <a:buChar char="­"/>
              <a:defRPr/>
            </a:pPr>
            <a:r>
              <a:rPr lang="en-US" sz="1800" dirty="0">
                <a:solidFill>
                  <a:schemeClr val="tx1"/>
                </a:solidFill>
                <a:ea typeface="ＭＳ Ｐゴシック" charset="-128"/>
              </a:rPr>
              <a:t>Who are infectious for the rest of their life</a:t>
            </a:r>
          </a:p>
          <a:p>
            <a:pPr marL="889000" lvl="1" indent="-342900">
              <a:spcBef>
                <a:spcPts val="400"/>
              </a:spcBef>
              <a:buClr>
                <a:schemeClr val="accent6"/>
              </a:buClr>
              <a:buFont typeface="Lucida Grande"/>
              <a:buChar char="­"/>
              <a:defRPr/>
            </a:pPr>
            <a:r>
              <a:rPr lang="en-US" sz="1800" dirty="0">
                <a:solidFill>
                  <a:schemeClr val="tx1"/>
                </a:solidFill>
                <a:ea typeface="ＭＳ Ｐゴシック" charset="-128"/>
              </a:rPr>
              <a:t>These people must conduct themselves in a responsible manner to avoid spreading the disease </a:t>
            </a:r>
          </a:p>
        </p:txBody>
      </p:sp>
      <p:sp>
        <p:nvSpPr>
          <p:cNvPr id="2" name="Title 1"/>
          <p:cNvSpPr>
            <a:spLocks noGrp="1"/>
          </p:cNvSpPr>
          <p:nvPr>
            <p:ph type="title"/>
          </p:nvPr>
        </p:nvSpPr>
        <p:spPr/>
        <p:txBody>
          <a:bodyPr/>
          <a:lstStyle/>
          <a:p>
            <a:r>
              <a:rPr lang="en-US" dirty="0"/>
              <a:t>Hepatitis B</a:t>
            </a:r>
          </a:p>
        </p:txBody>
      </p:sp>
    </p:spTree>
    <p:extLst>
      <p:ext uri="{BB962C8B-B14F-4D97-AF65-F5344CB8AC3E}">
        <p14:creationId xmlns:p14="http://schemas.microsoft.com/office/powerpoint/2010/main" val="246730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normAutofit/>
          </a:bodyPr>
          <a:lstStyle/>
          <a:p>
            <a:pPr>
              <a:spcBef>
                <a:spcPts val="400"/>
              </a:spcBef>
              <a:buClr>
                <a:schemeClr val="accent6"/>
              </a:buClr>
              <a:buFont typeface="Arial"/>
              <a:buChar char="•"/>
              <a:defRPr/>
            </a:pPr>
            <a:r>
              <a:rPr lang="en-US" sz="1800" dirty="0">
                <a:solidFill>
                  <a:schemeClr val="tx1"/>
                </a:solidFill>
                <a:ea typeface="ＭＳ Ｐゴシック" charset="-128"/>
              </a:rPr>
              <a:t>Hepatitis C is present in the blood </a:t>
            </a:r>
          </a:p>
          <a:p>
            <a:pPr>
              <a:spcBef>
                <a:spcPts val="400"/>
              </a:spcBef>
              <a:buClr>
                <a:schemeClr val="accent6"/>
              </a:buClr>
              <a:buFont typeface="Arial"/>
              <a:buChar char="•"/>
              <a:defRPr/>
            </a:pPr>
            <a:r>
              <a:rPr lang="en-US" sz="1800" dirty="0">
                <a:solidFill>
                  <a:schemeClr val="tx1"/>
                </a:solidFill>
                <a:ea typeface="ＭＳ Ｐゴシック" charset="-128"/>
              </a:rPr>
              <a:t>It can be transmitted by:</a:t>
            </a:r>
          </a:p>
          <a:p>
            <a:pPr lvl="1" indent="-342900">
              <a:spcBef>
                <a:spcPts val="400"/>
              </a:spcBef>
              <a:buClr>
                <a:schemeClr val="accent6"/>
              </a:buClr>
              <a:buFont typeface="Lucida Grande"/>
              <a:buChar char="­"/>
              <a:defRPr/>
            </a:pPr>
            <a:r>
              <a:rPr lang="en-US" sz="1800" dirty="0"/>
              <a:t>Sharing needles</a:t>
            </a:r>
          </a:p>
          <a:p>
            <a:pPr lvl="1" indent="-342900">
              <a:spcBef>
                <a:spcPts val="400"/>
              </a:spcBef>
              <a:buClr>
                <a:schemeClr val="accent6"/>
              </a:buClr>
              <a:buFont typeface="Lucida Grande"/>
              <a:buChar char="­"/>
              <a:defRPr/>
            </a:pPr>
            <a:r>
              <a:rPr lang="en-US" sz="1800" dirty="0"/>
              <a:t>Needle stick injuries</a:t>
            </a:r>
          </a:p>
          <a:p>
            <a:pPr lvl="1" indent="-342900">
              <a:spcBef>
                <a:spcPts val="400"/>
              </a:spcBef>
              <a:buClr>
                <a:schemeClr val="accent6"/>
              </a:buClr>
              <a:buFont typeface="Lucida Grande"/>
              <a:buChar char="­"/>
              <a:defRPr/>
            </a:pPr>
            <a:r>
              <a:rPr lang="en-US" sz="1800" dirty="0"/>
              <a:t>Sharing razor blades or toothbrushes </a:t>
            </a:r>
          </a:p>
          <a:p>
            <a:pPr lvl="1" indent="-342900">
              <a:spcBef>
                <a:spcPts val="400"/>
              </a:spcBef>
              <a:buClr>
                <a:schemeClr val="accent6"/>
              </a:buClr>
              <a:buFont typeface="Lucida Grande"/>
              <a:buChar char="­"/>
              <a:defRPr/>
            </a:pPr>
            <a:r>
              <a:rPr lang="en-US" sz="1800" dirty="0"/>
              <a:t>Unsterile tattooing or body piercing equipment.</a:t>
            </a:r>
            <a:endParaRPr lang="en-US" sz="1800" dirty="0">
              <a:solidFill>
                <a:schemeClr val="tx1"/>
              </a:solidFill>
              <a:ea typeface="ＭＳ Ｐゴシック" charset="-128"/>
            </a:endParaRPr>
          </a:p>
          <a:p>
            <a:pPr>
              <a:spcBef>
                <a:spcPts val="400"/>
              </a:spcBef>
              <a:buClr>
                <a:schemeClr val="accent6"/>
              </a:buClr>
              <a:buFont typeface="Arial"/>
              <a:buChar char="•"/>
              <a:defRPr/>
            </a:pPr>
            <a:r>
              <a:rPr lang="en-US" sz="1800" dirty="0">
                <a:solidFill>
                  <a:schemeClr val="tx1"/>
                </a:solidFill>
                <a:ea typeface="ＭＳ Ｐゴシック" charset="-128"/>
              </a:rPr>
              <a:t>Symptoms include:</a:t>
            </a:r>
          </a:p>
          <a:p>
            <a:pPr lvl="1" indent="-342900">
              <a:spcBef>
                <a:spcPts val="400"/>
              </a:spcBef>
              <a:buClr>
                <a:schemeClr val="accent6"/>
              </a:buClr>
              <a:buFont typeface="Lucida Grande"/>
              <a:buChar char="­"/>
              <a:defRPr/>
            </a:pPr>
            <a:r>
              <a:rPr lang="en-US" sz="1800" dirty="0"/>
              <a:t>Decreased appetite</a:t>
            </a:r>
          </a:p>
          <a:p>
            <a:pPr lvl="1" indent="-342900">
              <a:spcBef>
                <a:spcPts val="400"/>
              </a:spcBef>
              <a:buClr>
                <a:schemeClr val="accent6"/>
              </a:buClr>
              <a:buFont typeface="Lucida Grande"/>
              <a:buChar char="­"/>
              <a:defRPr/>
            </a:pPr>
            <a:r>
              <a:rPr lang="en-US" sz="1800" dirty="0"/>
              <a:t>Fatigue</a:t>
            </a:r>
          </a:p>
          <a:p>
            <a:pPr lvl="1" indent="-342900">
              <a:spcBef>
                <a:spcPts val="400"/>
              </a:spcBef>
              <a:buClr>
                <a:schemeClr val="accent6"/>
              </a:buClr>
              <a:buFont typeface="Lucida Grande"/>
              <a:buChar char="­"/>
              <a:defRPr/>
            </a:pPr>
            <a:r>
              <a:rPr lang="en-US" sz="1800" dirty="0"/>
              <a:t>Abdominal pain</a:t>
            </a:r>
          </a:p>
          <a:p>
            <a:pPr lvl="1" indent="-342900">
              <a:spcBef>
                <a:spcPts val="400"/>
              </a:spcBef>
              <a:buClr>
                <a:schemeClr val="accent6"/>
              </a:buClr>
              <a:buFont typeface="Lucida Grande"/>
              <a:buChar char="­"/>
              <a:defRPr/>
            </a:pPr>
            <a:r>
              <a:rPr lang="en-US" sz="1800" dirty="0"/>
              <a:t>Jaundice</a:t>
            </a:r>
          </a:p>
          <a:p>
            <a:pPr lvl="1" indent="-342900">
              <a:spcBef>
                <a:spcPts val="400"/>
              </a:spcBef>
              <a:buClr>
                <a:schemeClr val="accent6"/>
              </a:buClr>
              <a:buFont typeface="Lucida Grande"/>
              <a:buChar char="­"/>
              <a:defRPr/>
            </a:pPr>
            <a:r>
              <a:rPr lang="en-US" sz="1800" dirty="0"/>
              <a:t>Itching</a:t>
            </a:r>
          </a:p>
          <a:p>
            <a:pPr lvl="1" indent="-342900">
              <a:spcBef>
                <a:spcPts val="400"/>
              </a:spcBef>
              <a:buClr>
                <a:schemeClr val="accent6"/>
              </a:buClr>
              <a:buFont typeface="Lucida Grande"/>
              <a:buChar char="­"/>
              <a:defRPr/>
            </a:pPr>
            <a:r>
              <a:rPr lang="en-US" sz="1800" dirty="0"/>
              <a:t>Flu-like symptoms </a:t>
            </a:r>
          </a:p>
          <a:p>
            <a:pPr lvl="1" indent="-342900">
              <a:spcBef>
                <a:spcPts val="400"/>
              </a:spcBef>
              <a:buClr>
                <a:schemeClr val="accent6"/>
              </a:buClr>
              <a:buFont typeface="Lucida Grande"/>
              <a:buChar char="­"/>
              <a:defRPr/>
            </a:pPr>
            <a:endParaRPr lang="en-US" sz="1800" dirty="0"/>
          </a:p>
        </p:txBody>
      </p:sp>
      <p:sp>
        <p:nvSpPr>
          <p:cNvPr id="2" name="Title 1"/>
          <p:cNvSpPr>
            <a:spLocks noGrp="1"/>
          </p:cNvSpPr>
          <p:nvPr>
            <p:ph type="title"/>
          </p:nvPr>
        </p:nvSpPr>
        <p:spPr/>
        <p:txBody>
          <a:bodyPr/>
          <a:lstStyle/>
          <a:p>
            <a:r>
              <a:rPr lang="en-US" dirty="0"/>
              <a:t>Hepatitis C</a:t>
            </a:r>
          </a:p>
        </p:txBody>
      </p:sp>
      <p:pic>
        <p:nvPicPr>
          <p:cNvPr id="5" name="Content Placeholder 4"/>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921233" y="1358900"/>
            <a:ext cx="3012109" cy="4965700"/>
          </a:xfrm>
        </p:spPr>
      </p:pic>
    </p:spTree>
    <p:extLst>
      <p:ext uri="{BB962C8B-B14F-4D97-AF65-F5344CB8AC3E}">
        <p14:creationId xmlns:p14="http://schemas.microsoft.com/office/powerpoint/2010/main" val="29962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noFill/>
          <a:ln>
            <a:miter lim="800000"/>
            <a:headEnd/>
            <a:tailEnd/>
          </a:ln>
        </p:spPr>
        <p:txBody>
          <a:bodyPr wrap="square" numCol="1" anchorCtr="0" compatLnSpc="1">
            <a:prstTxWarp prst="textNoShape">
              <a:avLst/>
            </a:prstTxWarp>
          </a:bodyPr>
          <a:lstStyle/>
          <a:p>
            <a:r>
              <a:rPr lang="en-AU" dirty="0">
                <a:latin typeface="Arial" pitchFamily="34" charset="0"/>
                <a:ea typeface="ヒラギノ角ゴ Pro W3" pitchFamily="127" charset="-128"/>
                <a:cs typeface="Arial" pitchFamily="34" charset="0"/>
              </a:rPr>
              <a:t>Introduction</a:t>
            </a:r>
          </a:p>
        </p:txBody>
      </p:sp>
      <p:sp>
        <p:nvSpPr>
          <p:cNvPr id="3" name="Content Placeholder 2"/>
          <p:cNvSpPr>
            <a:spLocks noGrp="1"/>
          </p:cNvSpPr>
          <p:nvPr>
            <p:ph sz="quarter" idx="16"/>
          </p:nvPr>
        </p:nvSpPr>
        <p:spPr/>
        <p:txBody>
          <a:bodyPr/>
          <a:lstStyle/>
          <a:p>
            <a:pPr marL="355600" indent="-355600">
              <a:buClr>
                <a:schemeClr val="accent6"/>
              </a:buClr>
              <a:buFont typeface="Arial"/>
              <a:buChar char="•"/>
            </a:pPr>
            <a:r>
              <a:rPr lang="en-GB" sz="1800" dirty="0"/>
              <a:t>Everyone has a responsibility to maintain safe, healthy and hygienic work areas</a:t>
            </a:r>
          </a:p>
          <a:p>
            <a:pPr marL="889000" lvl="1" indent="-342900">
              <a:spcBef>
                <a:spcPts val="300"/>
              </a:spcBef>
              <a:buClr>
                <a:schemeClr val="accent6"/>
              </a:buClr>
              <a:buFont typeface="Lucida Grande"/>
              <a:buChar char="­"/>
              <a:defRPr/>
            </a:pPr>
            <a:r>
              <a:rPr lang="en-GB" dirty="0"/>
              <a:t>OTML provides facilities </a:t>
            </a:r>
          </a:p>
          <a:p>
            <a:pPr marL="889000" lvl="1" indent="-342900">
              <a:spcBef>
                <a:spcPts val="300"/>
              </a:spcBef>
              <a:buClr>
                <a:schemeClr val="accent6"/>
              </a:buClr>
              <a:buFont typeface="Lucida Grande"/>
              <a:buChar char="­"/>
              <a:defRPr/>
            </a:pPr>
            <a:r>
              <a:rPr lang="en-GB" dirty="0"/>
              <a:t>OTML has health and hygiene programs in place </a:t>
            </a:r>
          </a:p>
          <a:p>
            <a:pPr marL="889000" lvl="1" indent="-342900">
              <a:spcBef>
                <a:spcPts val="300"/>
              </a:spcBef>
              <a:buClr>
                <a:schemeClr val="accent6"/>
              </a:buClr>
              <a:buFont typeface="Lucida Grande"/>
              <a:buChar char="­"/>
              <a:defRPr/>
            </a:pPr>
            <a:r>
              <a:rPr lang="en-GB" sz="1800" dirty="0">
                <a:ea typeface="ＭＳ Ｐゴシック" charset="-128"/>
              </a:rPr>
              <a:t>Employees are responsible for personal hygiene and health</a:t>
            </a:r>
          </a:p>
          <a:p>
            <a:pPr marL="889000" lvl="1" indent="-342900">
              <a:spcBef>
                <a:spcPts val="300"/>
              </a:spcBef>
              <a:buClr>
                <a:schemeClr val="accent6"/>
              </a:buClr>
              <a:buFont typeface="Lucida Grande"/>
              <a:buChar char="­"/>
              <a:defRPr/>
            </a:pPr>
            <a:r>
              <a:rPr lang="en-GB" sz="1800" dirty="0">
                <a:ea typeface="ＭＳ Ｐゴシック" charset="-128"/>
              </a:rPr>
              <a:t>Everyone must try to minimise the spread of disease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536" y="3254086"/>
            <a:ext cx="3616453" cy="3426114"/>
          </a:xfrm>
          <a:prstGeom prst="rect">
            <a:avLst/>
          </a:prstGeom>
        </p:spPr>
      </p:pic>
    </p:spTree>
    <p:extLst>
      <p:ext uri="{BB962C8B-B14F-4D97-AF65-F5344CB8AC3E}">
        <p14:creationId xmlns:p14="http://schemas.microsoft.com/office/powerpoint/2010/main" val="138237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Contact</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8207" y="2768600"/>
            <a:ext cx="4735793" cy="4000500"/>
          </a:xfrm>
          <a:prstGeom prst="rect">
            <a:avLst/>
          </a:prstGeom>
        </p:spPr>
      </p:pic>
      <p:sp>
        <p:nvSpPr>
          <p:cNvPr id="3" name="Content Placeholder 2"/>
          <p:cNvSpPr>
            <a:spLocks noGrp="1"/>
          </p:cNvSpPr>
          <p:nvPr>
            <p:ph sz="quarter" idx="16"/>
          </p:nvPr>
        </p:nvSpPr>
        <p:spPr>
          <a:xfrm>
            <a:off x="360363" y="1358900"/>
            <a:ext cx="8351837" cy="5410200"/>
          </a:xfrm>
        </p:spPr>
        <p:txBody>
          <a:bodyPr>
            <a:normAutofit/>
          </a:bodyPr>
          <a:lstStyle/>
          <a:p>
            <a:pPr marL="285750" indent="-285750">
              <a:spcBef>
                <a:spcPts val="400"/>
              </a:spcBef>
              <a:buClr>
                <a:schemeClr val="accent6"/>
              </a:buClr>
              <a:buFont typeface="Arial" charset="0"/>
              <a:buChar char="•"/>
              <a:defRPr/>
            </a:pPr>
            <a:r>
              <a:rPr lang="en-US" dirty="0">
                <a:ea typeface="ＭＳ Ｐゴシック" charset="-128"/>
              </a:rPr>
              <a:t>Direct contact transmission is by touch between two people or a person and an animal</a:t>
            </a:r>
          </a:p>
          <a:p>
            <a:pPr>
              <a:spcBef>
                <a:spcPts val="400"/>
              </a:spcBef>
              <a:buClr>
                <a:schemeClr val="accent6"/>
              </a:buClr>
              <a:buFont typeface="Arial"/>
              <a:buChar char="•"/>
              <a:defRPr/>
            </a:pPr>
            <a:endParaRPr lang="en-US" dirty="0">
              <a:ea typeface="ＭＳ Ｐゴシック" charset="-128"/>
            </a:endParaRPr>
          </a:p>
          <a:p>
            <a:pPr marL="285750" indent="-285750">
              <a:spcBef>
                <a:spcPts val="400"/>
              </a:spcBef>
              <a:buClr>
                <a:schemeClr val="accent6"/>
              </a:buClr>
              <a:buFont typeface="Arial" charset="0"/>
              <a:buChar char="•"/>
              <a:defRPr/>
            </a:pPr>
            <a:r>
              <a:rPr lang="en-US" dirty="0">
                <a:ea typeface="ＭＳ Ｐゴシック" charset="-128"/>
              </a:rPr>
              <a:t>Common infections spread by direct contact: </a:t>
            </a:r>
          </a:p>
          <a:p>
            <a:pPr lvl="1" indent="-342900">
              <a:spcBef>
                <a:spcPts val="400"/>
              </a:spcBef>
              <a:buClr>
                <a:schemeClr val="accent6"/>
              </a:buClr>
              <a:buFont typeface="Lucida Grande"/>
              <a:buChar char="­"/>
              <a:defRPr/>
            </a:pPr>
            <a:r>
              <a:rPr lang="en-US" dirty="0"/>
              <a:t>Head lice </a:t>
            </a:r>
          </a:p>
          <a:p>
            <a:pPr lvl="1" indent="-342900">
              <a:spcBef>
                <a:spcPts val="400"/>
              </a:spcBef>
              <a:buClr>
                <a:schemeClr val="accent6"/>
              </a:buClr>
              <a:buFont typeface="Lucida Grande"/>
              <a:buChar char="­"/>
              <a:defRPr/>
            </a:pPr>
            <a:r>
              <a:rPr lang="en-US" dirty="0"/>
              <a:t>Conjunctivitis </a:t>
            </a:r>
          </a:p>
          <a:p>
            <a:pPr lvl="1" indent="-342900">
              <a:spcBef>
                <a:spcPts val="400"/>
              </a:spcBef>
              <a:buClr>
                <a:schemeClr val="accent6"/>
              </a:buClr>
              <a:buFont typeface="Lucida Grande"/>
              <a:buChar char="­"/>
              <a:defRPr/>
            </a:pPr>
            <a:r>
              <a:rPr lang="en-US" dirty="0"/>
              <a:t>Cold sores (herpes) </a:t>
            </a:r>
          </a:p>
          <a:p>
            <a:pPr lvl="1" indent="-342900">
              <a:spcBef>
                <a:spcPts val="400"/>
              </a:spcBef>
              <a:buClr>
                <a:schemeClr val="accent6"/>
              </a:buClr>
              <a:buFont typeface="Lucida Grande"/>
              <a:buChar char="­"/>
              <a:defRPr/>
            </a:pPr>
            <a:r>
              <a:rPr lang="en-US" dirty="0"/>
              <a:t>Shingles </a:t>
            </a:r>
          </a:p>
          <a:p>
            <a:pPr lvl="1" indent="-342900">
              <a:spcBef>
                <a:spcPts val="400"/>
              </a:spcBef>
              <a:buClr>
                <a:schemeClr val="accent6"/>
              </a:buClr>
              <a:buFont typeface="Lucida Grande"/>
              <a:buChar char="­"/>
              <a:defRPr/>
            </a:pPr>
            <a:r>
              <a:rPr lang="en-US" dirty="0"/>
              <a:t>Ebola</a:t>
            </a:r>
          </a:p>
          <a:p>
            <a:pPr marL="889000" lvl="1" indent="-342900">
              <a:spcBef>
                <a:spcPts val="400"/>
              </a:spcBef>
              <a:buClr>
                <a:schemeClr val="accent6"/>
              </a:buClr>
              <a:buFont typeface="Lucida Grande"/>
              <a:buChar char="­"/>
              <a:defRPr/>
            </a:pPr>
            <a:endParaRPr lang="en-US" sz="1800" dirty="0">
              <a:solidFill>
                <a:schemeClr val="tx1"/>
              </a:solidFill>
              <a:ea typeface="ＭＳ Ｐゴシック" charset="-128"/>
            </a:endParaRPr>
          </a:p>
        </p:txBody>
      </p:sp>
    </p:spTree>
    <p:extLst>
      <p:ext uri="{BB962C8B-B14F-4D97-AF65-F5344CB8AC3E}">
        <p14:creationId xmlns:p14="http://schemas.microsoft.com/office/powerpoint/2010/main" val="3455719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Contact Transmission Prevention</a:t>
            </a:r>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5039390" y="2198687"/>
            <a:ext cx="3961735" cy="4468813"/>
          </a:xfrm>
          <a:prstGeom prst="rect">
            <a:avLst/>
          </a:prstGeom>
        </p:spPr>
      </p:pic>
      <p:sp>
        <p:nvSpPr>
          <p:cNvPr id="3" name="Content Placeholder 2"/>
          <p:cNvSpPr>
            <a:spLocks noGrp="1"/>
          </p:cNvSpPr>
          <p:nvPr>
            <p:ph sz="quarter" idx="16"/>
          </p:nvPr>
        </p:nvSpPr>
        <p:spPr>
          <a:xfrm>
            <a:off x="360363" y="1358900"/>
            <a:ext cx="4872037" cy="4965700"/>
          </a:xfrm>
        </p:spPr>
        <p:txBody>
          <a:bodyPr/>
          <a:lstStyle/>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Prevent infection by: </a:t>
            </a:r>
          </a:p>
          <a:p>
            <a:pPr marL="889000" lvl="1" indent="-342900">
              <a:spcBef>
                <a:spcPts val="400"/>
              </a:spcBef>
              <a:buClr>
                <a:schemeClr val="accent6"/>
              </a:buClr>
              <a:buFont typeface="Lucida Grande"/>
              <a:buChar char="­"/>
              <a:defRPr/>
            </a:pPr>
            <a:r>
              <a:rPr lang="en-US" sz="1800" dirty="0"/>
              <a:t>Avoid contact with infected persons and animals </a:t>
            </a:r>
          </a:p>
          <a:p>
            <a:pPr marL="889000" lvl="1" indent="-342900">
              <a:spcBef>
                <a:spcPts val="400"/>
              </a:spcBef>
              <a:buClr>
                <a:schemeClr val="accent6"/>
              </a:buClr>
              <a:buFont typeface="Lucida Grande"/>
              <a:buChar char="­"/>
              <a:defRPr/>
            </a:pPr>
            <a:r>
              <a:rPr lang="en-US" sz="1800" dirty="0"/>
              <a:t>Washing hands well and often </a:t>
            </a:r>
          </a:p>
          <a:p>
            <a:pPr marL="889000" lvl="1" indent="-342900">
              <a:spcBef>
                <a:spcPts val="400"/>
              </a:spcBef>
              <a:buClr>
                <a:schemeClr val="accent6"/>
              </a:buClr>
              <a:buFont typeface="Lucida Grande"/>
              <a:buChar char="­"/>
              <a:defRPr/>
            </a:pPr>
            <a:r>
              <a:rPr lang="en-US" sz="1800" dirty="0"/>
              <a:t>Covering sores / broken skin</a:t>
            </a:r>
          </a:p>
          <a:p>
            <a:pPr marL="889000" lvl="1" indent="-342900">
              <a:spcBef>
                <a:spcPts val="400"/>
              </a:spcBef>
              <a:buClr>
                <a:schemeClr val="accent6"/>
              </a:buClr>
              <a:buFont typeface="Lucida Grande"/>
              <a:buChar char="­"/>
              <a:defRPr/>
            </a:pPr>
            <a:r>
              <a:rPr lang="en-US" sz="1800" dirty="0"/>
              <a:t>Bath regularly</a:t>
            </a:r>
          </a:p>
          <a:p>
            <a:pPr marL="889000" lvl="1" indent="-342900">
              <a:spcBef>
                <a:spcPts val="400"/>
              </a:spcBef>
              <a:buClr>
                <a:schemeClr val="accent6"/>
              </a:buClr>
              <a:buFont typeface="Lucida Grande"/>
              <a:buChar char="­"/>
              <a:defRPr/>
            </a:pPr>
            <a:r>
              <a:rPr lang="en-US" sz="1800" dirty="0"/>
              <a:t>Drying skin thoroughly</a:t>
            </a:r>
          </a:p>
          <a:p>
            <a:pPr marL="889000" lvl="1" indent="-342900">
              <a:spcBef>
                <a:spcPts val="400"/>
              </a:spcBef>
              <a:buClr>
                <a:schemeClr val="accent6"/>
              </a:buClr>
              <a:buFont typeface="Lucida Grande"/>
              <a:buChar char="­"/>
              <a:defRPr/>
            </a:pPr>
            <a:r>
              <a:rPr lang="en-US" sz="1800" dirty="0"/>
              <a:t>Wearing well ventilated boots</a:t>
            </a:r>
          </a:p>
          <a:p>
            <a:pPr marL="889000" lvl="1" indent="-342900">
              <a:spcBef>
                <a:spcPts val="400"/>
              </a:spcBef>
              <a:buClr>
                <a:schemeClr val="accent6"/>
              </a:buClr>
              <a:buFont typeface="Lucida Grande"/>
              <a:buChar char="­"/>
              <a:defRPr/>
            </a:pPr>
            <a:r>
              <a:rPr lang="en-US" sz="1800" dirty="0"/>
              <a:t>Wearing socks </a:t>
            </a:r>
          </a:p>
          <a:p>
            <a:pPr marL="889000" lvl="1" indent="-342900">
              <a:spcBef>
                <a:spcPts val="400"/>
              </a:spcBef>
              <a:buClr>
                <a:schemeClr val="accent6"/>
              </a:buClr>
              <a:buFont typeface="Lucida Grande"/>
              <a:buChar char="­"/>
              <a:defRPr/>
            </a:pPr>
            <a:r>
              <a:rPr lang="en-US" sz="1800" dirty="0"/>
              <a:t>Changing socks frequently</a:t>
            </a:r>
          </a:p>
          <a:p>
            <a:pPr marL="889000" lvl="1" indent="-342900">
              <a:spcBef>
                <a:spcPts val="400"/>
              </a:spcBef>
              <a:buClr>
                <a:schemeClr val="accent6"/>
              </a:buClr>
              <a:buFont typeface="Lucida Grande"/>
              <a:buChar char="­"/>
              <a:defRPr/>
            </a:pPr>
            <a:r>
              <a:rPr lang="en-US" sz="1800" dirty="0"/>
              <a:t>Preventing nail and skin injuries</a:t>
            </a:r>
            <a:endParaRPr lang="en-US" sz="1800" dirty="0">
              <a:solidFill>
                <a:schemeClr val="tx1"/>
              </a:solidFill>
              <a:ea typeface="ＭＳ Ｐゴシック" charset="-128"/>
            </a:endParaRPr>
          </a:p>
          <a:p>
            <a:pPr marL="889000" indent="-342900"/>
            <a:endParaRPr lang="en-US" sz="1800" dirty="0"/>
          </a:p>
        </p:txBody>
      </p:sp>
    </p:spTree>
    <p:extLst>
      <p:ext uri="{BB962C8B-B14F-4D97-AF65-F5344CB8AC3E}">
        <p14:creationId xmlns:p14="http://schemas.microsoft.com/office/powerpoint/2010/main" val="648131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Contact Transmission</a:t>
            </a:r>
          </a:p>
        </p:txBody>
      </p:sp>
      <p:sp>
        <p:nvSpPr>
          <p:cNvPr id="3" name="Content Placeholder 2"/>
          <p:cNvSpPr>
            <a:spLocks noGrp="1"/>
          </p:cNvSpPr>
          <p:nvPr>
            <p:ph sz="quarter" idx="16"/>
          </p:nvPr>
        </p:nvSpPr>
        <p:spPr/>
        <p:txBody>
          <a:bodyPr/>
          <a:lstStyle/>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Indirect contact transmission is when a person touches a surface that has been infected with germs from another person, such as:</a:t>
            </a:r>
          </a:p>
          <a:p>
            <a:pPr marL="889000" lvl="1" indent="-342900">
              <a:spcBef>
                <a:spcPts val="400"/>
              </a:spcBef>
              <a:buClr>
                <a:schemeClr val="accent6"/>
              </a:buClr>
              <a:buFont typeface="Lucida Grande"/>
              <a:buChar char="­"/>
              <a:defRPr/>
            </a:pPr>
            <a:r>
              <a:rPr lang="en-US" dirty="0"/>
              <a:t>utensils</a:t>
            </a:r>
          </a:p>
          <a:p>
            <a:pPr marL="889000" lvl="1" indent="-342900">
              <a:spcBef>
                <a:spcPts val="400"/>
              </a:spcBef>
              <a:buClr>
                <a:schemeClr val="accent6"/>
              </a:buClr>
              <a:buFont typeface="Lucida Grande"/>
              <a:buChar char="­"/>
              <a:defRPr/>
            </a:pPr>
            <a:r>
              <a:rPr lang="en-US" dirty="0"/>
              <a:t>tools</a:t>
            </a:r>
          </a:p>
          <a:p>
            <a:pPr marL="889000" lvl="1" indent="-342900">
              <a:spcBef>
                <a:spcPts val="400"/>
              </a:spcBef>
              <a:buClr>
                <a:schemeClr val="accent6"/>
              </a:buClr>
              <a:buFont typeface="Lucida Grande"/>
              <a:buChar char="­"/>
              <a:defRPr/>
            </a:pPr>
            <a:r>
              <a:rPr lang="en-US" dirty="0"/>
              <a:t>hair brushes and combs</a:t>
            </a:r>
          </a:p>
          <a:p>
            <a:pPr marL="889000" lvl="1" indent="-342900">
              <a:spcBef>
                <a:spcPts val="400"/>
              </a:spcBef>
              <a:buClr>
                <a:schemeClr val="accent6"/>
              </a:buClr>
              <a:buFont typeface="Lucida Grande"/>
              <a:buChar char="­"/>
              <a:defRPr/>
            </a:pPr>
            <a:r>
              <a:rPr lang="en-US" dirty="0"/>
              <a:t>bathroom facilities</a:t>
            </a:r>
          </a:p>
          <a:p>
            <a:pPr marL="889000" lvl="1" indent="-342900">
              <a:spcBef>
                <a:spcPts val="400"/>
              </a:spcBef>
              <a:buClr>
                <a:schemeClr val="accent6"/>
              </a:buClr>
              <a:buFont typeface="Lucida Grande"/>
              <a:buChar char="­"/>
              <a:defRPr/>
            </a:pPr>
            <a:r>
              <a:rPr lang="en-US" dirty="0"/>
              <a:t>water and food</a:t>
            </a:r>
          </a:p>
          <a:p>
            <a:pPr>
              <a:spcBef>
                <a:spcPts val="400"/>
              </a:spcBef>
              <a:buClr>
                <a:schemeClr val="accent6"/>
              </a:buClr>
              <a:buFont typeface="Arial"/>
              <a:buChar char="•"/>
              <a:defRPr/>
            </a:pPr>
            <a:endParaRPr lang="en-US" sz="1800" dirty="0">
              <a:solidFill>
                <a:schemeClr val="tx1"/>
              </a:solidFill>
              <a:ea typeface="ＭＳ Ｐゴシック" charset="-128"/>
            </a:endParaRPr>
          </a:p>
          <a:p>
            <a:pPr marL="285750" indent="-285750">
              <a:spcBef>
                <a:spcPts val="400"/>
              </a:spcBef>
              <a:buClr>
                <a:schemeClr val="accent6"/>
              </a:buClr>
              <a:buFont typeface="Arial" charset="0"/>
              <a:buChar char="•"/>
              <a:defRPr/>
            </a:pPr>
            <a:r>
              <a:rPr lang="en-US" dirty="0">
                <a:ea typeface="ＭＳ Ｐゴシック" charset="-128"/>
              </a:rPr>
              <a:t>S</a:t>
            </a:r>
            <a:r>
              <a:rPr lang="en-US" sz="1800" dirty="0">
                <a:solidFill>
                  <a:schemeClr val="tx1"/>
                </a:solidFill>
                <a:ea typeface="ＭＳ Ｐゴシック" charset="-128"/>
              </a:rPr>
              <a:t>pread by indirect contact: </a:t>
            </a:r>
          </a:p>
          <a:p>
            <a:pPr marL="889000" lvl="1" indent="-342900">
              <a:spcBef>
                <a:spcPts val="400"/>
              </a:spcBef>
              <a:buClr>
                <a:schemeClr val="accent6"/>
              </a:buClr>
              <a:buFont typeface="Lucida Grande"/>
              <a:buChar char="­"/>
              <a:defRPr/>
            </a:pPr>
            <a:r>
              <a:rPr lang="en-US" sz="1800" dirty="0"/>
              <a:t>Fungal infections</a:t>
            </a:r>
          </a:p>
          <a:p>
            <a:pPr marL="889000" lvl="1" indent="-342900">
              <a:spcBef>
                <a:spcPts val="400"/>
              </a:spcBef>
              <a:buClr>
                <a:schemeClr val="accent6"/>
              </a:buClr>
              <a:buFont typeface="Lucida Grande"/>
              <a:buChar char="­"/>
              <a:defRPr/>
            </a:pPr>
            <a:r>
              <a:rPr lang="en-US" sz="1800" dirty="0" err="1"/>
              <a:t>Diahorrea</a:t>
            </a:r>
            <a:endParaRPr lang="en-US" sz="1800" dirty="0"/>
          </a:p>
          <a:p>
            <a:pPr marL="889000" lvl="1" indent="-342900">
              <a:spcBef>
                <a:spcPts val="400"/>
              </a:spcBef>
              <a:buClr>
                <a:schemeClr val="accent6"/>
              </a:buClr>
              <a:buFont typeface="Lucida Grande"/>
              <a:buChar char="­"/>
              <a:defRPr/>
            </a:pPr>
            <a:r>
              <a:rPr lang="en-US" sz="1800" dirty="0"/>
              <a:t>Bacterial infections</a:t>
            </a:r>
          </a:p>
          <a:p>
            <a:pPr marL="889000" lvl="1" indent="-342900">
              <a:spcBef>
                <a:spcPts val="400"/>
              </a:spcBef>
              <a:buClr>
                <a:schemeClr val="accent6"/>
              </a:buClr>
              <a:buFont typeface="Lucida Grande"/>
              <a:buChar char="­"/>
              <a:defRPr/>
            </a:pPr>
            <a:r>
              <a:rPr lang="en-US" sz="1800" dirty="0"/>
              <a:t>Viral infections</a:t>
            </a:r>
          </a:p>
          <a:p>
            <a:pPr marL="889000" lvl="1" indent="-342900">
              <a:spcBef>
                <a:spcPts val="400"/>
              </a:spcBef>
              <a:buClr>
                <a:schemeClr val="accent6"/>
              </a:buClr>
              <a:buFont typeface="Lucida Grande"/>
              <a:buChar char="­"/>
              <a:defRPr/>
            </a:pPr>
            <a:r>
              <a:rPr lang="en-US" sz="1800" dirty="0"/>
              <a:t>Parasites</a:t>
            </a:r>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5500715" y="2659491"/>
            <a:ext cx="3500410" cy="4025472"/>
          </a:xfrm>
          <a:prstGeom prst="rect">
            <a:avLst/>
          </a:prstGeom>
        </p:spPr>
      </p:pic>
    </p:spTree>
    <p:extLst>
      <p:ext uri="{BB962C8B-B14F-4D97-AF65-F5344CB8AC3E}">
        <p14:creationId xmlns:p14="http://schemas.microsoft.com/office/powerpoint/2010/main" val="12161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Contact Transmission Prevention</a:t>
            </a:r>
          </a:p>
        </p:txBody>
      </p:sp>
      <p:sp>
        <p:nvSpPr>
          <p:cNvPr id="4" name="Content Placeholder 3"/>
          <p:cNvSpPr>
            <a:spLocks noGrp="1"/>
          </p:cNvSpPr>
          <p:nvPr>
            <p:ph sz="quarter" idx="16"/>
          </p:nvPr>
        </p:nvSpPr>
        <p:spPr/>
        <p:txBody>
          <a:bodyPr/>
          <a:lstStyle/>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Prevent infection by: </a:t>
            </a:r>
          </a:p>
          <a:p>
            <a:pPr marL="889000" lvl="1" indent="-342900">
              <a:spcBef>
                <a:spcPts val="400"/>
              </a:spcBef>
              <a:buClr>
                <a:schemeClr val="accent6"/>
              </a:buClr>
              <a:buFont typeface="Lucida Grande"/>
              <a:buChar char="­"/>
              <a:defRPr/>
            </a:pPr>
            <a:r>
              <a:rPr lang="en-US" sz="1800" dirty="0"/>
              <a:t>Washing hands well and often </a:t>
            </a:r>
          </a:p>
          <a:p>
            <a:pPr marL="889000" lvl="1" indent="-342900">
              <a:spcBef>
                <a:spcPts val="400"/>
              </a:spcBef>
              <a:buClr>
                <a:schemeClr val="accent6"/>
              </a:buClr>
              <a:buFont typeface="Lucida Grande"/>
              <a:buChar char="­"/>
              <a:defRPr/>
            </a:pPr>
            <a:r>
              <a:rPr lang="en-US" dirty="0"/>
              <a:t>Safe drinking water and a</a:t>
            </a:r>
            <a:r>
              <a:rPr lang="en-US" sz="1800" dirty="0"/>
              <a:t>dequate sanitation and hygiene</a:t>
            </a:r>
          </a:p>
          <a:p>
            <a:pPr marL="889000" lvl="1" indent="-342900">
              <a:spcBef>
                <a:spcPts val="400"/>
              </a:spcBef>
              <a:buClr>
                <a:schemeClr val="accent6"/>
              </a:buClr>
              <a:buFont typeface="Lucida Grande"/>
              <a:buChar char="­"/>
              <a:defRPr/>
            </a:pPr>
            <a:r>
              <a:rPr lang="en-US" sz="1800" dirty="0"/>
              <a:t>Safe food preparation</a:t>
            </a:r>
          </a:p>
          <a:p>
            <a:pPr marL="889000" lvl="1" indent="-342900">
              <a:spcBef>
                <a:spcPts val="400"/>
              </a:spcBef>
              <a:buClr>
                <a:schemeClr val="accent6"/>
              </a:buClr>
              <a:buFont typeface="Lucida Grande"/>
              <a:buChar char="­"/>
              <a:defRPr/>
            </a:pPr>
            <a:r>
              <a:rPr lang="en-US" sz="1800" dirty="0"/>
              <a:t>Good housekeeping</a:t>
            </a:r>
          </a:p>
          <a:p>
            <a:pPr marL="889000" lvl="1" indent="-342900">
              <a:spcBef>
                <a:spcPts val="400"/>
              </a:spcBef>
              <a:buClr>
                <a:schemeClr val="accent6"/>
              </a:buClr>
              <a:buFont typeface="Lucida Grande"/>
              <a:buChar char="­"/>
              <a:defRPr/>
            </a:pPr>
            <a:r>
              <a:rPr lang="en-US" sz="1800" dirty="0"/>
              <a:t>Not drinking, swimming or playing in infected water</a:t>
            </a:r>
          </a:p>
          <a:p>
            <a:pPr marL="889000" lvl="1" indent="-342900">
              <a:spcBef>
                <a:spcPts val="400"/>
              </a:spcBef>
              <a:buClr>
                <a:schemeClr val="accent6"/>
              </a:buClr>
              <a:buFont typeface="Lucida Grande"/>
              <a:buChar char="­"/>
              <a:defRPr/>
            </a:pPr>
            <a:r>
              <a:rPr lang="en-US" sz="1800" dirty="0"/>
              <a:t>Cleaning tools and utensils before using them</a:t>
            </a:r>
          </a:p>
          <a:p>
            <a:pPr marL="889000" lvl="1" indent="-342900">
              <a:spcBef>
                <a:spcPts val="400"/>
              </a:spcBef>
              <a:buClr>
                <a:schemeClr val="accent6"/>
              </a:buClr>
              <a:buFont typeface="Lucida Grande"/>
              <a:buChar char="­"/>
              <a:defRPr/>
            </a:pPr>
            <a:r>
              <a:rPr lang="en-US" sz="1800" dirty="0"/>
              <a:t>Wearing sandals or similar footwear in communal showers</a:t>
            </a:r>
          </a:p>
        </p:txBody>
      </p:sp>
      <p:pic>
        <p:nvPicPr>
          <p:cNvPr id="7" name="Picture 6"/>
          <p:cNvPicPr>
            <a:picLocks noChangeAspect="1"/>
          </p:cNvPicPr>
          <p:nvPr/>
        </p:nvPicPr>
        <p:blipFill>
          <a:blip r:embed="rId3"/>
          <a:stretch>
            <a:fillRect/>
          </a:stretch>
        </p:blipFill>
        <p:spPr>
          <a:xfrm>
            <a:off x="-4381500" y="4305300"/>
            <a:ext cx="4381500" cy="2438400"/>
          </a:xfrm>
          <a:prstGeom prst="rect">
            <a:avLst/>
          </a:prstGeom>
        </p:spPr>
      </p:pic>
    </p:spTree>
    <p:extLst>
      <p:ext uri="{BB962C8B-B14F-4D97-AF65-F5344CB8AC3E}">
        <p14:creationId xmlns:p14="http://schemas.microsoft.com/office/powerpoint/2010/main" val="6027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1+#ppt_w/2"/>
                                          </p:val>
                                        </p:tav>
                                        <p:tav tm="100000">
                                          <p:val>
                                            <p:strVal val="#ppt_x"/>
                                          </p:val>
                                        </p:tav>
                                      </p:tavLst>
                                    </p:anim>
                                    <p:anim calcmode="lin" valueType="num">
                                      <p:cBhvr additive="base">
                                        <p:cTn id="8"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lstStyle/>
          <a:p>
            <a:pPr>
              <a:spcBef>
                <a:spcPts val="400"/>
              </a:spcBef>
              <a:buClr>
                <a:schemeClr val="accent6"/>
              </a:buClr>
              <a:buFont typeface="Arial"/>
              <a:buChar char="•"/>
              <a:defRPr/>
            </a:pPr>
            <a:r>
              <a:rPr lang="en-US" sz="1800" dirty="0"/>
              <a:t>Droplet transmission occurs when bacteria or viruses travel on relatively large respiratory droplets that people sneeze, cough, drip or breathe out</a:t>
            </a:r>
          </a:p>
          <a:p>
            <a:pPr>
              <a:spcBef>
                <a:spcPts val="400"/>
              </a:spcBef>
              <a:buClr>
                <a:schemeClr val="accent6"/>
              </a:buClr>
              <a:buFont typeface="Arial"/>
              <a:buChar char="•"/>
              <a:defRPr/>
            </a:pPr>
            <a:endParaRPr lang="en-US" sz="1800" dirty="0">
              <a:solidFill>
                <a:schemeClr val="tx1"/>
              </a:solidFill>
              <a:ea typeface="ＭＳ Ｐゴシック" charset="-128"/>
            </a:endParaRPr>
          </a:p>
          <a:p>
            <a:pPr>
              <a:spcBef>
                <a:spcPts val="400"/>
              </a:spcBef>
              <a:buClr>
                <a:schemeClr val="accent6"/>
              </a:buClr>
              <a:buFont typeface="Arial"/>
              <a:buChar char="•"/>
              <a:defRPr/>
            </a:pPr>
            <a:r>
              <a:rPr lang="en-US" sz="1800" dirty="0">
                <a:solidFill>
                  <a:schemeClr val="tx1"/>
                </a:solidFill>
                <a:ea typeface="ＭＳ Ｐゴシック" charset="-128"/>
              </a:rPr>
              <a:t>Droplets then land on surfaces or people in close proximity</a:t>
            </a:r>
          </a:p>
          <a:p>
            <a:pPr>
              <a:spcBef>
                <a:spcPts val="400"/>
              </a:spcBef>
              <a:buClr>
                <a:schemeClr val="accent6"/>
              </a:buClr>
              <a:buFont typeface="Arial"/>
              <a:buChar char="•"/>
              <a:defRPr/>
            </a:pPr>
            <a:endParaRPr lang="en-US" sz="1800" dirty="0">
              <a:solidFill>
                <a:schemeClr val="tx1"/>
              </a:solidFill>
              <a:ea typeface="ＭＳ Ｐゴシック" charset="-128"/>
            </a:endParaRPr>
          </a:p>
          <a:p>
            <a:pPr>
              <a:spcBef>
                <a:spcPts val="400"/>
              </a:spcBef>
              <a:buClr>
                <a:schemeClr val="accent6"/>
              </a:buClr>
              <a:buFont typeface="Arial"/>
              <a:buChar char="•"/>
              <a:defRPr/>
            </a:pPr>
            <a:r>
              <a:rPr lang="en-US" sz="1800" dirty="0">
                <a:solidFill>
                  <a:schemeClr val="tx1"/>
                </a:solidFill>
                <a:ea typeface="ＭＳ Ｐゴシック" charset="-128"/>
              </a:rPr>
              <a:t>Common infections spread by airborne droplets include: </a:t>
            </a:r>
          </a:p>
          <a:p>
            <a:pPr lvl="1" indent="-342900">
              <a:spcBef>
                <a:spcPts val="400"/>
              </a:spcBef>
              <a:buClr>
                <a:schemeClr val="accent6"/>
              </a:buClr>
              <a:buFont typeface="Lucida Grande"/>
              <a:buChar char="­"/>
              <a:defRPr/>
            </a:pPr>
            <a:r>
              <a:rPr lang="en-US" sz="1800" dirty="0"/>
              <a:t>The common cold</a:t>
            </a:r>
          </a:p>
          <a:p>
            <a:pPr lvl="1" indent="-342900">
              <a:spcBef>
                <a:spcPts val="400"/>
              </a:spcBef>
              <a:buClr>
                <a:schemeClr val="accent6"/>
              </a:buClr>
              <a:buFont typeface="Lucida Grande"/>
              <a:buChar char="­"/>
              <a:defRPr/>
            </a:pPr>
            <a:r>
              <a:rPr lang="en-US" sz="1800" dirty="0"/>
              <a:t>Influenza (the flu)</a:t>
            </a:r>
          </a:p>
        </p:txBody>
      </p:sp>
      <p:sp>
        <p:nvSpPr>
          <p:cNvPr id="2" name="Title 1"/>
          <p:cNvSpPr>
            <a:spLocks noGrp="1"/>
          </p:cNvSpPr>
          <p:nvPr>
            <p:ph type="title"/>
          </p:nvPr>
        </p:nvSpPr>
        <p:spPr/>
        <p:txBody>
          <a:bodyPr/>
          <a:lstStyle/>
          <a:p>
            <a:r>
              <a:rPr lang="en-US" dirty="0"/>
              <a:t>Airborne Droplets</a:t>
            </a:r>
          </a:p>
        </p:txBody>
      </p:sp>
      <p:pic>
        <p:nvPicPr>
          <p:cNvPr id="7" name="Content Placeholder 5"/>
          <p:cNvPicPr>
            <a:picLocks noChangeAspect="1"/>
          </p:cNvPicPr>
          <p:nvPr/>
        </p:nvPicPr>
        <p:blipFill>
          <a:blip r:embed="rId3"/>
          <a:stretch>
            <a:fillRect/>
          </a:stretch>
        </p:blipFill>
        <p:spPr>
          <a:xfrm>
            <a:off x="852422" y="1358900"/>
            <a:ext cx="3149731" cy="4965700"/>
          </a:xfrm>
          <a:prstGeom prst="rect">
            <a:avLst/>
          </a:prstGeom>
        </p:spPr>
      </p:pic>
    </p:spTree>
    <p:extLst>
      <p:ext uri="{BB962C8B-B14F-4D97-AF65-F5344CB8AC3E}">
        <p14:creationId xmlns:p14="http://schemas.microsoft.com/office/powerpoint/2010/main" val="20983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spcBef>
                <a:spcPts val="400"/>
              </a:spcBef>
              <a:buClr>
                <a:schemeClr val="accent6"/>
              </a:buClr>
              <a:buFont typeface="Arial"/>
              <a:buChar char="•"/>
              <a:defRPr/>
            </a:pPr>
            <a:r>
              <a:rPr lang="en-US" sz="1800" dirty="0">
                <a:solidFill>
                  <a:schemeClr val="tx1"/>
                </a:solidFill>
                <a:ea typeface="ＭＳ Ｐゴシック" charset="-128"/>
              </a:rPr>
              <a:t>Prevent infection by: </a:t>
            </a:r>
          </a:p>
          <a:p>
            <a:pPr lvl="1" indent="-342900">
              <a:spcBef>
                <a:spcPts val="400"/>
              </a:spcBef>
              <a:buClr>
                <a:schemeClr val="accent6"/>
              </a:buClr>
              <a:buFont typeface="Lucida Grande"/>
              <a:buChar char="­"/>
              <a:defRPr/>
            </a:pPr>
            <a:r>
              <a:rPr lang="en-US" sz="1800" dirty="0"/>
              <a:t>Stay away from infected persons</a:t>
            </a:r>
          </a:p>
          <a:p>
            <a:pPr lvl="1" indent="-342900">
              <a:spcBef>
                <a:spcPts val="400"/>
              </a:spcBef>
              <a:buClr>
                <a:schemeClr val="accent6"/>
              </a:buClr>
              <a:buFont typeface="Lucida Grande"/>
              <a:buChar char="­"/>
              <a:defRPr/>
            </a:pPr>
            <a:r>
              <a:rPr lang="en-US" sz="1800" dirty="0"/>
              <a:t>Wash hands well and often</a:t>
            </a:r>
          </a:p>
          <a:p>
            <a:pPr lvl="1" indent="-342900">
              <a:spcBef>
                <a:spcPts val="400"/>
              </a:spcBef>
              <a:buClr>
                <a:schemeClr val="accent6"/>
              </a:buClr>
              <a:buFont typeface="Lucida Grande"/>
              <a:buChar char="­"/>
              <a:defRPr/>
            </a:pPr>
            <a:r>
              <a:rPr lang="en-US" sz="1800" dirty="0"/>
              <a:t>Cover nose and mouth when you sneeze or cough</a:t>
            </a:r>
          </a:p>
          <a:p>
            <a:pPr lvl="1" indent="-342900">
              <a:spcBef>
                <a:spcPts val="400"/>
              </a:spcBef>
              <a:buClr>
                <a:schemeClr val="accent6"/>
              </a:buClr>
              <a:buFont typeface="Lucida Grande"/>
              <a:buChar char="­"/>
              <a:defRPr/>
            </a:pPr>
            <a:r>
              <a:rPr lang="en-US" sz="1800" dirty="0"/>
              <a:t>Not picking your nose</a:t>
            </a:r>
          </a:p>
          <a:p>
            <a:pPr lvl="1" indent="-342900">
              <a:spcBef>
                <a:spcPts val="400"/>
              </a:spcBef>
              <a:buClr>
                <a:schemeClr val="accent6"/>
              </a:buClr>
              <a:buFont typeface="Lucida Grande"/>
              <a:buChar char="­"/>
              <a:defRPr/>
            </a:pPr>
            <a:r>
              <a:rPr lang="en-US" sz="1800" dirty="0"/>
              <a:t>Use a handkerchief or tissue to wipe or blow your nose and washing handkerchief or disposing of tissue immediately</a:t>
            </a:r>
          </a:p>
          <a:p>
            <a:pPr lvl="1" indent="-342900">
              <a:spcBef>
                <a:spcPts val="400"/>
              </a:spcBef>
              <a:buClr>
                <a:schemeClr val="accent6"/>
              </a:buClr>
              <a:buFont typeface="Lucida Grande"/>
              <a:buChar char="­"/>
              <a:defRPr/>
            </a:pPr>
            <a:r>
              <a:rPr lang="en-US" sz="1800" dirty="0"/>
              <a:t>Not blowing mucus or spitting on any surface that someone else may touch</a:t>
            </a:r>
          </a:p>
        </p:txBody>
      </p:sp>
      <p:sp>
        <p:nvSpPr>
          <p:cNvPr id="2" name="Title 1"/>
          <p:cNvSpPr>
            <a:spLocks noGrp="1"/>
          </p:cNvSpPr>
          <p:nvPr>
            <p:ph type="title"/>
          </p:nvPr>
        </p:nvSpPr>
        <p:spPr/>
        <p:txBody>
          <a:bodyPr/>
          <a:lstStyle/>
          <a:p>
            <a:r>
              <a:rPr lang="en-US" dirty="0"/>
              <a:t>Prevent Infection</a:t>
            </a:r>
          </a:p>
        </p:txBody>
      </p:sp>
      <p:pic>
        <p:nvPicPr>
          <p:cNvPr id="5" name="Content Placeholder 4"/>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672780" y="1358900"/>
            <a:ext cx="3509016" cy="4965700"/>
          </a:xfrm>
        </p:spPr>
      </p:pic>
    </p:spTree>
    <p:extLst>
      <p:ext uri="{BB962C8B-B14F-4D97-AF65-F5344CB8AC3E}">
        <p14:creationId xmlns:p14="http://schemas.microsoft.com/office/powerpoint/2010/main" val="1942330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1"/>
          </p:nvPr>
        </p:nvSpPr>
        <p:spPr/>
        <p:txBody>
          <a:bodyPr>
            <a:normAutofit/>
          </a:bodyPr>
          <a:lstStyle/>
          <a:p>
            <a:pPr>
              <a:spcBef>
                <a:spcPts val="400"/>
              </a:spcBef>
              <a:buClr>
                <a:schemeClr val="accent6"/>
              </a:buClr>
              <a:buFont typeface="Arial"/>
              <a:buChar char="•"/>
              <a:defRPr/>
            </a:pPr>
            <a:r>
              <a:rPr lang="en-US" sz="1800" dirty="0">
                <a:solidFill>
                  <a:schemeClr val="tx1"/>
                </a:solidFill>
                <a:ea typeface="ＭＳ Ｐゴシック" charset="-128"/>
              </a:rPr>
              <a:t>Flu is more serious than a cold</a:t>
            </a:r>
            <a:endParaRPr lang="en-US" sz="1800" dirty="0">
              <a:ea typeface="ＭＳ Ｐゴシック" pitchFamily="64" charset="-128"/>
            </a:endParaRPr>
          </a:p>
          <a:p>
            <a:pPr>
              <a:spcBef>
                <a:spcPts val="400"/>
              </a:spcBef>
              <a:buClr>
                <a:schemeClr val="accent6"/>
              </a:buClr>
              <a:buFont typeface="Arial"/>
              <a:buChar char="•"/>
              <a:defRPr/>
            </a:pPr>
            <a:r>
              <a:rPr lang="en-US" sz="1800" dirty="0">
                <a:solidFill>
                  <a:schemeClr val="tx1"/>
                </a:solidFill>
                <a:ea typeface="ＭＳ Ｐゴシック" pitchFamily="64" charset="-128"/>
              </a:rPr>
              <a:t>Flu symptoms are usually more severe and come on quickly</a:t>
            </a:r>
            <a:endParaRPr lang="en-US" sz="1800" dirty="0">
              <a:solidFill>
                <a:schemeClr val="tx1"/>
              </a:solidFill>
              <a:ea typeface="ＭＳ Ｐゴシック" charset="-128"/>
            </a:endParaRPr>
          </a:p>
          <a:p>
            <a:pPr marL="342900" lvl="1" indent="-342900">
              <a:spcBef>
                <a:spcPts val="400"/>
              </a:spcBef>
              <a:buClr>
                <a:schemeClr val="accent6"/>
              </a:buClr>
              <a:buFont typeface="Arial"/>
              <a:buChar char="•"/>
              <a:defRPr/>
            </a:pPr>
            <a:r>
              <a:rPr lang="en-US" sz="1800" dirty="0">
                <a:solidFill>
                  <a:schemeClr val="tx1"/>
                </a:solidFill>
              </a:rPr>
              <a:t>Cold symptoms last about a week and include:</a:t>
            </a:r>
          </a:p>
          <a:p>
            <a:pPr lvl="1" indent="-342900">
              <a:spcBef>
                <a:spcPts val="400"/>
              </a:spcBef>
              <a:buClr>
                <a:schemeClr val="accent6"/>
              </a:buClr>
              <a:buFont typeface="Lucida Grande"/>
              <a:buChar char="­"/>
              <a:defRPr/>
            </a:pPr>
            <a:r>
              <a:rPr lang="en-US" sz="1800" dirty="0"/>
              <a:t>Sore throat</a:t>
            </a:r>
          </a:p>
          <a:p>
            <a:pPr lvl="1" indent="-342900">
              <a:spcBef>
                <a:spcPts val="400"/>
              </a:spcBef>
              <a:buClr>
                <a:schemeClr val="accent6"/>
              </a:buClr>
              <a:buFont typeface="Lucida Grande"/>
              <a:buChar char="­"/>
              <a:defRPr/>
            </a:pPr>
            <a:r>
              <a:rPr lang="en-US" sz="1800" dirty="0"/>
              <a:t>Runny nose </a:t>
            </a:r>
          </a:p>
          <a:p>
            <a:pPr lvl="1" indent="-342900">
              <a:spcBef>
                <a:spcPts val="400"/>
              </a:spcBef>
              <a:buClr>
                <a:schemeClr val="accent6"/>
              </a:buClr>
              <a:buFont typeface="Lucida Grande"/>
              <a:buChar char="­"/>
              <a:defRPr/>
            </a:pPr>
            <a:r>
              <a:rPr lang="en-US" sz="1800" dirty="0"/>
              <a:t>Congestion and cough </a:t>
            </a:r>
          </a:p>
          <a:p>
            <a:pPr marL="342900" lvl="1" indent="-342900">
              <a:spcBef>
                <a:spcPts val="400"/>
              </a:spcBef>
              <a:buClr>
                <a:schemeClr val="accent6"/>
              </a:buClr>
              <a:buFont typeface="Arial"/>
              <a:buChar char="•"/>
              <a:defRPr/>
            </a:pPr>
            <a:r>
              <a:rPr lang="en-US" sz="1800" dirty="0">
                <a:solidFill>
                  <a:schemeClr val="tx1"/>
                </a:solidFill>
              </a:rPr>
              <a:t>Flu symptoms include:</a:t>
            </a:r>
          </a:p>
          <a:p>
            <a:pPr lvl="1" indent="-342900">
              <a:spcBef>
                <a:spcPts val="400"/>
              </a:spcBef>
              <a:buClr>
                <a:schemeClr val="accent6"/>
              </a:buClr>
              <a:buFont typeface="Lucida Grande"/>
              <a:buChar char="­"/>
              <a:defRPr/>
            </a:pPr>
            <a:r>
              <a:rPr lang="en-US" sz="1800" dirty="0"/>
              <a:t>Sore throat</a:t>
            </a:r>
          </a:p>
          <a:p>
            <a:pPr lvl="1" indent="-342900">
              <a:spcBef>
                <a:spcPts val="400"/>
              </a:spcBef>
              <a:buClr>
                <a:schemeClr val="accent6"/>
              </a:buClr>
              <a:buFont typeface="Lucida Grande"/>
              <a:buChar char="­"/>
              <a:defRPr/>
            </a:pPr>
            <a:r>
              <a:rPr lang="en-US" sz="1800" dirty="0"/>
              <a:t>Fever</a:t>
            </a:r>
          </a:p>
          <a:p>
            <a:pPr lvl="1" indent="-342900">
              <a:spcBef>
                <a:spcPts val="400"/>
              </a:spcBef>
              <a:buClr>
                <a:schemeClr val="accent6"/>
              </a:buClr>
              <a:buFont typeface="Lucida Grande"/>
              <a:buChar char="­"/>
              <a:defRPr/>
            </a:pPr>
            <a:r>
              <a:rPr lang="en-US" sz="1800" dirty="0"/>
              <a:t>Head and muscle aches</a:t>
            </a:r>
          </a:p>
          <a:p>
            <a:pPr lvl="1" indent="-342900">
              <a:spcBef>
                <a:spcPts val="400"/>
              </a:spcBef>
              <a:buClr>
                <a:schemeClr val="accent6"/>
              </a:buClr>
              <a:buFont typeface="Lucida Grande"/>
              <a:buChar char="­"/>
              <a:defRPr/>
            </a:pPr>
            <a:r>
              <a:rPr lang="en-US" sz="1800" dirty="0"/>
              <a:t>Congestion and cough</a:t>
            </a:r>
          </a:p>
          <a:p>
            <a:pPr lvl="1" indent="-342900">
              <a:spcBef>
                <a:spcPts val="400"/>
              </a:spcBef>
              <a:buClr>
                <a:schemeClr val="accent6"/>
              </a:buClr>
              <a:buFont typeface="Lucida Grande"/>
              <a:buChar char="­"/>
              <a:defRPr/>
            </a:pPr>
            <a:r>
              <a:rPr lang="en-US" sz="1800" dirty="0"/>
              <a:t>Sometimes vomiting and </a:t>
            </a:r>
            <a:r>
              <a:rPr lang="en-US" sz="1800" dirty="0" err="1"/>
              <a:t>diahorrea</a:t>
            </a:r>
            <a:r>
              <a:rPr lang="en-US" sz="1800" dirty="0"/>
              <a:t> </a:t>
            </a:r>
          </a:p>
        </p:txBody>
      </p:sp>
      <p:sp>
        <p:nvSpPr>
          <p:cNvPr id="2" name="Title 1"/>
          <p:cNvSpPr>
            <a:spLocks noGrp="1"/>
          </p:cNvSpPr>
          <p:nvPr>
            <p:ph type="title"/>
          </p:nvPr>
        </p:nvSpPr>
        <p:spPr/>
        <p:txBody>
          <a:bodyPr/>
          <a:lstStyle/>
          <a:p>
            <a:r>
              <a:rPr lang="en-US" dirty="0"/>
              <a:t>Cold and Flu</a:t>
            </a:r>
          </a:p>
        </p:txBody>
      </p:sp>
      <p:pic>
        <p:nvPicPr>
          <p:cNvPr id="4" name="Content Placeholder 3"/>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623603" y="1358900"/>
            <a:ext cx="3607369" cy="4965700"/>
          </a:xfrm>
        </p:spPr>
      </p:pic>
    </p:spTree>
    <p:extLst>
      <p:ext uri="{BB962C8B-B14F-4D97-AF65-F5344CB8AC3E}">
        <p14:creationId xmlns:p14="http://schemas.microsoft.com/office/powerpoint/2010/main" val="4153314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Summary</a:t>
            </a:r>
          </a:p>
        </p:txBody>
      </p:sp>
      <p:sp>
        <p:nvSpPr>
          <p:cNvPr id="6" name="Content Placeholder 5"/>
          <p:cNvSpPr>
            <a:spLocks noGrp="1"/>
          </p:cNvSpPr>
          <p:nvPr>
            <p:ph sz="quarter" idx="16"/>
          </p:nvPr>
        </p:nvSpPr>
        <p:spPr>
          <a:xfrm>
            <a:off x="360363" y="1358900"/>
            <a:ext cx="6586537" cy="4965700"/>
          </a:xfrm>
        </p:spPr>
        <p:txBody>
          <a:bodyPr/>
          <a:lstStyle/>
          <a:p>
            <a:pPr marL="285750" indent="-285750">
              <a:spcBef>
                <a:spcPts val="400"/>
              </a:spcBef>
              <a:buClr>
                <a:schemeClr val="accent6"/>
              </a:buClr>
              <a:buFont typeface="Arial" charset="0"/>
              <a:buChar char="•"/>
              <a:defRPr/>
            </a:pPr>
            <a:r>
              <a:rPr lang="en-US" sz="1800" dirty="0">
                <a:ea typeface="ＭＳ Ｐゴシック" charset="-128"/>
              </a:rPr>
              <a:t>Health and safety is everyone’s responsibility. </a:t>
            </a:r>
          </a:p>
          <a:p>
            <a:pPr marL="285750" indent="-285750">
              <a:spcBef>
                <a:spcPts val="400"/>
              </a:spcBef>
              <a:buClr>
                <a:schemeClr val="accent6"/>
              </a:buClr>
              <a:buFont typeface="Arial" charset="0"/>
              <a:buChar char="•"/>
              <a:defRPr/>
            </a:pPr>
            <a:r>
              <a:rPr lang="en-US" sz="1800" dirty="0">
                <a:ea typeface="ＭＳ Ｐゴシック" charset="-128"/>
              </a:rPr>
              <a:t>You can help by: </a:t>
            </a:r>
          </a:p>
          <a:p>
            <a:pPr marL="889000" lvl="1" indent="-342900">
              <a:spcBef>
                <a:spcPts val="400"/>
              </a:spcBef>
              <a:buClr>
                <a:schemeClr val="accent6"/>
              </a:buClr>
              <a:buFont typeface="Lucida Grande"/>
              <a:buChar char="­"/>
              <a:defRPr/>
            </a:pPr>
            <a:r>
              <a:rPr lang="en-US" sz="1800" dirty="0">
                <a:solidFill>
                  <a:srgbClr val="000000"/>
                </a:solidFill>
              </a:rPr>
              <a:t>Complying with health and hygiene standards and requirements </a:t>
            </a:r>
          </a:p>
          <a:p>
            <a:pPr marL="889000" lvl="1" indent="-342900">
              <a:spcBef>
                <a:spcPts val="400"/>
              </a:spcBef>
              <a:buClr>
                <a:schemeClr val="accent6"/>
              </a:buClr>
              <a:buFont typeface="Lucida Grande"/>
              <a:buChar char="­"/>
              <a:defRPr/>
            </a:pPr>
            <a:r>
              <a:rPr lang="en-US" sz="1800" dirty="0">
                <a:solidFill>
                  <a:srgbClr val="000000"/>
                </a:solidFill>
              </a:rPr>
              <a:t>Reporting health and hygiene issues to your Supervisor </a:t>
            </a:r>
          </a:p>
          <a:p>
            <a:pPr marL="889000" lvl="1" indent="-342900">
              <a:spcBef>
                <a:spcPts val="400"/>
              </a:spcBef>
              <a:buClr>
                <a:schemeClr val="accent6"/>
              </a:buClr>
              <a:buFont typeface="Lucida Grande"/>
              <a:buChar char="­"/>
              <a:defRPr/>
            </a:pPr>
            <a:r>
              <a:rPr lang="en-US" sz="1800" dirty="0">
                <a:solidFill>
                  <a:srgbClr val="000000"/>
                </a:solidFill>
              </a:rPr>
              <a:t>Maintaining a good standard of personal hygiene </a:t>
            </a:r>
          </a:p>
          <a:p>
            <a:pPr marL="889000" lvl="1" indent="-342900">
              <a:spcBef>
                <a:spcPts val="400"/>
              </a:spcBef>
              <a:buClr>
                <a:schemeClr val="accent6"/>
              </a:buClr>
              <a:buFont typeface="Lucida Grande"/>
              <a:buChar char="­"/>
              <a:defRPr/>
            </a:pPr>
            <a:r>
              <a:rPr lang="en-US" sz="1800" dirty="0">
                <a:solidFill>
                  <a:srgbClr val="000000"/>
                </a:solidFill>
              </a:rPr>
              <a:t>Practicing good housekeeping </a:t>
            </a:r>
          </a:p>
          <a:p>
            <a:pPr marL="889000" lvl="1" indent="-342900">
              <a:spcBef>
                <a:spcPts val="400"/>
              </a:spcBef>
              <a:buClr>
                <a:schemeClr val="accent6"/>
              </a:buClr>
              <a:buFont typeface="Lucida Grande"/>
              <a:buChar char="­"/>
              <a:defRPr/>
            </a:pPr>
            <a:r>
              <a:rPr lang="en-US" sz="1800" dirty="0">
                <a:solidFill>
                  <a:srgbClr val="000000"/>
                </a:solidFill>
              </a:rPr>
              <a:t>Protecting yourself from disease and preventing the spread of germs</a:t>
            </a:r>
            <a:endParaRPr lang="en-US" sz="1800" dirty="0"/>
          </a:p>
          <a:p>
            <a:pPr marL="285750" indent="-285750">
              <a:spcBef>
                <a:spcPts val="400"/>
              </a:spcBef>
              <a:buClr>
                <a:schemeClr val="accent6"/>
              </a:buClr>
              <a:buFont typeface="Arial" charset="0"/>
              <a:buChar char="•"/>
              <a:defRPr/>
            </a:pPr>
            <a:r>
              <a:rPr lang="en-US" sz="1800" dirty="0">
                <a:ea typeface="ＭＳ Ｐゴシック" charset="-128"/>
              </a:rPr>
              <a:t>Treat your workplace and co-workers with respect 	</a:t>
            </a:r>
          </a:p>
          <a:p>
            <a:pPr marL="285750" indent="-285750">
              <a:spcBef>
                <a:spcPts val="400"/>
              </a:spcBef>
              <a:buClr>
                <a:schemeClr val="accent6"/>
              </a:buClr>
              <a:buFont typeface="Arial" charset="0"/>
              <a:buChar char="•"/>
              <a:defRPr/>
            </a:pPr>
            <a:r>
              <a:rPr lang="en-US" sz="1800" dirty="0">
                <a:ea typeface="ＭＳ Ｐゴシック" charset="-128"/>
              </a:rPr>
              <a:t>Stop work if you think it is unsafe or unhealthy to continue</a:t>
            </a:r>
          </a:p>
          <a:p>
            <a:pPr marL="285750" indent="-285750">
              <a:spcBef>
                <a:spcPts val="400"/>
              </a:spcBef>
              <a:buClr>
                <a:schemeClr val="accent6"/>
              </a:buClr>
              <a:buFont typeface="Arial" charset="0"/>
              <a:buChar char="•"/>
              <a:defRPr/>
            </a:pPr>
            <a:r>
              <a:rPr lang="en-US" sz="1800" dirty="0">
                <a:ea typeface="ＭＳ Ｐゴシック" charset="-128"/>
              </a:rPr>
              <a:t>If in doubt talk to your supervisor</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35416" r="37222"/>
          <a:stretch/>
        </p:blipFill>
        <p:spPr>
          <a:xfrm>
            <a:off x="6642100" y="180485"/>
            <a:ext cx="2501900" cy="6461615"/>
          </a:xfrm>
          <a:prstGeom prst="rect">
            <a:avLst/>
          </a:prstGeom>
        </p:spPr>
      </p:pic>
    </p:spTree>
    <p:extLst>
      <p:ext uri="{BB962C8B-B14F-4D97-AF65-F5344CB8AC3E}">
        <p14:creationId xmlns:p14="http://schemas.microsoft.com/office/powerpoint/2010/main" val="73642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a:xfrm>
            <a:off x="125291" y="1352551"/>
            <a:ext cx="4446709" cy="1974850"/>
          </a:xfrm>
        </p:spPr>
        <p:txBody>
          <a:bodyPr/>
          <a:lstStyle/>
          <a:p>
            <a:pPr>
              <a:buClr>
                <a:schemeClr val="accent6"/>
              </a:buClr>
            </a:pPr>
            <a:r>
              <a:rPr lang="en-US" dirty="0"/>
              <a:t>We monitor health and hygiene to:</a:t>
            </a:r>
          </a:p>
          <a:p>
            <a:pPr lvl="1" indent="-342900">
              <a:spcBef>
                <a:spcPts val="300"/>
              </a:spcBef>
              <a:buClr>
                <a:schemeClr val="accent6"/>
              </a:buClr>
              <a:buFont typeface="Lucida Grande"/>
              <a:buChar char="­"/>
              <a:defRPr/>
            </a:pPr>
            <a:r>
              <a:rPr lang="en-US" sz="1800" dirty="0">
                <a:ea typeface="ＭＳ Ｐゴシック" charset="-128"/>
              </a:rPr>
              <a:t>Obtain data</a:t>
            </a:r>
          </a:p>
          <a:p>
            <a:pPr lvl="1" indent="-342900">
              <a:spcBef>
                <a:spcPts val="300"/>
              </a:spcBef>
              <a:buClr>
                <a:schemeClr val="accent6"/>
              </a:buClr>
              <a:buFont typeface="Lucida Grande"/>
              <a:buChar char="­"/>
              <a:defRPr/>
            </a:pPr>
            <a:r>
              <a:rPr lang="en-US" sz="1800" dirty="0">
                <a:ea typeface="ＭＳ Ｐゴシック" charset="-128"/>
              </a:rPr>
              <a:t>Determine safe limits</a:t>
            </a:r>
          </a:p>
          <a:p>
            <a:pPr lvl="1" indent="-342900">
              <a:spcBef>
                <a:spcPts val="300"/>
              </a:spcBef>
              <a:buClr>
                <a:schemeClr val="accent6"/>
              </a:buClr>
              <a:buFont typeface="Lucida Grande"/>
              <a:buChar char="­"/>
              <a:defRPr/>
            </a:pPr>
            <a:r>
              <a:rPr lang="en-US" sz="1800" dirty="0">
                <a:ea typeface="ＭＳ Ｐゴシック" charset="-128"/>
              </a:rPr>
              <a:t>Choose corrective actions</a:t>
            </a:r>
          </a:p>
          <a:p>
            <a:pPr lvl="1" indent="-342900">
              <a:spcBef>
                <a:spcPts val="300"/>
              </a:spcBef>
              <a:buClr>
                <a:schemeClr val="accent6"/>
              </a:buClr>
              <a:buFont typeface="Lucida Grande"/>
              <a:buChar char="­"/>
              <a:defRPr/>
            </a:pPr>
            <a:r>
              <a:rPr lang="en-US" sz="1800" dirty="0">
                <a:ea typeface="ＭＳ Ｐゴシック" charset="-128"/>
              </a:rPr>
              <a:t>Manage issues</a:t>
            </a:r>
          </a:p>
        </p:txBody>
      </p:sp>
      <p:sp>
        <p:nvSpPr>
          <p:cNvPr id="4" name="Title 3"/>
          <p:cNvSpPr>
            <a:spLocks noGrp="1"/>
          </p:cNvSpPr>
          <p:nvPr>
            <p:ph type="title"/>
          </p:nvPr>
        </p:nvSpPr>
        <p:spPr/>
        <p:txBody>
          <a:bodyPr/>
          <a:lstStyle/>
          <a:p>
            <a:r>
              <a:rPr lang="en-US" dirty="0"/>
              <a:t>Health Surveillance Monitoring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759"/>
          <a:stretch/>
        </p:blipFill>
        <p:spPr>
          <a:xfrm>
            <a:off x="1808679" y="3327401"/>
            <a:ext cx="5526642" cy="3251200"/>
          </a:xfrm>
          <a:prstGeom prst="rect">
            <a:avLst/>
          </a:prstGeom>
        </p:spPr>
      </p:pic>
      <p:sp>
        <p:nvSpPr>
          <p:cNvPr id="8" name="Content Placeholder 4"/>
          <p:cNvSpPr>
            <a:spLocks noGrp="1"/>
          </p:cNvSpPr>
          <p:nvPr>
            <p:ph idx="11"/>
          </p:nvPr>
        </p:nvSpPr>
        <p:spPr>
          <a:xfrm>
            <a:off x="4634645" y="1352551"/>
            <a:ext cx="4446709" cy="1974850"/>
          </a:xfrm>
        </p:spPr>
        <p:txBody>
          <a:bodyPr/>
          <a:lstStyle/>
          <a:p>
            <a:pPr>
              <a:buClr>
                <a:schemeClr val="accent6"/>
              </a:buClr>
            </a:pPr>
            <a:r>
              <a:rPr lang="en-US" dirty="0"/>
              <a:t>We collect health data from SEGs through:</a:t>
            </a:r>
          </a:p>
          <a:p>
            <a:pPr lvl="1" indent="-342900">
              <a:spcBef>
                <a:spcPts val="300"/>
              </a:spcBef>
              <a:buClr>
                <a:schemeClr val="accent6"/>
              </a:buClr>
              <a:buFont typeface="Lucida Grande"/>
              <a:buChar char="­"/>
              <a:defRPr/>
            </a:pPr>
            <a:r>
              <a:rPr lang="en-US" sz="1800" dirty="0">
                <a:ea typeface="ＭＳ Ｐゴシック" charset="-128"/>
              </a:rPr>
              <a:t>Biological monitoring</a:t>
            </a:r>
          </a:p>
          <a:p>
            <a:pPr lvl="1" indent="-342900">
              <a:spcBef>
                <a:spcPts val="300"/>
              </a:spcBef>
              <a:buClr>
                <a:schemeClr val="accent6"/>
              </a:buClr>
              <a:buFont typeface="Lucida Grande"/>
              <a:buChar char="­"/>
              <a:defRPr/>
            </a:pPr>
            <a:r>
              <a:rPr lang="en-US" sz="1800" dirty="0">
                <a:ea typeface="ＭＳ Ｐゴシック" charset="-128"/>
              </a:rPr>
              <a:t>Monitoring attached to persons</a:t>
            </a:r>
          </a:p>
        </p:txBody>
      </p:sp>
    </p:spTree>
    <p:extLst>
      <p:ext uri="{BB962C8B-B14F-4D97-AF65-F5344CB8AC3E}">
        <p14:creationId xmlns:p14="http://schemas.microsoft.com/office/powerpoint/2010/main" val="81484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p:txBody>
          <a:bodyPr/>
          <a:lstStyle/>
          <a:p>
            <a:pPr>
              <a:buClr>
                <a:schemeClr val="accent6"/>
              </a:buClr>
              <a:buFont typeface="Arial"/>
              <a:buChar char="•"/>
            </a:pPr>
            <a:r>
              <a:rPr lang="en-US" sz="1800" dirty="0"/>
              <a:t>Wash hands:</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After using the washroom</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Before eating</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After sneezing or coughing</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After touching animals or anything that is dirty</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When you finish work</a:t>
            </a:r>
          </a:p>
          <a:p>
            <a:pPr>
              <a:buClr>
                <a:schemeClr val="accent6"/>
              </a:buClr>
              <a:buFont typeface="Arial"/>
              <a:buChar char="•"/>
            </a:pPr>
            <a:r>
              <a:rPr lang="en-US" sz="1800" dirty="0"/>
              <a:t>Shower or bathe daily, using soap and dry off well</a:t>
            </a:r>
          </a:p>
          <a:p>
            <a:pPr>
              <a:buClr>
                <a:schemeClr val="accent6"/>
              </a:buClr>
              <a:buFont typeface="Arial"/>
              <a:buChar char="•"/>
            </a:pPr>
            <a:r>
              <a:rPr lang="en-US" sz="1800" dirty="0"/>
              <a:t>Wash hair</a:t>
            </a:r>
          </a:p>
          <a:p>
            <a:pPr>
              <a:buClr>
                <a:schemeClr val="accent6"/>
              </a:buClr>
              <a:buFont typeface="Arial"/>
              <a:buChar char="•"/>
            </a:pPr>
            <a:r>
              <a:rPr lang="en-US" sz="1800" dirty="0"/>
              <a:t>Brush your teeth twice a day </a:t>
            </a:r>
          </a:p>
          <a:p>
            <a:pPr>
              <a:buClr>
                <a:schemeClr val="accent6"/>
              </a:buClr>
              <a:buFont typeface="Arial"/>
              <a:buChar char="•"/>
            </a:pPr>
            <a:r>
              <a:rPr lang="en-US" sz="1800" dirty="0"/>
              <a:t>Wear deodorant</a:t>
            </a:r>
          </a:p>
          <a:p>
            <a:pPr>
              <a:buClr>
                <a:schemeClr val="accent6"/>
              </a:buClr>
              <a:buFont typeface="Arial"/>
              <a:buChar char="•"/>
            </a:pPr>
            <a:r>
              <a:rPr lang="en-US" sz="1800" dirty="0"/>
              <a:t>Wear clean clothes</a:t>
            </a:r>
          </a:p>
          <a:p>
            <a:pPr>
              <a:buClr>
                <a:schemeClr val="accent6"/>
              </a:buClr>
              <a:buFont typeface="Arial"/>
              <a:buChar char="•"/>
            </a:pPr>
            <a:r>
              <a:rPr lang="en-US" sz="1800" dirty="0"/>
              <a:t>Keep nails clean and neat</a:t>
            </a:r>
          </a:p>
        </p:txBody>
      </p:sp>
      <p:pic>
        <p:nvPicPr>
          <p:cNvPr id="2" name="Content Placeholder 1"/>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941388" y="1517650"/>
            <a:ext cx="2971800" cy="4648200"/>
          </a:xfrm>
        </p:spPr>
      </p:pic>
      <p:sp>
        <p:nvSpPr>
          <p:cNvPr id="4" name="Title 3"/>
          <p:cNvSpPr>
            <a:spLocks noGrp="1"/>
          </p:cNvSpPr>
          <p:nvPr>
            <p:ph type="title"/>
          </p:nvPr>
        </p:nvSpPr>
        <p:spPr/>
        <p:txBody>
          <a:bodyPr/>
          <a:lstStyle/>
          <a:p>
            <a:r>
              <a:rPr lang="en-US" dirty="0"/>
              <a:t>Good Personal Hygiene Practices</a:t>
            </a:r>
          </a:p>
        </p:txBody>
      </p:sp>
    </p:spTree>
    <p:extLst>
      <p:ext uri="{BB962C8B-B14F-4D97-AF65-F5344CB8AC3E}">
        <p14:creationId xmlns:p14="http://schemas.microsoft.com/office/powerpoint/2010/main" val="206974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Hand Washing</a:t>
            </a:r>
          </a:p>
        </p:txBody>
      </p:sp>
      <p:pic>
        <p:nvPicPr>
          <p:cNvPr id="7" name="Picture 6"/>
          <p:cNvPicPr>
            <a:picLocks noChangeAspect="1"/>
          </p:cNvPicPr>
          <p:nvPr/>
        </p:nvPicPr>
        <p:blipFill rotWithShape="1">
          <a:blip r:embed="rId3"/>
          <a:srcRect/>
          <a:stretch/>
        </p:blipFill>
        <p:spPr>
          <a:xfrm>
            <a:off x="3101740" y="1562507"/>
            <a:ext cx="6042260" cy="4558486"/>
          </a:xfrm>
          <a:prstGeom prst="rect">
            <a:avLst/>
          </a:prstGeom>
        </p:spPr>
      </p:pic>
      <p:sp>
        <p:nvSpPr>
          <p:cNvPr id="6" name="Content Placeholder 5"/>
          <p:cNvSpPr>
            <a:spLocks noGrp="1"/>
          </p:cNvSpPr>
          <p:nvPr>
            <p:ph sz="quarter" idx="16"/>
          </p:nvPr>
        </p:nvSpPr>
        <p:spPr>
          <a:xfrm>
            <a:off x="360363" y="1358900"/>
            <a:ext cx="2741377" cy="4965700"/>
          </a:xfrm>
        </p:spPr>
        <p:txBody>
          <a:bodyPr/>
          <a:lstStyle/>
          <a:p>
            <a:pPr marL="285750" indent="-285750">
              <a:buClr>
                <a:schemeClr val="accent6"/>
              </a:buClr>
              <a:buFont typeface="Arial" charset="0"/>
              <a:buChar char="•"/>
            </a:pPr>
            <a:r>
              <a:rPr lang="en-US" sz="1800" dirty="0">
                <a:solidFill>
                  <a:srgbClr val="000000"/>
                </a:solidFill>
              </a:rPr>
              <a:t>Many diseases are spread by touching surfaces covered with germs</a:t>
            </a:r>
          </a:p>
          <a:p>
            <a:pPr marL="285750" indent="-285750">
              <a:buClr>
                <a:schemeClr val="accent6"/>
              </a:buClr>
              <a:buFont typeface="Arial" charset="0"/>
              <a:buChar char="•"/>
            </a:pPr>
            <a:r>
              <a:rPr lang="en-US" sz="1800" dirty="0">
                <a:solidFill>
                  <a:srgbClr val="000000"/>
                </a:solidFill>
              </a:rPr>
              <a:t>Hand washing is the </a:t>
            </a:r>
            <a:br>
              <a:rPr lang="en-US" sz="1800" dirty="0">
                <a:solidFill>
                  <a:srgbClr val="000000"/>
                </a:solidFill>
              </a:rPr>
            </a:br>
            <a:r>
              <a:rPr lang="en-US" sz="1800" dirty="0">
                <a:solidFill>
                  <a:srgbClr val="000000"/>
                </a:solidFill>
              </a:rPr>
              <a:t>simplest, most important and most effective way to prevent infection and the spread of germs</a:t>
            </a:r>
          </a:p>
        </p:txBody>
      </p:sp>
    </p:spTree>
    <p:extLst>
      <p:ext uri="{BB962C8B-B14F-4D97-AF65-F5344CB8AC3E}">
        <p14:creationId xmlns:p14="http://schemas.microsoft.com/office/powerpoint/2010/main" val="3130995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More Ways to Prevent Spreading Germs</a:t>
            </a:r>
          </a:p>
        </p:txBody>
      </p:sp>
      <p:sp>
        <p:nvSpPr>
          <p:cNvPr id="5" name="Content Placeholder 4"/>
          <p:cNvSpPr>
            <a:spLocks noGrp="1"/>
          </p:cNvSpPr>
          <p:nvPr>
            <p:ph sz="quarter" idx="16"/>
          </p:nvPr>
        </p:nvSpPr>
        <p:spPr>
          <a:xfrm>
            <a:off x="360363" y="1358900"/>
            <a:ext cx="5392737" cy="4965700"/>
          </a:xfrm>
        </p:spPr>
        <p:txBody>
          <a:bodyPr/>
          <a:lstStyle/>
          <a:p>
            <a:pPr marL="285750" indent="-285750">
              <a:buClr>
                <a:schemeClr val="accent6"/>
              </a:buClr>
              <a:buFont typeface="Arial" charset="0"/>
              <a:buChar char="•"/>
            </a:pPr>
            <a:r>
              <a:rPr lang="en-GB" sz="1800" dirty="0"/>
              <a:t>Minimise the spread of germs by:</a:t>
            </a:r>
          </a:p>
          <a:p>
            <a:pPr marL="889000" lvl="1" indent="-342900">
              <a:spcBef>
                <a:spcPts val="300"/>
              </a:spcBef>
              <a:buClr>
                <a:schemeClr val="accent6"/>
              </a:buClr>
              <a:buFont typeface="Lucida Grande"/>
              <a:buChar char="­"/>
              <a:defRPr/>
            </a:pPr>
            <a:r>
              <a:rPr lang="en-GB" sz="1800" dirty="0">
                <a:solidFill>
                  <a:schemeClr val="tx1"/>
                </a:solidFill>
                <a:ea typeface="ＭＳ Ｐゴシック" charset="-128"/>
              </a:rPr>
              <a:t>Using your hand or inside your elbow to cover a cough or sneeze</a:t>
            </a:r>
          </a:p>
          <a:p>
            <a:pPr marL="889000" lvl="1" indent="-342900">
              <a:spcBef>
                <a:spcPts val="300"/>
              </a:spcBef>
              <a:buClr>
                <a:schemeClr val="accent6"/>
              </a:buClr>
              <a:buFont typeface="Lucida Grande"/>
              <a:buChar char="­"/>
              <a:defRPr/>
            </a:pPr>
            <a:r>
              <a:rPr lang="en-GB" sz="1800" dirty="0">
                <a:solidFill>
                  <a:schemeClr val="tx1"/>
                </a:solidFill>
                <a:ea typeface="ＭＳ Ｐゴシック" charset="-128"/>
              </a:rPr>
              <a:t>Covering your nose and mouth with a tissue or handkerchief when you sneeze</a:t>
            </a:r>
          </a:p>
          <a:p>
            <a:pPr marL="889000" lvl="1" indent="-342900">
              <a:spcBef>
                <a:spcPts val="300"/>
              </a:spcBef>
              <a:buClr>
                <a:schemeClr val="accent6"/>
              </a:buClr>
              <a:buFont typeface="Lucida Grande"/>
              <a:buChar char="­"/>
              <a:defRPr/>
            </a:pPr>
            <a:r>
              <a:rPr lang="en-GB" sz="1800" dirty="0">
                <a:solidFill>
                  <a:schemeClr val="tx1"/>
                </a:solidFill>
                <a:ea typeface="ＭＳ Ｐゴシック" charset="-128"/>
              </a:rPr>
              <a:t>Never spitting on the ground</a:t>
            </a:r>
          </a:p>
          <a:p>
            <a:pPr marL="889000" lvl="1" indent="-342900">
              <a:spcBef>
                <a:spcPts val="300"/>
              </a:spcBef>
              <a:buClr>
                <a:schemeClr val="accent6"/>
              </a:buClr>
              <a:buFont typeface="Lucida Grande"/>
              <a:buChar char="­"/>
              <a:defRPr/>
            </a:pPr>
            <a:r>
              <a:rPr lang="en-GB" sz="1800" dirty="0">
                <a:solidFill>
                  <a:schemeClr val="tx1"/>
                </a:solidFill>
                <a:ea typeface="ＭＳ Ｐゴシック" charset="-128"/>
              </a:rPr>
              <a:t>Covering cuts / sores</a:t>
            </a:r>
          </a:p>
          <a:p>
            <a:pPr marL="889000" lvl="1" indent="-342900">
              <a:spcBef>
                <a:spcPts val="300"/>
              </a:spcBef>
              <a:buClr>
                <a:schemeClr val="accent6"/>
              </a:buClr>
              <a:buFont typeface="Lucida Grande"/>
              <a:buChar char="­"/>
              <a:defRPr/>
            </a:pPr>
            <a:r>
              <a:rPr lang="en-GB" dirty="0">
                <a:ea typeface="ＭＳ Ｐゴシック" charset="-128"/>
              </a:rPr>
              <a:t>Not biting your nails </a:t>
            </a:r>
          </a:p>
          <a:p>
            <a:pPr marL="889000" lvl="1" indent="-342900">
              <a:spcBef>
                <a:spcPts val="300"/>
              </a:spcBef>
              <a:buClr>
                <a:schemeClr val="accent6"/>
              </a:buClr>
              <a:buFont typeface="Lucida Grande"/>
              <a:buChar char="­"/>
              <a:defRPr/>
            </a:pPr>
            <a:r>
              <a:rPr lang="en-GB" dirty="0">
                <a:ea typeface="ＭＳ Ｐゴシック" charset="-128"/>
              </a:rPr>
              <a:t>Not putting fingers into your nose or mouth.</a:t>
            </a:r>
            <a:endParaRPr lang="en-US" sz="1800" dirty="0">
              <a:solidFill>
                <a:schemeClr val="tx1"/>
              </a:solidFill>
              <a:ea typeface="ＭＳ Ｐゴシック"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53100" y="1778000"/>
            <a:ext cx="3124200" cy="4343400"/>
          </a:xfrm>
          <a:prstGeom prst="rect">
            <a:avLst/>
          </a:prstGeom>
        </p:spPr>
      </p:pic>
    </p:spTree>
    <p:extLst>
      <p:ext uri="{BB962C8B-B14F-4D97-AF65-F5344CB8AC3E}">
        <p14:creationId xmlns:p14="http://schemas.microsoft.com/office/powerpoint/2010/main" val="152463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Hygiene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0400" y="3276600"/>
            <a:ext cx="4673600" cy="3581400"/>
          </a:xfrm>
          <a:prstGeom prst="rect">
            <a:avLst/>
          </a:prstGeom>
        </p:spPr>
      </p:pic>
      <p:sp>
        <p:nvSpPr>
          <p:cNvPr id="3" name="Content Placeholder 2"/>
          <p:cNvSpPr>
            <a:spLocks noGrp="1"/>
          </p:cNvSpPr>
          <p:nvPr>
            <p:ph sz="quarter" idx="16"/>
          </p:nvPr>
        </p:nvSpPr>
        <p:spPr/>
        <p:txBody>
          <a:bodyPr/>
          <a:lstStyle/>
          <a:p>
            <a:pPr marL="285750" indent="-285750">
              <a:buClr>
                <a:schemeClr val="accent6"/>
              </a:buClr>
              <a:buFont typeface="Arial" charset="0"/>
              <a:buChar char="•"/>
            </a:pPr>
            <a:r>
              <a:rPr lang="en-US" sz="1800" dirty="0"/>
              <a:t>Help to keep the workplace clean by:</a:t>
            </a:r>
          </a:p>
          <a:p>
            <a:pPr marL="927100" lvl="1" indent="-342900">
              <a:spcBef>
                <a:spcPts val="300"/>
              </a:spcBef>
              <a:buClr>
                <a:schemeClr val="accent6"/>
              </a:buClr>
              <a:buFont typeface="Lucida Grande"/>
              <a:buChar char="­"/>
              <a:defRPr/>
            </a:pPr>
            <a:r>
              <a:rPr lang="en-US" sz="1800" dirty="0">
                <a:solidFill>
                  <a:schemeClr val="tx1"/>
                </a:solidFill>
                <a:ea typeface="ＭＳ Ｐゴシック" charset="-128"/>
              </a:rPr>
              <a:t>Cleaning up spills immediately</a:t>
            </a:r>
          </a:p>
          <a:p>
            <a:pPr marL="927100" lvl="1" indent="-342900">
              <a:spcBef>
                <a:spcPts val="300"/>
              </a:spcBef>
              <a:buClr>
                <a:schemeClr val="accent6"/>
              </a:buClr>
              <a:buFont typeface="Lucida Grande"/>
              <a:buChar char="­"/>
              <a:defRPr/>
            </a:pPr>
            <a:r>
              <a:rPr lang="en-US" dirty="0">
                <a:ea typeface="ＭＳ Ｐゴシック" charset="-128"/>
              </a:rPr>
              <a:t>Wiping down surfaces</a:t>
            </a:r>
          </a:p>
          <a:p>
            <a:pPr marL="927100" lvl="1" indent="-342900">
              <a:spcBef>
                <a:spcPts val="300"/>
              </a:spcBef>
              <a:buClr>
                <a:schemeClr val="accent6"/>
              </a:buClr>
              <a:buFont typeface="Lucida Grande"/>
              <a:buChar char="­"/>
              <a:defRPr/>
            </a:pPr>
            <a:r>
              <a:rPr lang="en-US" sz="1800" dirty="0">
                <a:solidFill>
                  <a:schemeClr val="tx1"/>
                </a:solidFill>
                <a:ea typeface="ＭＳ Ｐゴシック" charset="-128"/>
              </a:rPr>
              <a:t>Cleaning and putting things away</a:t>
            </a:r>
          </a:p>
          <a:p>
            <a:pPr marL="927100" lvl="1" indent="-342900">
              <a:spcBef>
                <a:spcPts val="300"/>
              </a:spcBef>
              <a:buClr>
                <a:schemeClr val="accent6"/>
              </a:buClr>
              <a:buFont typeface="Lucida Grande"/>
              <a:buChar char="­"/>
              <a:defRPr/>
            </a:pPr>
            <a:r>
              <a:rPr lang="en-US" dirty="0">
                <a:ea typeface="ＭＳ Ｐゴシック" charset="-128"/>
              </a:rPr>
              <a:t>Removing clutter and tripping and slipping hazards</a:t>
            </a:r>
          </a:p>
          <a:p>
            <a:pPr marL="927100" lvl="1" indent="-342900">
              <a:spcBef>
                <a:spcPts val="300"/>
              </a:spcBef>
              <a:buClr>
                <a:schemeClr val="accent6"/>
              </a:buClr>
              <a:buFont typeface="Lucida Grande"/>
              <a:buChar char="­"/>
              <a:defRPr/>
            </a:pPr>
            <a:r>
              <a:rPr lang="en-US" sz="1800" dirty="0">
                <a:solidFill>
                  <a:schemeClr val="tx1"/>
                </a:solidFill>
                <a:ea typeface="ＭＳ Ｐゴシック" charset="-128"/>
              </a:rPr>
              <a:t>Disposing of waste using the proper bins</a:t>
            </a:r>
          </a:p>
          <a:p>
            <a:pPr marL="927100" lvl="1" indent="-342900">
              <a:spcBef>
                <a:spcPts val="300"/>
              </a:spcBef>
              <a:buClr>
                <a:schemeClr val="accent6"/>
              </a:buClr>
              <a:buFont typeface="Lucida Grande"/>
              <a:buChar char="­"/>
              <a:defRPr/>
            </a:pPr>
            <a:r>
              <a:rPr lang="en-US" dirty="0">
                <a:ea typeface="ＭＳ Ｐゴシック" charset="-128"/>
              </a:rPr>
              <a:t>Emptying water from containers</a:t>
            </a:r>
          </a:p>
          <a:p>
            <a:pPr marL="927100" lvl="1" indent="-342900">
              <a:spcBef>
                <a:spcPts val="300"/>
              </a:spcBef>
              <a:buClr>
                <a:schemeClr val="accent6"/>
              </a:buClr>
              <a:buFont typeface="Lucida Grande"/>
              <a:buChar char="­"/>
              <a:defRPr/>
            </a:pPr>
            <a:r>
              <a:rPr lang="en-US" dirty="0">
                <a:ea typeface="ＭＳ Ｐゴシック" charset="-128"/>
              </a:rPr>
              <a:t>Reporting maintenance issues</a:t>
            </a:r>
          </a:p>
          <a:p>
            <a:pPr marL="927100" lvl="1" indent="-342900">
              <a:spcBef>
                <a:spcPts val="300"/>
              </a:spcBef>
              <a:buClr>
                <a:schemeClr val="accent6"/>
              </a:buClr>
              <a:buFont typeface="Lucida Grande"/>
              <a:buChar char="­"/>
              <a:defRPr/>
            </a:pPr>
            <a:r>
              <a:rPr lang="en-US" dirty="0">
                <a:ea typeface="ＭＳ Ｐゴシック" charset="-128"/>
              </a:rPr>
              <a:t>Ensuring there are enough</a:t>
            </a:r>
            <a:br>
              <a:rPr lang="en-US" dirty="0">
                <a:ea typeface="ＭＳ Ｐゴシック" charset="-128"/>
              </a:rPr>
            </a:br>
            <a:r>
              <a:rPr lang="en-US" dirty="0">
                <a:ea typeface="ＭＳ Ｐゴシック" charset="-128"/>
              </a:rPr>
              <a:t>housekeeping supplies </a:t>
            </a:r>
          </a:p>
          <a:p>
            <a:pPr marL="927100" lvl="1" indent="-342900">
              <a:spcBef>
                <a:spcPts val="300"/>
              </a:spcBef>
              <a:buClr>
                <a:schemeClr val="accent6"/>
              </a:buClr>
              <a:buFont typeface="Lucida Grande"/>
              <a:buChar char="­"/>
              <a:defRPr/>
            </a:pPr>
            <a:endParaRPr lang="en-US" sz="1800" dirty="0">
              <a:solidFill>
                <a:schemeClr val="tx1"/>
              </a:solidFill>
              <a:ea typeface="ＭＳ Ｐゴシック" charset="-128"/>
            </a:endParaRPr>
          </a:p>
        </p:txBody>
      </p:sp>
    </p:spTree>
    <p:extLst>
      <p:ext uri="{BB962C8B-B14F-4D97-AF65-F5344CB8AC3E}">
        <p14:creationId xmlns:p14="http://schemas.microsoft.com/office/powerpoint/2010/main" val="283897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a:xfrm>
            <a:off x="539681" y="1332630"/>
            <a:ext cx="4103696" cy="5018237"/>
          </a:xfrm>
        </p:spPr>
        <p:txBody>
          <a:bodyPr/>
          <a:lstStyle/>
          <a:p>
            <a:pPr marL="285750" indent="-285750">
              <a:spcBef>
                <a:spcPts val="500"/>
              </a:spcBef>
              <a:buClr>
                <a:schemeClr val="accent6"/>
              </a:buClr>
              <a:buFont typeface="Arial" charset="0"/>
              <a:buChar char="•"/>
            </a:pPr>
            <a:r>
              <a:rPr lang="en-US" sz="1800" dirty="0"/>
              <a:t>Reduce your exposure to dust and allergens by:</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Removing the source </a:t>
            </a:r>
          </a:p>
          <a:p>
            <a:pPr marL="889000" lvl="1" indent="-342900">
              <a:spcBef>
                <a:spcPts val="500"/>
              </a:spcBef>
              <a:buClr>
                <a:schemeClr val="accent6"/>
              </a:buClr>
              <a:buFont typeface="Lucida Grande"/>
              <a:buChar char="­"/>
              <a:defRPr/>
            </a:pPr>
            <a:r>
              <a:rPr lang="en-US" dirty="0">
                <a:ea typeface="ＭＳ Ｐゴシック" charset="-128"/>
              </a:rPr>
              <a:t>Making sure ventilation is adequate </a:t>
            </a:r>
          </a:p>
          <a:p>
            <a:pPr marL="285750" indent="-285750">
              <a:spcBef>
                <a:spcPts val="500"/>
              </a:spcBef>
              <a:buClr>
                <a:schemeClr val="accent6"/>
              </a:buClr>
              <a:buFont typeface="Arial" charset="0"/>
              <a:buChar char="•"/>
            </a:pPr>
            <a:r>
              <a:rPr lang="en-US" sz="1800" dirty="0"/>
              <a:t>Tell your supervisor if you are taking any medication, including anti-allergy drugs</a:t>
            </a:r>
          </a:p>
        </p:txBody>
      </p:sp>
      <p:sp>
        <p:nvSpPr>
          <p:cNvPr id="2" name="Title 1"/>
          <p:cNvSpPr>
            <a:spLocks noGrp="1"/>
          </p:cNvSpPr>
          <p:nvPr>
            <p:ph type="title"/>
          </p:nvPr>
        </p:nvSpPr>
        <p:spPr/>
        <p:txBody>
          <a:bodyPr/>
          <a:lstStyle/>
          <a:p>
            <a:r>
              <a:rPr lang="en-US" dirty="0"/>
              <a:t>Dust and Allergens</a:t>
            </a:r>
          </a:p>
        </p:txBody>
      </p:sp>
      <p:pic>
        <p:nvPicPr>
          <p:cNvPr id="8" name="Content Placeholder 6" descr="dusty papers.pdf"/>
          <p:cNvPicPr>
            <a:picLocks noGrp="1" noChangeAspect="1"/>
          </p:cNvPicPr>
          <p:nvPr>
            <p:ph sz="quarter" idx="16"/>
          </p:nvPr>
        </p:nvPicPr>
        <p:blipFill rotWithShape="1">
          <a:blip r:embed="rId3" cstate="print">
            <a:extLst>
              <a:ext uri="{28A0092B-C50C-407E-A947-70E740481C1C}">
                <a14:useLocalDpi xmlns:a14="http://schemas.microsoft.com/office/drawing/2010/main"/>
              </a:ext>
            </a:extLst>
          </a:blip>
          <a:srcRect l="9880" t="16987" r="12275" b="18046"/>
          <a:stretch/>
        </p:blipFill>
        <p:spPr>
          <a:xfrm>
            <a:off x="4824413" y="1400670"/>
            <a:ext cx="4133850" cy="4882159"/>
          </a:xfrm>
          <a:prstGeom prst="rect">
            <a:avLst/>
          </a:prstGeom>
        </p:spPr>
      </p:pic>
    </p:spTree>
    <p:extLst>
      <p:ext uri="{BB962C8B-B14F-4D97-AF65-F5344CB8AC3E}">
        <p14:creationId xmlns:p14="http://schemas.microsoft.com/office/powerpoint/2010/main" val="57808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a:xfrm>
            <a:off x="539680" y="1332630"/>
            <a:ext cx="4641919" cy="5018237"/>
          </a:xfrm>
        </p:spPr>
        <p:txBody>
          <a:bodyPr>
            <a:normAutofit/>
          </a:bodyPr>
          <a:lstStyle/>
          <a:p>
            <a:pPr marL="285750" indent="-285750">
              <a:spcBef>
                <a:spcPts val="500"/>
              </a:spcBef>
              <a:buClr>
                <a:schemeClr val="accent6"/>
              </a:buClr>
              <a:buFont typeface="Arial" charset="0"/>
              <a:buChar char="•"/>
            </a:pPr>
            <a:r>
              <a:rPr lang="en-US" sz="1800" dirty="0"/>
              <a:t>Diseases can be carried in mud and animal excretions attached to your shoes</a:t>
            </a:r>
          </a:p>
          <a:p>
            <a:pPr marL="285750" indent="-285750">
              <a:spcBef>
                <a:spcPts val="500"/>
              </a:spcBef>
              <a:buClr>
                <a:schemeClr val="accent6"/>
              </a:buClr>
              <a:buFont typeface="Arial" charset="0"/>
              <a:buChar char="•"/>
            </a:pPr>
            <a:r>
              <a:rPr lang="en-US" sz="1800" dirty="0"/>
              <a:t>Fungal infections, such as athletes foot and ringworm can be hard to cure</a:t>
            </a:r>
          </a:p>
          <a:p>
            <a:pPr marL="285750" indent="-285750">
              <a:spcBef>
                <a:spcPts val="500"/>
              </a:spcBef>
              <a:buClr>
                <a:schemeClr val="accent6"/>
              </a:buClr>
              <a:buFont typeface="Arial" charset="0"/>
              <a:buChar char="•"/>
            </a:pPr>
            <a:r>
              <a:rPr lang="en-US" sz="1800" dirty="0"/>
              <a:t>Some fungal infections can be deadly</a:t>
            </a:r>
          </a:p>
          <a:p>
            <a:pPr marL="285750" indent="-285750">
              <a:spcBef>
                <a:spcPts val="500"/>
              </a:spcBef>
              <a:buClr>
                <a:schemeClr val="accent6"/>
              </a:buClr>
              <a:buFont typeface="Arial" charset="0"/>
              <a:buChar char="•"/>
            </a:pPr>
            <a:r>
              <a:rPr lang="en-US" sz="1800" dirty="0"/>
              <a:t>Wipe your boots / shoes before entering buildings</a:t>
            </a:r>
          </a:p>
        </p:txBody>
      </p:sp>
      <p:sp>
        <p:nvSpPr>
          <p:cNvPr id="2" name="Title 1"/>
          <p:cNvSpPr>
            <a:spLocks noGrp="1"/>
          </p:cNvSpPr>
          <p:nvPr>
            <p:ph type="title"/>
          </p:nvPr>
        </p:nvSpPr>
        <p:spPr/>
        <p:txBody>
          <a:bodyPr/>
          <a:lstStyle/>
          <a:p>
            <a:r>
              <a:rPr lang="en-US" dirty="0"/>
              <a:t>Clean Shoes </a:t>
            </a:r>
          </a:p>
        </p:txBody>
      </p:sp>
      <p:pic>
        <p:nvPicPr>
          <p:cNvPr id="8" name="Content Placeholder 6"/>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4971061" y="1400670"/>
            <a:ext cx="3840554" cy="4882159"/>
          </a:xfrm>
          <a:prstGeom prst="rect">
            <a:avLst/>
          </a:prstGeom>
        </p:spPr>
      </p:pic>
    </p:spTree>
    <p:extLst>
      <p:ext uri="{BB962C8B-B14F-4D97-AF65-F5344CB8AC3E}">
        <p14:creationId xmlns:p14="http://schemas.microsoft.com/office/powerpoint/2010/main" val="578827820"/>
      </p:ext>
    </p:extLst>
  </p:cSld>
  <p:clrMapOvr>
    <a:masterClrMapping/>
  </p:clrMapOvr>
</p:sld>
</file>

<file path=ppt/theme/theme1.xml><?xml version="1.0" encoding="utf-8"?>
<a:theme xmlns:a="http://schemas.openxmlformats.org/drawingml/2006/main" name="MMJV PP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C84002B06B439DA773BCD5D7BD89" ma:contentTypeVersion="0" ma:contentTypeDescription="Create a new document." ma:contentTypeScope="" ma:versionID="93cce71f2c3fb9a7609fae389cb10a5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8FCB74-9060-42E7-A719-FA68B7494D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4382F04-448A-4F01-9E02-32404202791F}">
  <ds:schemaRefs>
    <ds:schemaRef ds:uri="http://purl.org/dc/terms/"/>
    <ds:schemaRef ds:uri="http://schemas.openxmlformats.org/package/2006/metadata/core-propertie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84B30974-8829-4FB4-81A4-B30431616E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MMJV PPT Template.potx</Template>
  <TotalTime>8807</TotalTime>
  <Words>3417</Words>
  <Application>Microsoft Office PowerPoint</Application>
  <PresentationFormat>On-screen Show (4:3)</PresentationFormat>
  <Paragraphs>376</Paragraphs>
  <Slides>27</Slides>
  <Notes>27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ＭＳ Ｐゴシック</vt:lpstr>
      <vt:lpstr>ＭＳ Ｐゴシック</vt:lpstr>
      <vt:lpstr>Arial</vt:lpstr>
      <vt:lpstr>Arial Bold</vt:lpstr>
      <vt:lpstr>Calibri</vt:lpstr>
      <vt:lpstr>Gill Sans</vt:lpstr>
      <vt:lpstr>Lucida Grande</vt:lpstr>
      <vt:lpstr>Mangal</vt:lpstr>
      <vt:lpstr>Times</vt:lpstr>
      <vt:lpstr>Trebuchet MS</vt:lpstr>
      <vt:lpstr>ヒラギノ角ゴ Pro W3</vt:lpstr>
      <vt:lpstr>MMJV PPT Template</vt:lpstr>
      <vt:lpstr>1_Office Theme</vt:lpstr>
      <vt:lpstr>1_Custom Design</vt:lpstr>
      <vt:lpstr>Health and Hygiene</vt:lpstr>
      <vt:lpstr>Introduction</vt:lpstr>
      <vt:lpstr>Health Surveillance Monitoring</vt:lpstr>
      <vt:lpstr>Good Personal Hygiene Practices</vt:lpstr>
      <vt:lpstr>Hand Washing</vt:lpstr>
      <vt:lpstr>More Ways to Prevent Spreading Germs</vt:lpstr>
      <vt:lpstr>Workplace Hygiene</vt:lpstr>
      <vt:lpstr>Dust and Allergens</vt:lpstr>
      <vt:lpstr>Clean Shoes </vt:lpstr>
      <vt:lpstr>In the Toilet</vt:lpstr>
      <vt:lpstr>In the Kitchen</vt:lpstr>
      <vt:lpstr>Food Preparation Requirements</vt:lpstr>
      <vt:lpstr>Malaria</vt:lpstr>
      <vt:lpstr>HIV / AIDS</vt:lpstr>
      <vt:lpstr>Preventing the Spread of HIV / AIDS</vt:lpstr>
      <vt:lpstr>Hepatitis A, B and C</vt:lpstr>
      <vt:lpstr>Hepatitis A</vt:lpstr>
      <vt:lpstr>Hepatitis B</vt:lpstr>
      <vt:lpstr>Hepatitis C</vt:lpstr>
      <vt:lpstr>Direct Contact</vt:lpstr>
      <vt:lpstr>Direct Contact Transmission Prevention</vt:lpstr>
      <vt:lpstr>Indirect Contact Transmission</vt:lpstr>
      <vt:lpstr>Indirect Contact Transmission Prevention</vt:lpstr>
      <vt:lpstr>Airborne Droplets</vt:lpstr>
      <vt:lpstr>Prevent Infection</vt:lpstr>
      <vt:lpstr>Cold and Flu</vt:lpstr>
      <vt:lpstr>Summary</vt:lpstr>
    </vt:vector>
  </TitlesOfParts>
  <Company>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 Coventon</dc:creator>
  <cp:lastModifiedBy>Sabuin, Lin LS</cp:lastModifiedBy>
  <cp:revision>953</cp:revision>
  <cp:lastPrinted>2012-03-06T00:01:13Z</cp:lastPrinted>
  <dcterms:created xsi:type="dcterms:W3CDTF">2009-06-11T07:05:59Z</dcterms:created>
  <dcterms:modified xsi:type="dcterms:W3CDTF">2022-04-21T07:43:47Z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0x010100D999C84002B06B439DA773BCD5D7BD89</vt:lpwstr>
  </property>
</Properties>
</file>