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5" r:id="rId4"/>
  </p:sldMasterIdLst>
  <p:notesMasterIdLst>
    <p:notesMasterId r:id="rId20"/>
  </p:notesMasterIdLst>
  <p:handoutMasterIdLst>
    <p:handoutMasterId r:id="rId21"/>
  </p:handoutMasterIdLst>
  <p:sldIdLst>
    <p:sldId id="259" r:id="rId5"/>
    <p:sldId id="527" r:id="rId6"/>
    <p:sldId id="533" r:id="rId7"/>
    <p:sldId id="356" r:id="rId8"/>
    <p:sldId id="554" r:id="rId9"/>
    <p:sldId id="555" r:id="rId10"/>
    <p:sldId id="556" r:id="rId11"/>
    <p:sldId id="557" r:id="rId12"/>
    <p:sldId id="558" r:id="rId13"/>
    <p:sldId id="559" r:id="rId14"/>
    <p:sldId id="553" r:id="rId15"/>
    <p:sldId id="560" r:id="rId16"/>
    <p:sldId id="561" r:id="rId17"/>
    <p:sldId id="562" r:id="rId18"/>
    <p:sldId id="505" r:id="rId19"/>
  </p:sldIdLst>
  <p:sldSz cx="12192000" cy="6858000"/>
  <p:notesSz cx="6858000" cy="9144000"/>
  <p:custDataLst>
    <p:tags r:id="rId22"/>
  </p:custDataLst>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charset="-128"/>
        <a:cs typeface="+mn-cs"/>
      </a:defRPr>
    </a:lvl5pPr>
    <a:lvl6pPr marL="2286000" algn="l" defTabSz="914400" rtl="0" eaLnBrk="1" latinLnBrk="0" hangingPunct="1">
      <a:defRPr sz="2400" kern="1200">
        <a:solidFill>
          <a:schemeClr val="tx1"/>
        </a:solidFill>
        <a:latin typeface="Times" charset="0"/>
        <a:ea typeface="MS PGothic" charset="-128"/>
        <a:cs typeface="+mn-cs"/>
      </a:defRPr>
    </a:lvl6pPr>
    <a:lvl7pPr marL="2743200" algn="l" defTabSz="914400" rtl="0" eaLnBrk="1" latinLnBrk="0" hangingPunct="1">
      <a:defRPr sz="2400" kern="1200">
        <a:solidFill>
          <a:schemeClr val="tx1"/>
        </a:solidFill>
        <a:latin typeface="Times" charset="0"/>
        <a:ea typeface="MS PGothic" charset="-128"/>
        <a:cs typeface="+mn-cs"/>
      </a:defRPr>
    </a:lvl7pPr>
    <a:lvl8pPr marL="3200400" algn="l" defTabSz="914400" rtl="0" eaLnBrk="1" latinLnBrk="0" hangingPunct="1">
      <a:defRPr sz="2400" kern="1200">
        <a:solidFill>
          <a:schemeClr val="tx1"/>
        </a:solidFill>
        <a:latin typeface="Times" charset="0"/>
        <a:ea typeface="MS PGothic" charset="-128"/>
        <a:cs typeface="+mn-cs"/>
      </a:defRPr>
    </a:lvl8pPr>
    <a:lvl9pPr marL="3657600" algn="l" defTabSz="914400" rtl="0" eaLnBrk="1" latinLnBrk="0" hangingPunct="1">
      <a:defRPr sz="2400" kern="1200">
        <a:solidFill>
          <a:schemeClr val="tx1"/>
        </a:solidFill>
        <a:latin typeface="Times" charset="0"/>
        <a:ea typeface="MS PGothic" charset="-128"/>
        <a:cs typeface="+mn-cs"/>
      </a:defRPr>
    </a:lvl9pPr>
  </p:defaultTextStyle>
  <p:extLst>
    <p:ext uri="{EFAFB233-063F-42B5-8137-9DF3F51BA10A}">
      <p15:sldGuideLst xmlns:p15="http://schemas.microsoft.com/office/powerpoint/2012/main">
        <p15:guide id="1" orient="horz" pos="234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04719"/>
    <a:srgbClr val="F56042"/>
    <a:srgbClr val="9BB044"/>
    <a:srgbClr val="FFCC66"/>
    <a:srgbClr val="4BACC6"/>
    <a:srgbClr val="444444"/>
    <a:srgbClr val="C055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13"/>
    <p:restoredTop sz="71202" autoAdjust="0"/>
  </p:normalViewPr>
  <p:slideViewPr>
    <p:cSldViewPr>
      <p:cViewPr varScale="1">
        <p:scale>
          <a:sx n="70" d="100"/>
          <a:sy n="70" d="100"/>
        </p:scale>
        <p:origin x="72" y="48"/>
      </p:cViewPr>
      <p:guideLst>
        <p:guide orient="horz" pos="2342"/>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132" d="100"/>
          <a:sy n="132" d="100"/>
        </p:scale>
        <p:origin x="4112" y="1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noChangeArrowheads="1"/>
          </p:cNvSpPr>
          <p:nvPr>
            <p:ph type="sldNum" sz="quarter" idx="3"/>
          </p:nvPr>
        </p:nvSpPr>
        <p:spPr bwMode="auto">
          <a:xfrm>
            <a:off x="0" y="8610600"/>
            <a:ext cx="68580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atin typeface="Arial" charset="0"/>
                <a:ea typeface="Arial" charset="0"/>
                <a:cs typeface="Arial" charset="0"/>
              </a:defRPr>
            </a:lvl1pPr>
          </a:lstStyle>
          <a:p>
            <a:pPr>
              <a:defRPr/>
            </a:pPr>
            <a:r>
              <a:rPr lang="en-US"/>
              <a:t>http://www.pertrain.com.au</a:t>
            </a:r>
          </a:p>
        </p:txBody>
      </p:sp>
      <p:sp>
        <p:nvSpPr>
          <p:cNvPr id="7" name="Rectangle 5"/>
          <p:cNvSpPr txBox="1">
            <a:spLocks noChangeArrowheads="1"/>
          </p:cNvSpPr>
          <p:nvPr/>
        </p:nvSpPr>
        <p:spPr bwMode="auto">
          <a:xfrm>
            <a:off x="533400" y="152400"/>
            <a:ext cx="5791200" cy="381000"/>
          </a:xfrm>
          <a:prstGeom prst="rect">
            <a:avLst/>
          </a:prstGeom>
          <a:noFill/>
          <a:ln w="9525">
            <a:noFill/>
            <a:miter lim="800000"/>
            <a:headEnd/>
            <a:tailEnd/>
          </a:ln>
          <a:effectLst/>
        </p:spPr>
        <p:txBody>
          <a:bodyPr anchor="b"/>
          <a:lstStyle>
            <a:lvl1pPr>
              <a:tabLst>
                <a:tab pos="5557838" algn="r"/>
              </a:tabLst>
              <a:defRPr sz="2400">
                <a:solidFill>
                  <a:schemeClr val="tx1"/>
                </a:solidFill>
                <a:latin typeface="Times" charset="0"/>
                <a:ea typeface="MS PGothic" charset="-128"/>
              </a:defRPr>
            </a:lvl1pPr>
            <a:lvl2pPr marL="742950" indent="-285750">
              <a:tabLst>
                <a:tab pos="5557838" algn="r"/>
              </a:tabLst>
              <a:defRPr sz="2400">
                <a:solidFill>
                  <a:schemeClr val="tx1"/>
                </a:solidFill>
                <a:latin typeface="Times" charset="0"/>
                <a:ea typeface="MS PGothic" charset="-128"/>
              </a:defRPr>
            </a:lvl2pPr>
            <a:lvl3pPr marL="1143000" indent="-228600">
              <a:tabLst>
                <a:tab pos="5557838" algn="r"/>
              </a:tabLst>
              <a:defRPr sz="2400">
                <a:solidFill>
                  <a:schemeClr val="tx1"/>
                </a:solidFill>
                <a:latin typeface="Times" charset="0"/>
                <a:ea typeface="MS PGothic" charset="-128"/>
              </a:defRPr>
            </a:lvl3pPr>
            <a:lvl4pPr marL="1600200" indent="-228600">
              <a:tabLst>
                <a:tab pos="5557838" algn="r"/>
              </a:tabLst>
              <a:defRPr sz="2400">
                <a:solidFill>
                  <a:schemeClr val="tx1"/>
                </a:solidFill>
                <a:latin typeface="Times" charset="0"/>
                <a:ea typeface="MS PGothic" charset="-128"/>
              </a:defRPr>
            </a:lvl4pPr>
            <a:lvl5pPr marL="2057400" indent="-228600">
              <a:tabLst>
                <a:tab pos="5557838" algn="r"/>
              </a:tabLst>
              <a:defRPr sz="2400">
                <a:solidFill>
                  <a:schemeClr val="tx1"/>
                </a:solidFill>
                <a:latin typeface="Times" charset="0"/>
                <a:ea typeface="MS PGothic" charset="-128"/>
              </a:defRPr>
            </a:lvl5pPr>
            <a:lvl6pPr marL="2514600" indent="-228600" eaLnBrk="0" fontAlgn="base" hangingPunct="0">
              <a:spcBef>
                <a:spcPct val="0"/>
              </a:spcBef>
              <a:spcAft>
                <a:spcPct val="0"/>
              </a:spcAft>
              <a:tabLst>
                <a:tab pos="5557838" algn="r"/>
              </a:tabLst>
              <a:defRPr sz="2400">
                <a:solidFill>
                  <a:schemeClr val="tx1"/>
                </a:solidFill>
                <a:latin typeface="Times" charset="0"/>
                <a:ea typeface="MS PGothic" charset="-128"/>
              </a:defRPr>
            </a:lvl6pPr>
            <a:lvl7pPr marL="2971800" indent="-228600" eaLnBrk="0" fontAlgn="base" hangingPunct="0">
              <a:spcBef>
                <a:spcPct val="0"/>
              </a:spcBef>
              <a:spcAft>
                <a:spcPct val="0"/>
              </a:spcAft>
              <a:tabLst>
                <a:tab pos="5557838" algn="r"/>
              </a:tabLst>
              <a:defRPr sz="2400">
                <a:solidFill>
                  <a:schemeClr val="tx1"/>
                </a:solidFill>
                <a:latin typeface="Times" charset="0"/>
                <a:ea typeface="MS PGothic" charset="-128"/>
              </a:defRPr>
            </a:lvl7pPr>
            <a:lvl8pPr marL="3429000" indent="-228600" eaLnBrk="0" fontAlgn="base" hangingPunct="0">
              <a:spcBef>
                <a:spcPct val="0"/>
              </a:spcBef>
              <a:spcAft>
                <a:spcPct val="0"/>
              </a:spcAft>
              <a:tabLst>
                <a:tab pos="5557838" algn="r"/>
              </a:tabLst>
              <a:defRPr sz="2400">
                <a:solidFill>
                  <a:schemeClr val="tx1"/>
                </a:solidFill>
                <a:latin typeface="Times" charset="0"/>
                <a:ea typeface="MS PGothic" charset="-128"/>
              </a:defRPr>
            </a:lvl8pPr>
            <a:lvl9pPr marL="3886200" indent="-228600" eaLnBrk="0" fontAlgn="base" hangingPunct="0">
              <a:spcBef>
                <a:spcPct val="0"/>
              </a:spcBef>
              <a:spcAft>
                <a:spcPct val="0"/>
              </a:spcAft>
              <a:tabLst>
                <a:tab pos="5557838" algn="r"/>
              </a:tabLst>
              <a:defRPr sz="2400">
                <a:solidFill>
                  <a:schemeClr val="tx1"/>
                </a:solidFill>
                <a:latin typeface="Times" charset="0"/>
                <a:ea typeface="MS PGothic" charset="-128"/>
              </a:defRPr>
            </a:lvl9pPr>
          </a:lstStyle>
          <a:p>
            <a:r>
              <a:rPr lang="en-US" altLang="x-none" sz="1000" b="1">
                <a:latin typeface="Arial" charset="0"/>
              </a:rPr>
              <a:t>Plan and Organise Work</a:t>
            </a:r>
            <a:r>
              <a:rPr lang="en-US" altLang="x-none" sz="1000">
                <a:latin typeface="Arial" charset="0"/>
              </a:rPr>
              <a:t>	Page: </a:t>
            </a:r>
            <a:fld id="{18316365-AF78-A149-9368-C39EF25A0F6F}" type="slidenum">
              <a:rPr lang="en-US" altLang="x-none" sz="1000">
                <a:latin typeface="Arial" charset="0"/>
              </a:rPr>
              <a:pPr/>
              <a:t>‹#›</a:t>
            </a:fld>
            <a:endParaRPr lang="en-US" altLang="x-none" sz="1000">
              <a:latin typeface="Arial"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4"/>
          <p:cNvSpPr>
            <a:spLocks noGrp="1" noRot="1" noChangeAspect="1" noChangeArrowheads="1" noTextEdit="1"/>
          </p:cNvSpPr>
          <p:nvPr>
            <p:ph type="sldImg" idx="2"/>
          </p:nvPr>
        </p:nvSpPr>
        <p:spPr bwMode="auto">
          <a:xfrm>
            <a:off x="1982788" y="304800"/>
            <a:ext cx="4875212" cy="274320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endParaRPr lang="en-US" noProof="0" dirty="0"/>
          </a:p>
        </p:txBody>
      </p:sp>
      <p:sp>
        <p:nvSpPr>
          <p:cNvPr id="9" name="Rectangle 5"/>
          <p:cNvSpPr>
            <a:spLocks noGrp="1" noChangeArrowheads="1"/>
          </p:cNvSpPr>
          <p:nvPr>
            <p:ph type="body" sz="quarter" idx="3"/>
          </p:nvPr>
        </p:nvSpPr>
        <p:spPr bwMode="auto">
          <a:xfrm>
            <a:off x="609600" y="3200400"/>
            <a:ext cx="5715000" cy="556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0"/>
            <a:r>
              <a:rPr lang="en-US" noProof="0"/>
              <a:t>Asdfa</a:t>
            </a:r>
          </a:p>
          <a:p>
            <a:pPr lvl="0"/>
            <a:r>
              <a:rPr lang="en-US" noProof="0"/>
              <a:t>sdfsdf</a:t>
            </a:r>
          </a:p>
        </p:txBody>
      </p:sp>
      <p:sp>
        <p:nvSpPr>
          <p:cNvPr id="10" name="Slide Number Placeholder 4"/>
          <p:cNvSpPr txBox="1">
            <a:spLocks noGrp="1"/>
          </p:cNvSpPr>
          <p:nvPr/>
        </p:nvSpPr>
        <p:spPr bwMode="auto">
          <a:xfrm>
            <a:off x="0" y="8610600"/>
            <a:ext cx="6858000" cy="457200"/>
          </a:xfrm>
          <a:prstGeom prst="rect">
            <a:avLst/>
          </a:prstGeom>
          <a:noFill/>
          <a:ln w="9525">
            <a:noFill/>
            <a:miter lim="800000"/>
            <a:headEnd/>
            <a:tailEnd/>
          </a:ln>
        </p:spPr>
        <p:txBody>
          <a:bodyPr anchor="b"/>
          <a:lstStyle>
            <a:lvl1pPr>
              <a:defRPr sz="2400">
                <a:solidFill>
                  <a:schemeClr val="tx1"/>
                </a:solidFill>
                <a:latin typeface="Times" charset="0"/>
                <a:ea typeface="MS PGothic" charset="-128"/>
              </a:defRPr>
            </a:lvl1pPr>
            <a:lvl2pPr marL="742950" indent="-285750">
              <a:defRPr sz="2400">
                <a:solidFill>
                  <a:schemeClr val="tx1"/>
                </a:solidFill>
                <a:latin typeface="Times" charset="0"/>
                <a:ea typeface="MS PGothic" charset="-128"/>
              </a:defRPr>
            </a:lvl2pPr>
            <a:lvl3pPr marL="1143000" indent="-228600">
              <a:defRPr sz="2400">
                <a:solidFill>
                  <a:schemeClr val="tx1"/>
                </a:solidFill>
                <a:latin typeface="Times" charset="0"/>
                <a:ea typeface="MS PGothic" charset="-128"/>
              </a:defRPr>
            </a:lvl3pPr>
            <a:lvl4pPr marL="1600200" indent="-228600">
              <a:defRPr sz="2400">
                <a:solidFill>
                  <a:schemeClr val="tx1"/>
                </a:solidFill>
                <a:latin typeface="Times" charset="0"/>
                <a:ea typeface="MS PGothic" charset="-128"/>
              </a:defRPr>
            </a:lvl4pPr>
            <a:lvl5pPr marL="2057400" indent="-228600">
              <a:defRPr sz="2400">
                <a:solidFill>
                  <a:schemeClr val="tx1"/>
                </a:solidFill>
                <a:latin typeface="Times" charset="0"/>
                <a:ea typeface="MS PGothic" charset="-128"/>
              </a:defRPr>
            </a:lvl5pPr>
            <a:lvl6pPr marL="2514600" indent="-228600" eaLnBrk="0" fontAlgn="base" hangingPunct="0">
              <a:spcBef>
                <a:spcPct val="0"/>
              </a:spcBef>
              <a:spcAft>
                <a:spcPct val="0"/>
              </a:spcAft>
              <a:defRPr sz="2400">
                <a:solidFill>
                  <a:schemeClr val="tx1"/>
                </a:solidFill>
                <a:latin typeface="Times" charset="0"/>
                <a:ea typeface="MS PGothic" charset="-128"/>
              </a:defRPr>
            </a:lvl6pPr>
            <a:lvl7pPr marL="2971800" indent="-228600" eaLnBrk="0" fontAlgn="base" hangingPunct="0">
              <a:spcBef>
                <a:spcPct val="0"/>
              </a:spcBef>
              <a:spcAft>
                <a:spcPct val="0"/>
              </a:spcAft>
              <a:defRPr sz="2400">
                <a:solidFill>
                  <a:schemeClr val="tx1"/>
                </a:solidFill>
                <a:latin typeface="Times" charset="0"/>
                <a:ea typeface="MS PGothic" charset="-128"/>
              </a:defRPr>
            </a:lvl7pPr>
            <a:lvl8pPr marL="3429000" indent="-228600" eaLnBrk="0" fontAlgn="base" hangingPunct="0">
              <a:spcBef>
                <a:spcPct val="0"/>
              </a:spcBef>
              <a:spcAft>
                <a:spcPct val="0"/>
              </a:spcAft>
              <a:defRPr sz="2400">
                <a:solidFill>
                  <a:schemeClr val="tx1"/>
                </a:solidFill>
                <a:latin typeface="Times" charset="0"/>
                <a:ea typeface="MS PGothic" charset="-128"/>
              </a:defRPr>
            </a:lvl8pPr>
            <a:lvl9pPr marL="3886200" indent="-228600" eaLnBrk="0" fontAlgn="base" hangingPunct="0">
              <a:spcBef>
                <a:spcPct val="0"/>
              </a:spcBef>
              <a:spcAft>
                <a:spcPct val="0"/>
              </a:spcAft>
              <a:defRPr sz="2400">
                <a:solidFill>
                  <a:schemeClr val="tx1"/>
                </a:solidFill>
                <a:latin typeface="Times" charset="0"/>
                <a:ea typeface="MS PGothic" charset="-128"/>
              </a:defRPr>
            </a:lvl9pPr>
          </a:lstStyle>
          <a:p>
            <a:pPr algn="ctr"/>
            <a:r>
              <a:rPr lang="en-US" altLang="x-none" sz="1000">
                <a:latin typeface="Arial" charset="0"/>
              </a:rPr>
              <a:t>Section Two: Page </a:t>
            </a:r>
            <a:fld id="{60BB5504-1B68-2841-A1BB-9C09328332A1}" type="slidenum">
              <a:rPr lang="en-US" altLang="x-none" sz="1000">
                <a:latin typeface="Arial" charset="0"/>
              </a:rPr>
              <a:pPr algn="ctr"/>
              <a:t>‹#›</a:t>
            </a:fld>
            <a:endParaRPr lang="en-US" altLang="x-none" sz="1000">
              <a:latin typeface="Arial" charset="0"/>
            </a:endParaRPr>
          </a:p>
        </p:txBody>
      </p:sp>
      <p:sp>
        <p:nvSpPr>
          <p:cNvPr id="3077" name="TextBox 10"/>
          <p:cNvSpPr txBox="1">
            <a:spLocks noChangeArrowheads="1"/>
          </p:cNvSpPr>
          <p:nvPr/>
        </p:nvSpPr>
        <p:spPr bwMode="auto">
          <a:xfrm>
            <a:off x="609600" y="2847975"/>
            <a:ext cx="31242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1200" b="1" i="1" dirty="0">
                <a:solidFill>
                  <a:srgbClr val="000000"/>
                </a:solidFill>
                <a:latin typeface="Arial" charset="0"/>
                <a:cs typeface="Arial Bold" charset="0"/>
              </a:rPr>
              <a:t>Trainer Key Points</a:t>
            </a:r>
          </a:p>
        </p:txBody>
      </p:sp>
    </p:spTree>
  </p:cSld>
  <p:clrMap bg1="lt1" tx1="dk1" bg2="lt2" tx2="dk2" accent1="accent1" accent2="accent2" accent3="accent3" accent4="accent4" accent5="accent5" accent6="accent6" hlink="hlink" folHlink="folHlink"/>
  <p:notesStyle>
    <a:lvl1pPr marL="196850" indent="-196850" algn="l" rtl="0" eaLnBrk="0" fontAlgn="base" hangingPunct="0">
      <a:spcBef>
        <a:spcPts val="1000"/>
      </a:spcBef>
      <a:spcAft>
        <a:spcPct val="0"/>
      </a:spcAft>
      <a:buFont typeface="Times" charset="0"/>
      <a:buChar char="•"/>
      <a:tabLst>
        <a:tab pos="2667000" algn="l"/>
        <a:tab pos="2955925" algn="l"/>
      </a:tabLst>
      <a:defRPr sz="1000" kern="1200">
        <a:solidFill>
          <a:schemeClr val="tx1"/>
        </a:solidFill>
        <a:latin typeface="Arial"/>
        <a:ea typeface="MS PGothic" pitchFamily="34" charset="-128"/>
        <a:cs typeface="MS PGothic" charset="0"/>
      </a:defRPr>
    </a:lvl1pPr>
    <a:lvl2pPr marL="576263" indent="-188913" algn="l" rtl="0" eaLnBrk="0" fontAlgn="base" hangingPunct="0">
      <a:spcBef>
        <a:spcPct val="30000"/>
      </a:spcBef>
      <a:spcAft>
        <a:spcPct val="0"/>
      </a:spcAft>
      <a:buChar char="-"/>
      <a:tabLst>
        <a:tab pos="2667000" algn="l"/>
        <a:tab pos="2955925" algn="l"/>
      </a:tabLst>
      <a:defRPr sz="1000" kern="1200">
        <a:solidFill>
          <a:schemeClr val="tx1"/>
        </a:solidFill>
        <a:latin typeface="Arial"/>
        <a:ea typeface="MS PGothic" pitchFamily="34" charset="-128"/>
        <a:cs typeface="MS PGothic" charset="0"/>
      </a:defRPr>
    </a:lvl2pPr>
    <a:lvl3pPr marL="955675" indent="-188913" algn="l" rtl="0" eaLnBrk="0" fontAlgn="base" hangingPunct="0">
      <a:spcBef>
        <a:spcPct val="30000"/>
      </a:spcBef>
      <a:spcAft>
        <a:spcPct val="0"/>
      </a:spcAft>
      <a:buChar char="•"/>
      <a:tabLst>
        <a:tab pos="2667000" algn="l"/>
        <a:tab pos="2955925" algn="l"/>
      </a:tabLst>
      <a:defRPr sz="1000" kern="1200">
        <a:solidFill>
          <a:schemeClr val="tx1"/>
        </a:solidFill>
        <a:latin typeface="Arial"/>
        <a:ea typeface="MS PGothic" pitchFamily="34" charset="-128"/>
        <a:cs typeface="MS PGothic" charset="0"/>
      </a:defRPr>
    </a:lvl3pPr>
    <a:lvl4pPr marL="1600200" indent="-228600" algn="l" rtl="0" eaLnBrk="0" fontAlgn="base" hangingPunct="0">
      <a:spcBef>
        <a:spcPct val="30000"/>
      </a:spcBef>
      <a:spcAft>
        <a:spcPct val="0"/>
      </a:spcAft>
      <a:tabLst>
        <a:tab pos="2667000" algn="l"/>
        <a:tab pos="2955925" algn="l"/>
      </a:tabLst>
      <a:defRPr sz="1200" kern="1200">
        <a:solidFill>
          <a:schemeClr val="tx1"/>
        </a:solidFill>
        <a:latin typeface="Arial" pitchFamily="112" charset="0"/>
        <a:ea typeface="MS PGothic" pitchFamily="34" charset="-128"/>
        <a:cs typeface="MS PGothic" charset="0"/>
      </a:defRPr>
    </a:lvl4pPr>
    <a:lvl5pPr marL="2057400" indent="-228600" algn="l" rtl="0" eaLnBrk="0" fontAlgn="base" hangingPunct="0">
      <a:spcBef>
        <a:spcPct val="30000"/>
      </a:spcBef>
      <a:spcAft>
        <a:spcPct val="0"/>
      </a:spcAft>
      <a:tabLst>
        <a:tab pos="2667000" algn="l"/>
        <a:tab pos="2955925" algn="l"/>
      </a:tabLst>
      <a:defRPr sz="1200" kern="1200">
        <a:solidFill>
          <a:schemeClr val="tx1"/>
        </a:solidFill>
        <a:latin typeface="Arial" pitchFamily="112"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2788" y="304800"/>
            <a:ext cx="4875212" cy="2743200"/>
          </a:xfrm>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charset="0"/>
              </a:rPr>
              <a:t>Welcome. </a:t>
            </a:r>
          </a:p>
          <a:p>
            <a:pPr eaLnBrk="1" hangingPunct="1">
              <a:spcBef>
                <a:spcPct val="0"/>
              </a:spcBef>
            </a:pPr>
            <a:r>
              <a:rPr lang="en-US" altLang="en-US" dirty="0">
                <a:latin typeface="Arial" charset="0"/>
              </a:rPr>
              <a:t>Introduce yourself. </a:t>
            </a:r>
            <a:endParaRPr lang="en-US" dirty="0"/>
          </a:p>
        </p:txBody>
      </p:sp>
      <p:sp>
        <p:nvSpPr>
          <p:cNvPr id="4" name="Slide Number Placeholder 3"/>
          <p:cNvSpPr>
            <a:spLocks noGrp="1"/>
          </p:cNvSpPr>
          <p:nvPr>
            <p:ph type="sldNum" sz="quarter" idx="10"/>
          </p:nvPr>
        </p:nvSpPr>
        <p:spPr/>
        <p:txBody>
          <a:bodyPr/>
          <a:lstStyle/>
          <a:p>
            <a:fld id="{4F28EF92-8E65-E04A-B3A9-0AAF26778331}" type="slidenum">
              <a:rPr lang="en-US" smtClean="0"/>
              <a:t>1</a:t>
            </a:fld>
            <a:endParaRPr lang="en-US"/>
          </a:p>
        </p:txBody>
      </p:sp>
    </p:spTree>
    <p:extLst>
      <p:ext uri="{BB962C8B-B14F-4D97-AF65-F5344CB8AC3E}">
        <p14:creationId xmlns:p14="http://schemas.microsoft.com/office/powerpoint/2010/main" val="404783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latin typeface="Arial" charset="0"/>
              </a:rPr>
              <a:t>Discuss the warning signs of suicide and what to do.</a:t>
            </a:r>
            <a:endParaRPr lang="en-GB" altLang="en-US" dirty="0">
              <a:latin typeface="Arial" charset="0"/>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00200E66-AD30-F845-8E33-FD1B3F8A3844}" type="slidenum">
              <a:rPr lang="en-US" altLang="en-US" sz="1200"/>
              <a:pPr/>
              <a:t>10</a:t>
            </a:fld>
            <a:endParaRPr lang="en-US" altLang="en-US" sz="1200"/>
          </a:p>
        </p:txBody>
      </p:sp>
    </p:spTree>
    <p:extLst>
      <p:ext uri="{BB962C8B-B14F-4D97-AF65-F5344CB8AC3E}">
        <p14:creationId xmlns:p14="http://schemas.microsoft.com/office/powerpoint/2010/main" val="3811212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Discuss Ok </a:t>
            </a:r>
            <a:r>
              <a:rPr lang="en-US" altLang="en-US" dirty="0" err="1">
                <a:latin typeface="Arial" charset="0"/>
              </a:rPr>
              <a:t>Tedi’s</a:t>
            </a:r>
            <a:r>
              <a:rPr lang="en-US" altLang="en-US" dirty="0">
                <a:latin typeface="Arial" charset="0"/>
              </a:rPr>
              <a:t> alcohol and drug use policy – Zero tolerance.</a:t>
            </a:r>
          </a:p>
          <a:p>
            <a:pPr marL="196850" marR="0" lvl="0" indent="-196850" algn="l" defTabSz="914400" rtl="0" eaLnBrk="0" fontAlgn="base" latinLnBrk="0" hangingPunct="0">
              <a:lnSpc>
                <a:spcPct val="100000"/>
              </a:lnSpc>
              <a:spcBef>
                <a:spcPts val="1000"/>
              </a:spcBef>
              <a:spcAft>
                <a:spcPct val="0"/>
              </a:spcAft>
              <a:buClrTx/>
              <a:buSzTx/>
              <a:buFont typeface="Times" charset="0"/>
              <a:buChar char="•"/>
              <a:tabLst>
                <a:tab pos="2667000" algn="l"/>
                <a:tab pos="2955925" algn="l"/>
              </a:tabLst>
              <a:defRPr/>
            </a:pPr>
            <a:r>
              <a:rPr lang="en-US" altLang="en-US" dirty="0">
                <a:latin typeface="Arial" charset="0"/>
              </a:rPr>
              <a:t>Explain that individuals who present to work and have a positive reading will be sent back to the camp or their home and further action will be taken.</a:t>
            </a:r>
          </a:p>
          <a:p>
            <a:pPr marL="0" indent="0">
              <a:buNone/>
            </a:pPr>
            <a:endParaRPr lang="en-US" altLang="en-US" dirty="0">
              <a:latin typeface="Arial" charset="0"/>
            </a:endParaRPr>
          </a:p>
          <a:p>
            <a:endParaRPr lang="en-US" altLang="en-US" dirty="0">
              <a:latin typeface="Arial" charset="0"/>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00200E66-AD30-F845-8E33-FD1B3F8A3844}" type="slidenum">
              <a:rPr lang="en-US" altLang="en-US" sz="1200"/>
              <a:pPr/>
              <a:t>11</a:t>
            </a:fld>
            <a:endParaRPr lang="en-US" altLang="en-US" sz="1200"/>
          </a:p>
        </p:txBody>
      </p:sp>
    </p:spTree>
    <p:extLst>
      <p:ext uri="{BB962C8B-B14F-4D97-AF65-F5344CB8AC3E}">
        <p14:creationId xmlns:p14="http://schemas.microsoft.com/office/powerpoint/2010/main" val="3917412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latin typeface="Arial" charset="0"/>
              </a:rPr>
              <a:t>Discuss the </a:t>
            </a:r>
            <a:r>
              <a:rPr lang="en-GB" altLang="en-US" dirty="0">
                <a:latin typeface="Arial" charset="0"/>
              </a:rPr>
              <a:t>side effects of alcohol, illicit drugs and some prescription and over-the-counter medications, including: </a:t>
            </a:r>
          </a:p>
          <a:p>
            <a:pPr lvl="1"/>
            <a:r>
              <a:rPr lang="en-GB" altLang="en-US" dirty="0">
                <a:latin typeface="Arial" charset="0"/>
              </a:rPr>
              <a:t>erratic, abnormal or unusual behaviour</a:t>
            </a:r>
          </a:p>
          <a:p>
            <a:pPr lvl="1"/>
            <a:r>
              <a:rPr lang="en-GB" altLang="en-US" dirty="0">
                <a:latin typeface="Arial" charset="0"/>
              </a:rPr>
              <a:t>increased rate of near misses or incidents </a:t>
            </a:r>
          </a:p>
          <a:p>
            <a:pPr lvl="1"/>
            <a:r>
              <a:rPr lang="en-GB" altLang="en-US" dirty="0">
                <a:latin typeface="Arial" charset="0"/>
              </a:rPr>
              <a:t>deteriorating work performance</a:t>
            </a:r>
            <a:r>
              <a:rPr lang="en-US" altLang="en-US" dirty="0">
                <a:latin typeface="Arial" charset="0"/>
              </a:rPr>
              <a:t>.</a:t>
            </a:r>
            <a:endParaRPr lang="en-GB" altLang="en-US" dirty="0">
              <a:latin typeface="Arial" charset="0"/>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00200E66-AD30-F845-8E33-FD1B3F8A3844}" type="slidenum">
              <a:rPr lang="en-US" altLang="en-US" sz="1200"/>
              <a:pPr/>
              <a:t>12</a:t>
            </a:fld>
            <a:endParaRPr lang="en-US" altLang="en-US" sz="1200"/>
          </a:p>
        </p:txBody>
      </p:sp>
    </p:spTree>
    <p:extLst>
      <p:ext uri="{BB962C8B-B14F-4D97-AF65-F5344CB8AC3E}">
        <p14:creationId xmlns:p14="http://schemas.microsoft.com/office/powerpoint/2010/main" val="3774809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charset="0"/>
              </a:rPr>
              <a:t>Ok </a:t>
            </a:r>
            <a:r>
              <a:rPr lang="en-GB" altLang="en-US" dirty="0" err="1">
                <a:latin typeface="Arial" charset="0"/>
              </a:rPr>
              <a:t>Tedi</a:t>
            </a:r>
            <a:r>
              <a:rPr lang="en-GB" altLang="en-US" dirty="0">
                <a:latin typeface="Arial" charset="0"/>
              </a:rPr>
              <a:t> employs suitably trained and authorised personnel to collect breath specimens for alcohol screening, and saliva and urine samples for drug screening.  </a:t>
            </a:r>
          </a:p>
          <a:p>
            <a:r>
              <a:rPr lang="en-GB" altLang="en-US" dirty="0">
                <a:latin typeface="Arial" charset="0"/>
              </a:rPr>
              <a:t>Any person working or visiting a Ok </a:t>
            </a:r>
            <a:r>
              <a:rPr lang="en-GB" altLang="en-US" dirty="0" err="1">
                <a:latin typeface="Arial" charset="0"/>
              </a:rPr>
              <a:t>Tedi</a:t>
            </a:r>
            <a:r>
              <a:rPr lang="en-GB" altLang="en-US" dirty="0">
                <a:latin typeface="Arial" charset="0"/>
              </a:rPr>
              <a:t> site may be requested to provide a sample of urine or saliva and/or undertake a breath analysis test at any time and without notice. </a:t>
            </a:r>
            <a:endParaRPr lang="en-US" altLang="en-US" dirty="0">
              <a:latin typeface="Arial" charset="0"/>
            </a:endParaRPr>
          </a:p>
          <a:p>
            <a:pPr marL="0" indent="0">
              <a:buNone/>
            </a:pPr>
            <a:endParaRPr lang="en-US" altLang="en-US" dirty="0">
              <a:latin typeface="Arial" charset="0"/>
            </a:endParaRPr>
          </a:p>
          <a:p>
            <a:endParaRPr lang="en-US" altLang="en-US" dirty="0">
              <a:latin typeface="Arial" charset="0"/>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00200E66-AD30-F845-8E33-FD1B3F8A3844}" type="slidenum">
              <a:rPr lang="en-US" altLang="en-US" sz="1200"/>
              <a:pPr/>
              <a:t>13</a:t>
            </a:fld>
            <a:endParaRPr lang="en-US" altLang="en-US" sz="1200"/>
          </a:p>
        </p:txBody>
      </p:sp>
    </p:spTree>
    <p:extLst>
      <p:ext uri="{BB962C8B-B14F-4D97-AF65-F5344CB8AC3E}">
        <p14:creationId xmlns:p14="http://schemas.microsoft.com/office/powerpoint/2010/main" val="1976577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charset="0"/>
              </a:rPr>
              <a:t>Ok </a:t>
            </a:r>
            <a:r>
              <a:rPr lang="en-US" altLang="en-US" dirty="0" err="1">
                <a:latin typeface="Arial" charset="0"/>
              </a:rPr>
              <a:t>Tedi</a:t>
            </a:r>
            <a:r>
              <a:rPr lang="en-US" altLang="en-US" dirty="0">
                <a:latin typeface="Arial" charset="0"/>
              </a:rPr>
              <a:t> sites have people trained in first aid and, if the site is in a remote location it will also have trained medical personnel to deal with illness and injury cases.</a:t>
            </a:r>
          </a:p>
          <a:p>
            <a:r>
              <a:rPr lang="en-US" altLang="en-US" dirty="0">
                <a:latin typeface="Arial" charset="0"/>
              </a:rPr>
              <a:t>If you are sick – stay home and advise your supervisor. </a:t>
            </a:r>
          </a:p>
          <a:p>
            <a:r>
              <a:rPr lang="en-US" altLang="en-US" dirty="0">
                <a:latin typeface="Arial" charset="0"/>
              </a:rPr>
              <a:t>If you are injured – advise your supervisor and/or HR Team and complete all required reports. </a:t>
            </a:r>
          </a:p>
        </p:txBody>
      </p:sp>
    </p:spTree>
    <p:extLst>
      <p:ext uri="{BB962C8B-B14F-4D97-AF65-F5344CB8AC3E}">
        <p14:creationId xmlns:p14="http://schemas.microsoft.com/office/powerpoint/2010/main" val="4274152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xfrm>
            <a:off x="1982788" y="304800"/>
            <a:ext cx="4875212" cy="27432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249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Arial" charset="0"/>
              </a:rPr>
              <a:t>Explain that:</a:t>
            </a:r>
          </a:p>
          <a:p>
            <a:pPr marL="576263" marR="0" lvl="1" indent="-188913" algn="l" defTabSz="914400" rtl="0" eaLnBrk="0" fontAlgn="base" latinLnBrk="0" hangingPunct="0">
              <a:lnSpc>
                <a:spcPct val="100000"/>
              </a:lnSpc>
              <a:spcBef>
                <a:spcPct val="30000"/>
              </a:spcBef>
              <a:spcAft>
                <a:spcPct val="0"/>
              </a:spcAft>
              <a:buClrTx/>
              <a:buSzTx/>
              <a:buFontTx/>
              <a:buChar char="-"/>
              <a:tabLst>
                <a:tab pos="2667000" algn="l"/>
                <a:tab pos="2955925" algn="l"/>
              </a:tabLst>
              <a:defRPr/>
            </a:pPr>
            <a:r>
              <a:rPr lang="en-US" altLang="en-US" dirty="0">
                <a:latin typeface="Arial" charset="0"/>
              </a:rPr>
              <a:t>every worker has a responsibility to present for work in a fit state to do their job safely and effectively</a:t>
            </a:r>
          </a:p>
          <a:p>
            <a:pPr lvl="1"/>
            <a:r>
              <a:rPr lang="en-US" altLang="en-US" dirty="0">
                <a:latin typeface="Arial" charset="0"/>
              </a:rPr>
              <a:t>everyone must take accountability for their own actions and address issues as they arise</a:t>
            </a:r>
          </a:p>
          <a:p>
            <a:pPr lvl="1"/>
            <a:r>
              <a:rPr lang="en-US" altLang="en-US" dirty="0">
                <a:latin typeface="Arial" charset="0"/>
              </a:rPr>
              <a:t>every worker has the right to stop work if they think the situation is unsafe or unhealthy</a:t>
            </a:r>
          </a:p>
          <a:p>
            <a:pPr lvl="1"/>
            <a:r>
              <a:rPr lang="en-US" altLang="en-US" dirty="0">
                <a:latin typeface="Arial" charset="0"/>
              </a:rPr>
              <a:t>if in doubt, stop and talk your supervisor.</a:t>
            </a:r>
          </a:p>
          <a:p>
            <a:r>
              <a:rPr lang="en-US" altLang="en-US" dirty="0">
                <a:latin typeface="Arial" charset="0"/>
              </a:rPr>
              <a:t>Follow OTML standards, guidelines and procedures that are put in place to keep everyone safe and healthy.</a:t>
            </a:r>
          </a:p>
          <a:p>
            <a:r>
              <a:rPr lang="en-GB" sz="1000" b="0" i="0" u="none" strike="noStrike" kern="1200" baseline="0" dirty="0">
                <a:solidFill>
                  <a:schemeClr val="dk1"/>
                </a:solidFill>
                <a:latin typeface="Arial"/>
                <a:ea typeface="ＭＳ Ｐゴシック" pitchFamily="82" charset="-128"/>
                <a:cs typeface="Arial"/>
              </a:rPr>
              <a:t>Ask if there are any questions or comments about this topic.</a:t>
            </a:r>
          </a:p>
        </p:txBody>
      </p:sp>
      <p:sp>
        <p:nvSpPr>
          <p:cNvPr id="124931"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ヒラギノ角ゴ Pro W3" charset="0"/>
                <a:cs typeface="ヒラギノ角ゴ Pro W3" charset="0"/>
              </a:defRPr>
            </a:lvl1pPr>
            <a:lvl2pPr marL="742950" indent="-285750" eaLnBrk="0" hangingPunct="0">
              <a:defRPr sz="2400">
                <a:solidFill>
                  <a:schemeClr val="tx1"/>
                </a:solidFill>
                <a:latin typeface="Calibri" charset="0"/>
                <a:ea typeface="ヒラギノ角ゴ Pro W3" charset="0"/>
                <a:cs typeface="ヒラギノ角ゴ Pro W3" charset="0"/>
              </a:defRPr>
            </a:lvl2pPr>
            <a:lvl3pPr marL="1143000" indent="-228600" eaLnBrk="0" hangingPunct="0">
              <a:defRPr sz="2400">
                <a:solidFill>
                  <a:schemeClr val="tx1"/>
                </a:solidFill>
                <a:latin typeface="Calibri" charset="0"/>
                <a:ea typeface="ヒラギノ角ゴ Pro W3" charset="0"/>
                <a:cs typeface="ヒラギノ角ゴ Pro W3" charset="0"/>
              </a:defRPr>
            </a:lvl3pPr>
            <a:lvl4pPr marL="1600200" indent="-228600" eaLnBrk="0" hangingPunct="0">
              <a:defRPr sz="2400">
                <a:solidFill>
                  <a:schemeClr val="tx1"/>
                </a:solidFill>
                <a:latin typeface="Calibri" charset="0"/>
                <a:ea typeface="ヒラギノ角ゴ Pro W3" charset="0"/>
                <a:cs typeface="ヒラギノ角ゴ Pro W3" charset="0"/>
              </a:defRPr>
            </a:lvl4pPr>
            <a:lvl5pPr marL="2057400" indent="-228600" eaLnBrk="0" hangingPunct="0">
              <a:defRPr sz="2400">
                <a:solidFill>
                  <a:schemeClr val="tx1"/>
                </a:solidFill>
                <a:latin typeface="Calibri"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Calibri" charset="0"/>
                <a:ea typeface="ヒラギノ角ゴ Pro W3" charset="0"/>
                <a:cs typeface="ヒラギノ角ゴ Pro W3" charset="0"/>
              </a:defRPr>
            </a:lvl9pPr>
          </a:lstStyle>
          <a:p>
            <a:pPr eaLnBrk="1" hangingPunct="1"/>
            <a:fld id="{CEBEA3BD-53B6-FD45-94BA-33F95D09C666}" type="slidenum">
              <a:rPr lang="en-AU" sz="1200"/>
              <a:pPr eaLnBrk="1" hangingPunct="1"/>
              <a:t>15</a:t>
            </a:fld>
            <a:endParaRPr lang="en-AU"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charset="0"/>
              </a:rPr>
              <a:t>Explain that mining work is physically demanding and requires mobility, strength, good posture, reach, fine motor skills and an aerobic capacity to perform the relevant tasks.  </a:t>
            </a:r>
          </a:p>
          <a:p>
            <a:r>
              <a:rPr lang="en-GB" altLang="en-US" dirty="0">
                <a:latin typeface="Arial" charset="0"/>
              </a:rPr>
              <a:t>Being ‘fit for work’ means that, as an individual, you must be in a physical, mental and emotional state that allows you to perform your work to the standards set by Ok </a:t>
            </a:r>
            <a:r>
              <a:rPr lang="en-GB" altLang="en-US" dirty="0" err="1">
                <a:latin typeface="Arial" charset="0"/>
              </a:rPr>
              <a:t>Tedi</a:t>
            </a:r>
            <a:r>
              <a:rPr lang="en-GB" altLang="en-US" dirty="0">
                <a:latin typeface="Arial" charset="0"/>
              </a:rPr>
              <a:t>, and in a manner that will not put yourself or others’ safety or health at risk.</a:t>
            </a:r>
          </a:p>
          <a:p>
            <a:r>
              <a:rPr lang="en-GB" altLang="en-US" dirty="0">
                <a:latin typeface="Arial" charset="0"/>
              </a:rPr>
              <a:t>Discuss the factors that can affect a person’s fitness for work.</a:t>
            </a:r>
          </a:p>
          <a:p>
            <a:r>
              <a:rPr lang="en-GB" altLang="en-US" dirty="0">
                <a:latin typeface="Arial" charset="0"/>
              </a:rPr>
              <a:t>Emphasise the importance of identifying if someone is not fit for work at an early stage.</a:t>
            </a:r>
          </a:p>
        </p:txBody>
      </p:sp>
    </p:spTree>
    <p:extLst>
      <p:ext uri="{BB962C8B-B14F-4D97-AF65-F5344CB8AC3E}">
        <p14:creationId xmlns:p14="http://schemas.microsoft.com/office/powerpoint/2010/main" val="184305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charset="0"/>
              </a:rPr>
              <a:t>Discuss the obligations that workers, contractors and visitors to site have to Ok </a:t>
            </a:r>
            <a:r>
              <a:rPr lang="en-GB" altLang="en-US" dirty="0" err="1">
                <a:latin typeface="Arial" charset="0"/>
              </a:rPr>
              <a:t>Tedi</a:t>
            </a:r>
            <a:r>
              <a:rPr lang="en-GB" altLang="en-US" dirty="0">
                <a:latin typeface="Arial" charset="0"/>
              </a:rPr>
              <a:t>.  </a:t>
            </a:r>
          </a:p>
        </p:txBody>
      </p:sp>
    </p:spTree>
    <p:extLst>
      <p:ext uri="{BB962C8B-B14F-4D97-AF65-F5344CB8AC3E}">
        <p14:creationId xmlns:p14="http://schemas.microsoft.com/office/powerpoint/2010/main" val="398300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charset="0"/>
              </a:rPr>
              <a:t>Explain that Ok </a:t>
            </a:r>
            <a:r>
              <a:rPr lang="en-GB" altLang="en-US" dirty="0" err="1">
                <a:latin typeface="Arial" charset="0"/>
              </a:rPr>
              <a:t>Tedi</a:t>
            </a:r>
            <a:r>
              <a:rPr lang="en-GB" altLang="en-US" dirty="0">
                <a:latin typeface="Arial" charset="0"/>
              </a:rPr>
              <a:t> has an obligation under Workplace Health and Safety Legislation to ensure that everyone on a Ok </a:t>
            </a:r>
            <a:r>
              <a:rPr lang="en-GB" altLang="en-US" dirty="0" err="1">
                <a:latin typeface="Arial" charset="0"/>
              </a:rPr>
              <a:t>Tedi</a:t>
            </a:r>
            <a:r>
              <a:rPr lang="en-GB" altLang="en-US" dirty="0">
                <a:latin typeface="Arial" charset="0"/>
              </a:rPr>
              <a:t> site is fit for work.  One method for meeting this obligation is to conduct fitness for work assessments.</a:t>
            </a:r>
          </a:p>
          <a:p>
            <a:r>
              <a:rPr lang="en-US" altLang="en-US" dirty="0">
                <a:latin typeface="Arial" charset="0"/>
              </a:rPr>
              <a:t>Explain what happens if a person refuses to be assessed or tested.</a:t>
            </a:r>
          </a:p>
          <a:p>
            <a:r>
              <a:rPr lang="en-GB" altLang="en-US" dirty="0">
                <a:latin typeface="Arial" charset="0"/>
              </a:rPr>
              <a:t>Emphasise that the primary reason for instigating a fitness for work assessment/test is to ensure safety and wellbeing. </a:t>
            </a:r>
          </a:p>
          <a:p>
            <a:endParaRPr lang="en-US" altLang="en-US" dirty="0">
              <a:latin typeface="Arial" charset="0"/>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00200E66-AD30-F845-8E33-FD1B3F8A3844}" type="slidenum">
              <a:rPr lang="en-US" altLang="en-US" sz="1200"/>
              <a:pPr/>
              <a:t>4</a:t>
            </a:fld>
            <a:endParaRPr lang="en-US" altLang="en-US" sz="1200"/>
          </a:p>
        </p:txBody>
      </p:sp>
    </p:spTree>
    <p:extLst>
      <p:ext uri="{BB962C8B-B14F-4D97-AF65-F5344CB8AC3E}">
        <p14:creationId xmlns:p14="http://schemas.microsoft.com/office/powerpoint/2010/main" val="1035067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Explain that:</a:t>
            </a:r>
          </a:p>
          <a:p>
            <a:pPr lvl="1"/>
            <a:r>
              <a:rPr lang="en-GB" altLang="en-US" dirty="0">
                <a:latin typeface="Arial" charset="0"/>
              </a:rPr>
              <a:t>Managers and Supervisors take the actions when an individual is deemed unfit for work for any reason.</a:t>
            </a:r>
          </a:p>
          <a:p>
            <a:pPr lvl="1"/>
            <a:r>
              <a:rPr lang="en-GB" altLang="en-US" dirty="0">
                <a:latin typeface="Arial" charset="0"/>
              </a:rPr>
              <a:t>Accommodation is the camp in a remote location or to their home in a residential location.</a:t>
            </a:r>
          </a:p>
          <a:p>
            <a:pPr lvl="1"/>
            <a:r>
              <a:rPr lang="en-GB" altLang="en-US" dirty="0">
                <a:latin typeface="Arial" charset="0"/>
              </a:rPr>
              <a:t>Information is subject to legal and legislative requirements and is available on a strictly ‘need-to-know’ basis.  Failure of any individual to maintain confidentiality will result in disciplinary action.</a:t>
            </a: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00200E66-AD30-F845-8E33-FD1B3F8A3844}" type="slidenum">
              <a:rPr lang="en-US" altLang="en-US" sz="1200"/>
              <a:pPr/>
              <a:t>5</a:t>
            </a:fld>
            <a:endParaRPr lang="en-US" altLang="en-US" sz="1200"/>
          </a:p>
        </p:txBody>
      </p:sp>
    </p:spTree>
    <p:extLst>
      <p:ext uri="{BB962C8B-B14F-4D97-AF65-F5344CB8AC3E}">
        <p14:creationId xmlns:p14="http://schemas.microsoft.com/office/powerpoint/2010/main" val="2773163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charset="0"/>
              </a:rPr>
              <a:t>Explain that employees w</a:t>
            </a:r>
            <a:r>
              <a:rPr lang="en-GB" altLang="en-US" dirty="0" err="1">
                <a:latin typeface="Arial" charset="0"/>
              </a:rPr>
              <a:t>ho</a:t>
            </a:r>
            <a:r>
              <a:rPr lang="en-GB" altLang="en-US" dirty="0">
                <a:latin typeface="Arial" charset="0"/>
              </a:rPr>
              <a:t> have breached Standard HE ST-04 Fitness for Work can access the Employee Assistance Program (EAP) to address work and personal problems.  If you are a Ok </a:t>
            </a:r>
            <a:r>
              <a:rPr lang="en-GB" altLang="en-US" dirty="0" err="1">
                <a:latin typeface="Arial" charset="0"/>
              </a:rPr>
              <a:t>Tedi</a:t>
            </a:r>
            <a:r>
              <a:rPr lang="en-GB" altLang="en-US" dirty="0">
                <a:latin typeface="Arial" charset="0"/>
              </a:rPr>
              <a:t> employee, this service is available to your immediate family members.</a:t>
            </a:r>
          </a:p>
          <a:p>
            <a:r>
              <a:rPr lang="en-GB" altLang="en-US" dirty="0">
                <a:latin typeface="Arial" charset="0"/>
              </a:rPr>
              <a:t>If an immediate danger exists (e.g. drug overdose or potential for suicide), the Manager or Supervisor will take appropriate action which may include gaining external assistance.</a:t>
            </a: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00200E66-AD30-F845-8E33-FD1B3F8A3844}" type="slidenum">
              <a:rPr lang="en-US" altLang="en-US" sz="1200"/>
              <a:pPr/>
              <a:t>6</a:t>
            </a:fld>
            <a:endParaRPr lang="en-US" altLang="en-US" sz="1200"/>
          </a:p>
        </p:txBody>
      </p:sp>
    </p:spTree>
    <p:extLst>
      <p:ext uri="{BB962C8B-B14F-4D97-AF65-F5344CB8AC3E}">
        <p14:creationId xmlns:p14="http://schemas.microsoft.com/office/powerpoint/2010/main" val="3811097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charset="0"/>
              </a:rPr>
              <a:t>Discuss the impact and causes of fatigue.</a:t>
            </a:r>
          </a:p>
          <a:p>
            <a:r>
              <a:rPr lang="en-US" altLang="en-US" dirty="0">
                <a:latin typeface="Arial" charset="0"/>
              </a:rPr>
              <a:t>Explain </a:t>
            </a:r>
            <a:r>
              <a:rPr lang="en-AU" altLang="en-US" dirty="0">
                <a:latin typeface="Arial" charset="0"/>
              </a:rPr>
              <a:t>that lack </a:t>
            </a:r>
            <a:r>
              <a:rPr lang="en-GB" altLang="en-US" dirty="0">
                <a:latin typeface="Arial" charset="0"/>
              </a:rPr>
              <a:t>of sleep is the number one cause of fatigue. If you are fatigued then getting more than 7-8 hours of sleep a night is critical.  </a:t>
            </a:r>
          </a:p>
          <a:p>
            <a:r>
              <a:rPr lang="en-GB" altLang="en-US" dirty="0">
                <a:latin typeface="Arial" charset="0"/>
              </a:rPr>
              <a:t>Discuss the measures that you can take to control fatigue.</a:t>
            </a:r>
          </a:p>
          <a:p>
            <a:endParaRPr lang="en-US" altLang="en-US" dirty="0">
              <a:latin typeface="Arial" charset="0"/>
            </a:endParaRPr>
          </a:p>
        </p:txBody>
      </p:sp>
    </p:spTree>
    <p:extLst>
      <p:ext uri="{BB962C8B-B14F-4D97-AF65-F5344CB8AC3E}">
        <p14:creationId xmlns:p14="http://schemas.microsoft.com/office/powerpoint/2010/main" val="3066907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charset="0"/>
              </a:rPr>
              <a:t>Explain that:</a:t>
            </a:r>
          </a:p>
          <a:p>
            <a:pPr lvl="1"/>
            <a:r>
              <a:rPr lang="en-US" altLang="en-US" dirty="0">
                <a:latin typeface="Arial" charset="0"/>
              </a:rPr>
              <a:t>Ok </a:t>
            </a:r>
            <a:r>
              <a:rPr lang="en-US" altLang="en-US" dirty="0" err="1">
                <a:latin typeface="Arial" charset="0"/>
              </a:rPr>
              <a:t>Tedi</a:t>
            </a:r>
            <a:r>
              <a:rPr lang="en-GB" altLang="en-US" dirty="0">
                <a:latin typeface="Arial" charset="0"/>
              </a:rPr>
              <a:t> has the guidelines to control the risk of individuals becoming fatigued through working additional hours or shift work. </a:t>
            </a:r>
          </a:p>
          <a:p>
            <a:pPr lvl="1"/>
            <a:r>
              <a:rPr lang="en-GB" altLang="en-US" dirty="0">
                <a:latin typeface="Arial" charset="0"/>
              </a:rPr>
              <a:t>No shift is to be greater than 16 hours total in a 24 hour period.</a:t>
            </a:r>
          </a:p>
          <a:p>
            <a:pPr lvl="1"/>
            <a:r>
              <a:rPr lang="en-GB" altLang="en-US" dirty="0">
                <a:latin typeface="Arial" charset="0"/>
              </a:rPr>
              <a:t>Where a 12 hour shift is extended up to 14 hours (2 hour extension) a written fatigue assessment is completed by the supervisor of the person proposed to work the extended shift before commencing the extended work period.</a:t>
            </a:r>
          </a:p>
          <a:p>
            <a:pPr lvl="1"/>
            <a:r>
              <a:rPr lang="en-GB" altLang="en-US" dirty="0">
                <a:latin typeface="Arial" charset="0"/>
              </a:rPr>
              <a:t>Where a shift is extended beyond 14 hours (&gt;2 hour extension) a written fatigue assessment is completed with the assistance of an independent person (such as the shift Emergency Response Officer) before commencing the 15th hour of work.</a:t>
            </a:r>
          </a:p>
          <a:p>
            <a:pPr lvl="1"/>
            <a:r>
              <a:rPr lang="en-GB" altLang="en-US" dirty="0">
                <a:latin typeface="Arial" charset="0"/>
              </a:rPr>
              <a:t>A person working any shift of 16 hours or more is offered alternative transport to their place of residence.  For example, taxi or other travel provided by another person not suffering from, nor considered to be at risk from fatigue.  </a:t>
            </a:r>
          </a:p>
          <a:p>
            <a:pPr lvl="1"/>
            <a:r>
              <a:rPr lang="en-GB" altLang="en-US" dirty="0">
                <a:latin typeface="Arial" charset="0"/>
              </a:rPr>
              <a:t>The minimum break following an extended work period must not be less than 10 hours.</a:t>
            </a:r>
          </a:p>
          <a:p>
            <a:pPr lvl="1"/>
            <a:r>
              <a:rPr lang="en-GB" altLang="en-US" dirty="0">
                <a:latin typeface="Arial" charset="0"/>
              </a:rPr>
              <a:t>Personnel working broken shifts should not work more than12 hours in a 24 hour period. </a:t>
            </a:r>
          </a:p>
          <a:p>
            <a:pPr lvl="1"/>
            <a:r>
              <a:rPr lang="en-GB" altLang="en-US" dirty="0">
                <a:latin typeface="Arial" charset="0"/>
              </a:rPr>
              <a:t>Regardless of the length of shift, if a worker, Superintendent, or Supervisor assesses a worker as suffering fatigue, or being at risk from fatigue, the Superintendent or Supervisor will arrange a means of alternative travel.  </a:t>
            </a:r>
            <a:endParaRPr lang="en-US" altLang="en-US" dirty="0">
              <a:latin typeface="Arial" charset="0"/>
            </a:endParaRPr>
          </a:p>
          <a:p>
            <a:endParaRPr lang="en-US" altLang="en-US" dirty="0">
              <a:latin typeface="Arial" charset="0"/>
            </a:endParaRPr>
          </a:p>
        </p:txBody>
      </p:sp>
    </p:spTree>
    <p:extLst>
      <p:ext uri="{BB962C8B-B14F-4D97-AF65-F5344CB8AC3E}">
        <p14:creationId xmlns:p14="http://schemas.microsoft.com/office/powerpoint/2010/main" val="2387697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charset="0"/>
              </a:rPr>
              <a:t>Explain that:</a:t>
            </a:r>
          </a:p>
          <a:p>
            <a:pPr lvl="1"/>
            <a:r>
              <a:rPr lang="en-GB" altLang="en-US" dirty="0">
                <a:latin typeface="Arial" charset="0"/>
              </a:rPr>
              <a:t>An individual’s fitness for work may be compromised by an altered emotional state (e.g. stress, depression, anxiety, eating disorder) which can pose a risk to themselves or others.  </a:t>
            </a:r>
          </a:p>
          <a:p>
            <a:pPr lvl="1"/>
            <a:r>
              <a:rPr lang="en-GB" altLang="en-US" dirty="0">
                <a:latin typeface="Arial" charset="0"/>
              </a:rPr>
              <a:t>Your emotional state impacts on how you think, behave and interact with others. </a:t>
            </a:r>
          </a:p>
          <a:p>
            <a:pPr lvl="1"/>
            <a:r>
              <a:rPr lang="en-GB" altLang="en-US" dirty="0">
                <a:latin typeface="Arial" charset="0"/>
              </a:rPr>
              <a:t>Discuss the effects of stress, mental illnesses, and emotional issues on a person’s ability to work.</a:t>
            </a:r>
          </a:p>
        </p:txBody>
      </p:sp>
    </p:spTree>
    <p:extLst>
      <p:ext uri="{BB962C8B-B14F-4D97-AF65-F5344CB8AC3E}">
        <p14:creationId xmlns:p14="http://schemas.microsoft.com/office/powerpoint/2010/main" val="930885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t="28009"/>
          <a:stretch/>
        </p:blipFill>
        <p:spPr>
          <a:xfrm>
            <a:off x="3484" y="1916832"/>
            <a:ext cx="12192000" cy="4937158"/>
          </a:xfrm>
          <a:prstGeom prst="rect">
            <a:avLst/>
          </a:prstGeom>
        </p:spPr>
      </p:pic>
      <p:sp>
        <p:nvSpPr>
          <p:cNvPr id="11" name="Title 1"/>
          <p:cNvSpPr>
            <a:spLocks noGrp="1"/>
          </p:cNvSpPr>
          <p:nvPr>
            <p:ph type="ctrTitle"/>
          </p:nvPr>
        </p:nvSpPr>
        <p:spPr>
          <a:xfrm>
            <a:off x="609601" y="3429001"/>
            <a:ext cx="10166516" cy="856337"/>
          </a:xfrm>
          <a:prstGeom prst="rect">
            <a:avLst/>
          </a:prstGeom>
        </p:spPr>
        <p:txBody>
          <a:bodyPr>
            <a:normAutofit/>
          </a:bodyPr>
          <a:lstStyle>
            <a:lvl1pPr algn="l">
              <a:defRPr sz="2400" b="1">
                <a:solidFill>
                  <a:srgbClr val="FFFFFF"/>
                </a:solidFill>
                <a:latin typeface="Arial"/>
                <a:cs typeface="Arial"/>
              </a:defRPr>
            </a:lvl1pPr>
          </a:lstStyle>
          <a:p>
            <a:r>
              <a:rPr lang="en-US" dirty="0"/>
              <a:t>Click to edit Master title style</a:t>
            </a:r>
          </a:p>
        </p:txBody>
      </p:sp>
      <p:sp>
        <p:nvSpPr>
          <p:cNvPr id="12" name="Subtitle 2"/>
          <p:cNvSpPr>
            <a:spLocks noGrp="1"/>
          </p:cNvSpPr>
          <p:nvPr>
            <p:ph type="subTitle" idx="1"/>
          </p:nvPr>
        </p:nvSpPr>
        <p:spPr>
          <a:xfrm>
            <a:off x="609600" y="4482996"/>
            <a:ext cx="8534400" cy="470594"/>
          </a:xfrm>
          <a:prstGeom prst="rect">
            <a:avLst/>
          </a:prstGeom>
        </p:spPr>
        <p:txBody>
          <a:bodyPr>
            <a:normAutofit/>
          </a:bodyPr>
          <a:lstStyle>
            <a:lvl1pPr marL="0" indent="0" algn="l">
              <a:buNone/>
              <a:defRPr sz="2000" b="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descr="A picture containing text, clipart&#10;&#10;Description automatically generated">
            <a:extLst>
              <a:ext uri="{FF2B5EF4-FFF2-40B4-BE49-F238E27FC236}">
                <a16:creationId xmlns:a16="http://schemas.microsoft.com/office/drawing/2014/main" id="{279AF3C8-1FD9-4EF2-BFE1-20D874DE735A}"/>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583744" y="310284"/>
            <a:ext cx="2864693" cy="1218317"/>
          </a:xfrm>
          <a:prstGeom prst="rect">
            <a:avLst/>
          </a:prstGeom>
        </p:spPr>
      </p:pic>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C4F8A9-20F6-4617-97B9-A2184449DF0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Placeholder 1"/>
          <p:cNvSpPr>
            <a:spLocks noGrp="1"/>
          </p:cNvSpPr>
          <p:nvPr>
            <p:ph type="title"/>
          </p:nvPr>
        </p:nvSpPr>
        <p:spPr>
          <a:xfrm>
            <a:off x="437988" y="28576"/>
            <a:ext cx="11563512" cy="700306"/>
          </a:xfrm>
          <a:prstGeom prst="rect">
            <a:avLst/>
          </a:prstGeom>
        </p:spPr>
        <p:txBody>
          <a:bodyPr vert="horz" lIns="91440" tIns="45720" rIns="91440" bIns="45720" rtlCol="0" anchor="ctr">
            <a:noAutofit/>
          </a:bodyPr>
          <a:lstStyle>
            <a:lvl1pPr algn="l">
              <a:defRPr sz="2400" b="1" baseline="0">
                <a:solidFill>
                  <a:schemeClr val="bg1"/>
                </a:solidFill>
              </a:defRPr>
            </a:lvl1pPr>
          </a:lstStyle>
          <a:p>
            <a:r>
              <a:rPr lang="en-US" dirty="0"/>
              <a:t>Click to edit Master title style</a:t>
            </a:r>
          </a:p>
        </p:txBody>
      </p:sp>
      <p:sp>
        <p:nvSpPr>
          <p:cNvPr id="7" name="Content Placeholder 2"/>
          <p:cNvSpPr>
            <a:spLocks noGrp="1"/>
          </p:cNvSpPr>
          <p:nvPr>
            <p:ph sz="quarter" idx="16"/>
          </p:nvPr>
        </p:nvSpPr>
        <p:spPr>
          <a:xfrm>
            <a:off x="480485" y="1358900"/>
            <a:ext cx="11135783" cy="4965700"/>
          </a:xfrm>
          <a:prstGeom prst="rect">
            <a:avLst/>
          </a:prstGeom>
        </p:spPr>
        <p:txBody>
          <a:bodyPr vert="horz">
            <a:normAutofit/>
          </a:bodyPr>
          <a:lstStyle>
            <a:lvl1pPr marL="263776" indent="-263776" algn="l" defTabSz="457200" rtl="0" eaLnBrk="0" fontAlgn="base" hangingPunct="0">
              <a:spcBef>
                <a:spcPts val="923"/>
              </a:spcBef>
              <a:spcAft>
                <a:spcPct val="0"/>
              </a:spcAft>
              <a:buClr>
                <a:schemeClr val="accent6"/>
              </a:buClr>
              <a:buFontTx/>
              <a:buChar char="•"/>
              <a:defRPr lang="en-US" sz="2000" kern="1200" dirty="0" smtClean="0">
                <a:solidFill>
                  <a:schemeClr val="tx1"/>
                </a:solidFill>
                <a:latin typeface="Arial" charset="0"/>
                <a:ea typeface="ＭＳ Ｐゴシック" charset="0"/>
                <a:cs typeface="Arial" charset="0"/>
              </a:defRPr>
            </a:lvl1pPr>
            <a:lvl2pPr marL="883640" indent="-342900">
              <a:spcBef>
                <a:spcPts val="600"/>
              </a:spcBef>
              <a:buClr>
                <a:schemeClr val="accent6"/>
              </a:buClr>
              <a:buFont typeface="Arial"/>
              <a:buChar char="•"/>
              <a:defRPr sz="2000"/>
            </a:lvl2pPr>
            <a:lvl3pPr marL="883640" indent="-342900">
              <a:spcBef>
                <a:spcPts val="600"/>
              </a:spcBef>
              <a:buClr>
                <a:schemeClr val="accent6"/>
              </a:buClr>
              <a:buFont typeface="Arial"/>
              <a:buChar char="•"/>
              <a:defRPr lang="en-AU" sz="2000" kern="1200" dirty="0" smtClean="0">
                <a:solidFill>
                  <a:schemeClr val="tx1"/>
                </a:solidFill>
                <a:latin typeface="Arial" charset="0"/>
                <a:ea typeface="ＭＳ Ｐゴシック" charset="0"/>
                <a:cs typeface="Arial" charset="0"/>
              </a:defRPr>
            </a:lvl3pPr>
            <a:lvl4pPr marL="883640" indent="-342900">
              <a:spcBef>
                <a:spcPts val="600"/>
              </a:spcBef>
              <a:buClr>
                <a:schemeClr val="accent6"/>
              </a:buClr>
              <a:buFont typeface="Arial"/>
              <a:buChar char="•"/>
              <a:defRPr sz="2000"/>
            </a:lvl4pPr>
            <a:lvl5pPr marL="883640" indent="-342900">
              <a:spcBef>
                <a:spcPts val="600"/>
              </a:spcBef>
              <a:buClr>
                <a:schemeClr val="accent6"/>
              </a:buClr>
              <a:buFont typeface="Arial"/>
              <a:buChar char="•"/>
              <a:defRPr sz="2000"/>
            </a:lvl5pPr>
          </a:lstStyle>
          <a:p>
            <a:pPr lvl="0"/>
            <a:r>
              <a:rPr lang="en-US" dirty="0"/>
              <a:t>Click to edit Master text styles</a:t>
            </a:r>
          </a:p>
          <a:p>
            <a:pPr marL="857271" lvl="2" indent="-316531" algn="l" defTabSz="316531" rtl="0" eaLnBrk="1" fontAlgn="base" hangingPunct="1">
              <a:spcBef>
                <a:spcPts val="923"/>
              </a:spcBef>
              <a:spcAft>
                <a:spcPct val="0"/>
              </a:spcAft>
              <a:buClr>
                <a:schemeClr val="accent6"/>
              </a:buClr>
              <a:buFont typeface=".AppleSystemUIFont" charset="-120"/>
              <a:buChar char="‑"/>
              <a:defRPr/>
            </a:pPr>
            <a:r>
              <a:rPr lang="en-US" dirty="0"/>
              <a:t>Second level</a:t>
            </a:r>
          </a:p>
          <a:p>
            <a:pPr marL="857271" lvl="2" indent="-316531" algn="l" defTabSz="316531" rtl="0" eaLnBrk="1" fontAlgn="base" hangingPunct="1">
              <a:spcBef>
                <a:spcPts val="923"/>
              </a:spcBef>
              <a:spcAft>
                <a:spcPct val="0"/>
              </a:spcAft>
              <a:buClr>
                <a:schemeClr val="accent6"/>
              </a:buClr>
              <a:buFont typeface=".AppleSystemUIFont" charset="-120"/>
              <a:buChar char="‑"/>
              <a:defRPr/>
            </a:pPr>
            <a:r>
              <a:rPr lang="en-US" dirty="0"/>
              <a:t>Third level</a:t>
            </a:r>
          </a:p>
          <a:p>
            <a:pPr marL="857271" lvl="2" indent="-316531" algn="l" defTabSz="316531" rtl="0" eaLnBrk="1" fontAlgn="base" hangingPunct="1">
              <a:spcBef>
                <a:spcPts val="923"/>
              </a:spcBef>
              <a:spcAft>
                <a:spcPct val="0"/>
              </a:spcAft>
              <a:buClr>
                <a:schemeClr val="accent6"/>
              </a:buClr>
              <a:buFont typeface=".AppleSystemUIFont" charset="-120"/>
              <a:buChar char="‑"/>
              <a:defRPr/>
            </a:pPr>
            <a:r>
              <a:rPr lang="en-US" dirty="0"/>
              <a:t>Fourth level</a:t>
            </a:r>
          </a:p>
          <a:p>
            <a:pPr marL="857271" lvl="2" indent="-316531" algn="l" defTabSz="316531" rtl="0" eaLnBrk="1" fontAlgn="base" hangingPunct="1">
              <a:spcBef>
                <a:spcPts val="923"/>
              </a:spcBef>
              <a:spcAft>
                <a:spcPct val="0"/>
              </a:spcAft>
              <a:buClr>
                <a:schemeClr val="accent6"/>
              </a:buClr>
              <a:buFont typeface=".AppleSystemUIFont" charset="-120"/>
              <a:buChar char="‑"/>
              <a:defRPr/>
            </a:pPr>
            <a:r>
              <a:rPr lang="en-US" dirty="0"/>
              <a:t>Fifth level</a:t>
            </a:r>
            <a:endParaRPr lang="en-AU" dirty="0"/>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chemeClr val="tx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AU"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6" name="Content Placeholder 2"/>
          <p:cNvSpPr>
            <a:spLocks noGrp="1"/>
          </p:cNvSpPr>
          <p:nvPr>
            <p:ph idx="11"/>
          </p:nvPr>
        </p:nvSpPr>
        <p:spPr>
          <a:xfrm>
            <a:off x="6155267" y="1352551"/>
            <a:ext cx="5471595" cy="5018237"/>
          </a:xfrm>
          <a:prstGeom prst="rect">
            <a:avLst/>
          </a:prstGeom>
        </p:spPr>
        <p:txBody>
          <a:bodyPr>
            <a:normAutofit/>
          </a:bodyPr>
          <a:lstStyle>
            <a:lvl1pPr>
              <a:buClr>
                <a:schemeClr val="accent6"/>
              </a:buClr>
              <a:defRPr sz="2000"/>
            </a:lvl1pPr>
            <a:lvl2pPr>
              <a:buClr>
                <a:schemeClr val="accent6"/>
              </a:buClr>
              <a:defRPr sz="2000"/>
            </a:lvl2pPr>
            <a:lvl3pPr marL="1257300" indent="-342900">
              <a:buClr>
                <a:schemeClr val="accent6"/>
              </a:buClr>
              <a:buFont typeface="Arial" charset="0"/>
              <a:buChar char="•"/>
              <a:defRPr sz="2000"/>
            </a:lvl3pPr>
            <a:lvl4pPr marL="1371600" indent="0">
              <a:buClr>
                <a:schemeClr val="tx1"/>
              </a:buClr>
              <a:buFont typeface="Arial"/>
              <a:buNone/>
              <a:defRPr sz="2000"/>
            </a:lvl4pPr>
            <a:lvl5pPr marL="2057400" indent="-228600">
              <a:buFont typeface="Arial"/>
              <a:buChar char="•"/>
              <a:defRPr/>
            </a:lvl5pPr>
          </a:lstStyle>
          <a:p>
            <a:pPr lvl="0"/>
            <a:r>
              <a:rPr lang="en-US" dirty="0"/>
              <a:t>Click to edit Master text styles</a:t>
            </a:r>
          </a:p>
          <a:p>
            <a:pPr lvl="1"/>
            <a:r>
              <a:rPr lang="en-US" dirty="0" err="1"/>
              <a:t>sdfsdf</a:t>
            </a:r>
            <a:endParaRPr lang="en-US" dirty="0"/>
          </a:p>
          <a:p>
            <a:pPr lvl="2"/>
            <a:r>
              <a:rPr lang="en-US" dirty="0" err="1"/>
              <a:t>asdfsdfsdf</a:t>
            </a:r>
            <a:endParaRPr lang="en-US" dirty="0"/>
          </a:p>
          <a:p>
            <a:pPr lvl="3"/>
            <a:endParaRPr lang="en-US" dirty="0"/>
          </a:p>
          <a:p>
            <a:pPr lvl="2"/>
            <a:endParaRPr lang="en-US" dirty="0"/>
          </a:p>
        </p:txBody>
      </p:sp>
      <p:sp>
        <p:nvSpPr>
          <p:cNvPr id="9" name="Content Placeholder 2"/>
          <p:cNvSpPr>
            <a:spLocks noGrp="1"/>
          </p:cNvSpPr>
          <p:nvPr>
            <p:ph sz="quarter" idx="16"/>
          </p:nvPr>
        </p:nvSpPr>
        <p:spPr>
          <a:xfrm>
            <a:off x="480486" y="1358900"/>
            <a:ext cx="5511741" cy="4965700"/>
          </a:xfrm>
          <a:prstGeom prst="rect">
            <a:avLst/>
          </a:prstGeom>
        </p:spPr>
        <p:txBody>
          <a:bodyPr vert="horz">
            <a:normAutofit/>
          </a:bodyPr>
          <a:lstStyle>
            <a:lvl1pPr marL="0" indent="0">
              <a:spcBef>
                <a:spcPts val="600"/>
              </a:spcBef>
              <a:buClr>
                <a:schemeClr val="accent1"/>
              </a:buClr>
              <a:buFont typeface="Arial"/>
              <a:buNone/>
              <a:defRPr sz="2000"/>
            </a:lvl1pPr>
            <a:lvl2pPr marL="361950" indent="-209550">
              <a:spcBef>
                <a:spcPts val="600"/>
              </a:spcBef>
              <a:buClr>
                <a:schemeClr val="accent6"/>
              </a:buClr>
              <a:buFont typeface="Arial"/>
              <a:buChar char="•"/>
              <a:defRPr sz="2000">
                <a:solidFill>
                  <a:schemeClr val="tx1"/>
                </a:solidFill>
              </a:defRPr>
            </a:lvl2pPr>
            <a:lvl3pPr marL="1143000" indent="-228600">
              <a:spcBef>
                <a:spcPts val="600"/>
              </a:spcBef>
              <a:buClr>
                <a:schemeClr val="accent6"/>
              </a:buClr>
              <a:buFont typeface="Arial"/>
              <a:buChar char="•"/>
              <a:defRPr sz="2000">
                <a:solidFill>
                  <a:schemeClr val="tx1"/>
                </a:solidFill>
              </a:defRPr>
            </a:lvl3pPr>
            <a:lvl4pPr marL="1600200" indent="-228600">
              <a:spcBef>
                <a:spcPts val="600"/>
              </a:spcBef>
              <a:buClr>
                <a:schemeClr val="accent6"/>
              </a:buClr>
              <a:buFont typeface="Arial"/>
              <a:buChar char="•"/>
              <a:defRPr sz="2000">
                <a:solidFill>
                  <a:schemeClr val="tx1"/>
                </a:solidFill>
              </a:defRPr>
            </a:lvl4pPr>
            <a:lvl5pPr marL="2057400" indent="-228600">
              <a:spcBef>
                <a:spcPts val="600"/>
              </a:spcBef>
              <a:buClr>
                <a:schemeClr val="accent6"/>
              </a:buClr>
              <a:buFont typeface="Arial"/>
              <a:buChar cha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itle Placeholder 1"/>
          <p:cNvSpPr>
            <a:spLocks noGrp="1"/>
          </p:cNvSpPr>
          <p:nvPr>
            <p:ph type="title"/>
          </p:nvPr>
        </p:nvSpPr>
        <p:spPr>
          <a:xfrm>
            <a:off x="437988" y="128587"/>
            <a:ext cx="11506363" cy="616728"/>
          </a:xfrm>
          <a:prstGeom prst="rect">
            <a:avLst/>
          </a:prstGeom>
        </p:spPr>
        <p:txBody>
          <a:bodyPr vert="horz" lIns="91440" tIns="45720" rIns="91440" bIns="45720" rtlCol="0" anchor="ctr">
            <a:noAutofit/>
          </a:bodyPr>
          <a:lstStyle>
            <a:lvl1pPr algn="l">
              <a:defRPr sz="2600" b="1" baseline="0">
                <a:solidFill>
                  <a:schemeClr val="bg1"/>
                </a:solidFill>
              </a:defRPr>
            </a:lvl1pPr>
          </a:lstStyle>
          <a:p>
            <a:r>
              <a:rPr lang="en-US" dirty="0"/>
              <a:t>Click to edit Master title style</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5A898C-87B5-4BA3-B515-E4A309C7CEB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18511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impl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37988" y="28576"/>
            <a:ext cx="11563512" cy="700306"/>
          </a:xfrm>
          <a:prstGeom prst="rect">
            <a:avLst/>
          </a:prstGeom>
        </p:spPr>
        <p:txBody>
          <a:bodyPr vert="horz" lIns="91440" tIns="45720" rIns="91440" bIns="45720" rtlCol="0" anchor="ctr">
            <a:noAutofit/>
          </a:bodyPr>
          <a:lstStyle>
            <a:lvl1pPr>
              <a:defRPr sz="2600" b="1" baseline="0">
                <a:solidFill>
                  <a:schemeClr val="bg1"/>
                </a:solidFill>
              </a:defRPr>
            </a:lvl1pPr>
          </a:lstStyle>
          <a:p>
            <a:r>
              <a:rPr lang="en-US" dirty="0"/>
              <a:t>Click to edit Master title style</a:t>
            </a:r>
          </a:p>
        </p:txBody>
      </p:sp>
      <p:sp>
        <p:nvSpPr>
          <p:cNvPr id="6" name="Content Placeholder 2"/>
          <p:cNvSpPr>
            <a:spLocks noGrp="1"/>
          </p:cNvSpPr>
          <p:nvPr>
            <p:ph sz="quarter" idx="16"/>
          </p:nvPr>
        </p:nvSpPr>
        <p:spPr>
          <a:xfrm>
            <a:off x="480485" y="1358900"/>
            <a:ext cx="11135783" cy="4965700"/>
          </a:xfrm>
          <a:prstGeom prst="rect">
            <a:avLst/>
          </a:prstGeom>
        </p:spPr>
        <p:txBody>
          <a:bodyPr vert="horz"/>
          <a:lstStyle>
            <a:lvl1pPr marL="0" indent="0">
              <a:spcBef>
                <a:spcPts val="600"/>
              </a:spcBef>
              <a:buClr>
                <a:schemeClr val="accent1"/>
              </a:buClr>
              <a:buFont typeface="Arial"/>
              <a:buNone/>
              <a:defRPr sz="1800"/>
            </a:lvl1pPr>
            <a:lvl2pPr marL="361950" indent="-209550">
              <a:spcBef>
                <a:spcPts val="600"/>
              </a:spcBef>
              <a:buClr>
                <a:schemeClr val="accent1"/>
              </a:buClr>
              <a:buFont typeface="Arial"/>
              <a:buChar char="•"/>
              <a:defRPr sz="1800"/>
            </a:lvl2pPr>
            <a:lvl3pPr marL="1143000" indent="-228600">
              <a:spcBef>
                <a:spcPts val="600"/>
              </a:spcBef>
              <a:buClr>
                <a:schemeClr val="accent1"/>
              </a:buClr>
              <a:buFont typeface="Arial"/>
              <a:buChar char="•"/>
              <a:defRPr sz="2000"/>
            </a:lvl3pPr>
            <a:lvl4pPr marL="1600200" indent="-228600">
              <a:spcBef>
                <a:spcPts val="600"/>
              </a:spcBef>
              <a:buClr>
                <a:schemeClr val="accent1"/>
              </a:buClr>
              <a:buFont typeface="Arial"/>
              <a:buChar char="•"/>
              <a:defRPr sz="2000"/>
            </a:lvl4pPr>
            <a:lvl5pPr marL="2057400" indent="-228600">
              <a:spcBef>
                <a:spcPts val="600"/>
              </a:spcBef>
              <a:buClr>
                <a:schemeClr val="accent1"/>
              </a:buClr>
              <a:buFont typeface="Arial"/>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597304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Footer Placeholder 15"/>
          <p:cNvSpPr txBox="1">
            <a:spLocks/>
          </p:cNvSpPr>
          <p:nvPr userDrawn="1"/>
        </p:nvSpPr>
        <p:spPr>
          <a:xfrm>
            <a:off x="7501467" y="6508751"/>
            <a:ext cx="4368800" cy="284163"/>
          </a:xfrm>
          <a:prstGeom prst="rect">
            <a:avLst/>
          </a:prstGeom>
        </p:spPr>
        <p:txBody>
          <a:bodyPr anchor="ct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defRPr/>
            </a:pPr>
            <a:r>
              <a:rPr lang="en-US" sz="1000" b="1" dirty="0">
                <a:solidFill>
                  <a:srgbClr val="FFFFFF"/>
                </a:solidFill>
                <a:latin typeface="Calibri" charset="0"/>
                <a:cs typeface="Arial" charset="0"/>
              </a:rPr>
              <a:t>Mobile Plant and Equipment</a:t>
            </a:r>
          </a:p>
        </p:txBody>
      </p:sp>
    </p:spTree>
    <p:custDataLst>
      <p:tags r:id="rId8"/>
    </p:custDataLst>
    <p:extLst>
      <p:ext uri="{BB962C8B-B14F-4D97-AF65-F5344CB8AC3E}">
        <p14:creationId xmlns:p14="http://schemas.microsoft.com/office/powerpoint/2010/main" val="1064619819"/>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720" y="3611562"/>
            <a:ext cx="8435280" cy="1053996"/>
          </a:xfrm>
        </p:spPr>
        <p:txBody>
          <a:bodyPr>
            <a:noAutofit/>
          </a:bodyPr>
          <a:lstStyle/>
          <a:p>
            <a:r>
              <a:rPr lang="en-GB" sz="3200" dirty="0"/>
              <a:t>Fit for Work Overview</a:t>
            </a:r>
          </a:p>
        </p:txBody>
      </p:sp>
      <p:sp>
        <p:nvSpPr>
          <p:cNvPr id="4" name="Text Placeholder 2">
            <a:extLst>
              <a:ext uri="{FF2B5EF4-FFF2-40B4-BE49-F238E27FC236}">
                <a16:creationId xmlns:a16="http://schemas.microsoft.com/office/drawing/2014/main" id="{DC7DD5B6-7B76-410C-BABB-0EE38695D6E8}"/>
              </a:ext>
            </a:extLst>
          </p:cNvPr>
          <p:cNvSpPr txBox="1">
            <a:spLocks/>
          </p:cNvSpPr>
          <p:nvPr/>
        </p:nvSpPr>
        <p:spPr>
          <a:xfrm>
            <a:off x="708720" y="3140968"/>
            <a:ext cx="8435280" cy="470594"/>
          </a:xfrm>
          <a:prstGeom prst="rect">
            <a:avLst/>
          </a:prstGeom>
        </p:spPr>
        <p:txBody>
          <a:bodyPr>
            <a:normAutofit/>
          </a:bodyPr>
          <a:lstStyle>
            <a:lvl1pPr marL="0" indent="0" algn="l" defTabSz="457200" rtl="0" eaLnBrk="0" fontAlgn="base" hangingPunct="0">
              <a:spcBef>
                <a:spcPct val="20000"/>
              </a:spcBef>
              <a:spcAft>
                <a:spcPct val="0"/>
              </a:spcAft>
              <a:buFont typeface="Arial" charset="0"/>
              <a:buNone/>
              <a:defRPr sz="2000" b="1" kern="1200">
                <a:solidFill>
                  <a:schemeClr val="bg1"/>
                </a:solidFill>
                <a:latin typeface="Arial"/>
                <a:ea typeface="ＭＳ Ｐゴシック" charset="0"/>
                <a:cs typeface="Arial"/>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AU" dirty="0"/>
              <a:t>National Mine Safety Week – Day 2</a:t>
            </a:r>
          </a:p>
        </p:txBody>
      </p:sp>
    </p:spTree>
    <p:custDataLst>
      <p:tags r:id="rId1"/>
    </p:custDataLst>
    <p:extLst>
      <p:ext uri="{BB962C8B-B14F-4D97-AF65-F5344CB8AC3E}">
        <p14:creationId xmlns:p14="http://schemas.microsoft.com/office/powerpoint/2010/main" val="2670617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Suicide</a:t>
            </a:r>
          </a:p>
        </p:txBody>
      </p:sp>
      <p:sp>
        <p:nvSpPr>
          <p:cNvPr id="43009" name="Content Placeholder 4"/>
          <p:cNvSpPr>
            <a:spLocks noGrp="1"/>
          </p:cNvSpPr>
          <p:nvPr>
            <p:ph sz="quarter" idx="16"/>
          </p:nvPr>
        </p:nvSpPr>
        <p:spPr>
          <a:xfrm>
            <a:off x="480485" y="1358900"/>
            <a:ext cx="9935995" cy="4965700"/>
          </a:xfrm>
        </p:spPr>
        <p:txBody>
          <a:bodyPr>
            <a:normAutofit/>
          </a:bodyPr>
          <a:lstStyle/>
          <a:p>
            <a:pPr marL="285750" indent="-285750">
              <a:buClr>
                <a:srgbClr val="F18D00"/>
              </a:buClr>
              <a:buFont typeface="Arial" charset="0"/>
              <a:buChar char="•"/>
            </a:pPr>
            <a:r>
              <a:rPr lang="en-AU" altLang="en-US" sz="1600" dirty="0">
                <a:latin typeface="Arial" charset="0"/>
                <a:ea typeface="ヒラギノ角ゴ Pro W3" charset="-128"/>
              </a:rPr>
              <a:t>If someone tells you that they intend to commit suicide, you have an obligation to stay with that person and seek help from your Supervisor or EAP personnel who will advise you what to do. </a:t>
            </a:r>
          </a:p>
          <a:p>
            <a:pPr marL="285750" indent="-285750">
              <a:buClr>
                <a:srgbClr val="F18D00"/>
              </a:buClr>
              <a:buFont typeface="Arial" charset="0"/>
              <a:buChar char="•"/>
            </a:pPr>
            <a:r>
              <a:rPr lang="en-AU" altLang="en-US" sz="1600" dirty="0">
                <a:latin typeface="Arial" charset="0"/>
                <a:ea typeface="ヒラギノ角ゴ Pro W3" charset="-128"/>
              </a:rPr>
              <a:t>Some warning signs of suicide are:</a:t>
            </a:r>
          </a:p>
          <a:p>
            <a:pPr marL="623888" lvl="1" indent="-285750">
              <a:buClr>
                <a:srgbClr val="F18D00"/>
              </a:buClr>
              <a:buFont typeface="Arial" panose="020B0604020202020204" pitchFamily="34" charset="0"/>
              <a:buChar char="-"/>
            </a:pPr>
            <a:r>
              <a:rPr lang="en-AU" altLang="en-US" sz="1600" dirty="0">
                <a:latin typeface="Arial" charset="0"/>
                <a:ea typeface="ヒラギノ角ゴ Pro W3" charset="-128"/>
              </a:rPr>
              <a:t>Talking, writing or joking about death</a:t>
            </a:r>
          </a:p>
          <a:p>
            <a:pPr marL="623888" lvl="1" indent="-285750">
              <a:buClr>
                <a:srgbClr val="F18D00"/>
              </a:buClr>
              <a:buFont typeface="Arial" panose="020B0604020202020204" pitchFamily="34" charset="0"/>
              <a:buChar char="-"/>
            </a:pPr>
            <a:r>
              <a:rPr lang="en-AU" altLang="en-US" sz="1600" dirty="0">
                <a:latin typeface="Arial" charset="0"/>
                <a:ea typeface="ヒラギノ角ゴ Pro W3" charset="-128"/>
              </a:rPr>
              <a:t>Talking about people who have committed suicide</a:t>
            </a:r>
          </a:p>
          <a:p>
            <a:pPr marL="623888" lvl="1" indent="-285750">
              <a:buClr>
                <a:srgbClr val="F18D00"/>
              </a:buClr>
              <a:buFont typeface="Arial" panose="020B0604020202020204" pitchFamily="34" charset="0"/>
              <a:buChar char="-"/>
            </a:pPr>
            <a:r>
              <a:rPr lang="en-AU" altLang="en-US" sz="1600" dirty="0">
                <a:latin typeface="Arial" charset="0"/>
                <a:ea typeface="ヒラギノ角ゴ Pro W3" charset="-128"/>
              </a:rPr>
              <a:t>Withdrawing or avoiding contact with other people</a:t>
            </a:r>
          </a:p>
          <a:p>
            <a:pPr marL="623888" lvl="1" indent="-285750">
              <a:buClr>
                <a:srgbClr val="F18D00"/>
              </a:buClr>
              <a:buFont typeface="Arial" panose="020B0604020202020204" pitchFamily="34" charset="0"/>
              <a:buChar char="-"/>
            </a:pPr>
            <a:r>
              <a:rPr lang="en-AU" altLang="en-US" sz="1600" dirty="0">
                <a:latin typeface="Arial" charset="0"/>
                <a:ea typeface="ヒラギノ角ゴ Pro W3" charset="-128"/>
              </a:rPr>
              <a:t>Giving away personal possessions</a:t>
            </a:r>
          </a:p>
          <a:p>
            <a:pPr marL="623888" lvl="1" indent="-285750">
              <a:buClr>
                <a:srgbClr val="F18D00"/>
              </a:buClr>
              <a:buFont typeface="Arial" panose="020B0604020202020204" pitchFamily="34" charset="0"/>
              <a:buChar char="-"/>
            </a:pPr>
            <a:r>
              <a:rPr lang="en-AU" altLang="en-US" sz="1600" dirty="0">
                <a:latin typeface="Arial" charset="0"/>
                <a:ea typeface="ヒラギノ角ゴ Pro W3" charset="-128"/>
              </a:rPr>
              <a:t>Saying good-bye in a meaningful way</a:t>
            </a:r>
          </a:p>
          <a:p>
            <a:pPr marL="623888" lvl="1" indent="-285750">
              <a:buClr>
                <a:srgbClr val="F18D00"/>
              </a:buClr>
              <a:buFont typeface="Arial" panose="020B0604020202020204" pitchFamily="34" charset="0"/>
              <a:buChar char="-"/>
            </a:pPr>
            <a:r>
              <a:rPr lang="en-AU" altLang="en-US" sz="1600" dirty="0">
                <a:latin typeface="Arial" charset="0"/>
                <a:ea typeface="ヒラギノ角ゴ Pro W3" charset="-128"/>
              </a:rPr>
              <a:t>Making arrangements for their funeral</a:t>
            </a:r>
          </a:p>
          <a:p>
            <a:pPr marL="623888" lvl="1" indent="-285750">
              <a:buClr>
                <a:srgbClr val="F18D00"/>
              </a:buClr>
              <a:buFont typeface="Arial" panose="020B0604020202020204" pitchFamily="34" charset="0"/>
              <a:buChar char="-"/>
            </a:pPr>
            <a:r>
              <a:rPr lang="en-AU" altLang="en-US" sz="1600" dirty="0">
                <a:latin typeface="Arial" charset="0"/>
                <a:ea typeface="ヒラギノ角ゴ Pro W3" charset="-128"/>
              </a:rPr>
              <a:t>Risk-taking behaviour</a:t>
            </a:r>
          </a:p>
          <a:p>
            <a:pPr marL="623888" lvl="1" indent="-285750">
              <a:buClr>
                <a:srgbClr val="F18D00"/>
              </a:buClr>
              <a:buFont typeface="Arial" panose="020B0604020202020204" pitchFamily="34" charset="0"/>
              <a:buChar char="-"/>
            </a:pPr>
            <a:r>
              <a:rPr lang="en-AU" altLang="en-US" sz="1600" dirty="0">
                <a:latin typeface="Arial" charset="0"/>
                <a:ea typeface="ヒラギノ角ゴ Pro W3" charset="-128"/>
              </a:rPr>
              <a:t>Deliberate self-harm or a suicide attempt</a:t>
            </a:r>
          </a:p>
          <a:p>
            <a:pPr marL="623888" lvl="1" indent="-285750">
              <a:buClr>
                <a:srgbClr val="F18D00"/>
              </a:buClr>
              <a:buFont typeface="Arial" panose="020B0604020202020204" pitchFamily="34" charset="0"/>
              <a:buChar char="-"/>
            </a:pPr>
            <a:r>
              <a:rPr lang="en-AU" altLang="en-US" sz="1600" dirty="0">
                <a:latin typeface="Arial" charset="0"/>
                <a:ea typeface="ヒラギノ角ゴ Pro W3" charset="-128"/>
              </a:rPr>
              <a:t>Recent discharge from a psychiatric unit</a:t>
            </a:r>
          </a:p>
          <a:p>
            <a:pPr marL="623888" lvl="1" indent="-285750">
              <a:buClr>
                <a:srgbClr val="F18D00"/>
              </a:buClr>
              <a:buFont typeface="Arial" panose="020B0604020202020204" pitchFamily="34" charset="0"/>
              <a:buChar char="-"/>
            </a:pPr>
            <a:r>
              <a:rPr lang="en-AU" altLang="en-US" sz="1600" dirty="0">
                <a:latin typeface="Arial" charset="0"/>
                <a:ea typeface="ヒラギノ角ゴ Pro W3" charset="-128"/>
              </a:rPr>
              <a:t>Evidence of depression</a:t>
            </a:r>
          </a:p>
          <a:p>
            <a:pPr marL="623888" lvl="1" indent="-285750">
              <a:buClr>
                <a:srgbClr val="F18D00"/>
              </a:buClr>
              <a:buFont typeface="Arial" panose="020B0604020202020204" pitchFamily="34" charset="0"/>
              <a:buChar char="-"/>
            </a:pPr>
            <a:r>
              <a:rPr lang="en-AU" altLang="en-US" sz="1600" dirty="0">
                <a:latin typeface="Arial" charset="0"/>
                <a:ea typeface="ヒラギノ角ゴ Pro W3" charset="-128"/>
              </a:rPr>
              <a:t>Sudden calmness</a:t>
            </a:r>
            <a:r>
              <a:rPr lang="en-GB" altLang="en-US" sz="1600" dirty="0">
                <a:latin typeface="Arial" charset="0"/>
                <a:ea typeface="ヒラギノ角ゴ Pro W3" charset="-128"/>
              </a:rPr>
              <a:t>.</a:t>
            </a:r>
          </a:p>
        </p:txBody>
      </p:sp>
    </p:spTree>
    <p:extLst>
      <p:ext uri="{BB962C8B-B14F-4D97-AF65-F5344CB8AC3E}">
        <p14:creationId xmlns:p14="http://schemas.microsoft.com/office/powerpoint/2010/main" val="1803195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Impact of Alcohol and Drugs on Fitness for Work</a:t>
            </a:r>
          </a:p>
        </p:txBody>
      </p:sp>
      <p:sp>
        <p:nvSpPr>
          <p:cNvPr id="43009" name="Content Placeholder 4"/>
          <p:cNvSpPr>
            <a:spLocks noGrp="1"/>
          </p:cNvSpPr>
          <p:nvPr>
            <p:ph sz="quarter" idx="16"/>
          </p:nvPr>
        </p:nvSpPr>
        <p:spPr>
          <a:xfrm>
            <a:off x="480485" y="1358900"/>
            <a:ext cx="7343707" cy="4965700"/>
          </a:xfrm>
        </p:spPr>
        <p:txBody>
          <a:bodyPr/>
          <a:lstStyle/>
          <a:p>
            <a:pPr marL="285750" lvl="1" indent="-285750">
              <a:lnSpc>
                <a:spcPct val="112000"/>
              </a:lnSpc>
              <a:spcBef>
                <a:spcPts val="923"/>
              </a:spcBef>
              <a:buClr>
                <a:srgbClr val="F18D00"/>
              </a:buClr>
              <a:buFont typeface="Arial" charset="0"/>
              <a:buChar char="•"/>
            </a:pPr>
            <a:r>
              <a:rPr lang="en-GB" sz="1600" dirty="0">
                <a:latin typeface="Arial" charset="0"/>
                <a:ea typeface="ヒラギノ角ゴ Pro W3" charset="-128"/>
                <a:cs typeface="Arial" charset="0"/>
              </a:rPr>
              <a:t>Ok </a:t>
            </a:r>
            <a:r>
              <a:rPr lang="en-GB" sz="1600" dirty="0" err="1">
                <a:latin typeface="Arial" charset="0"/>
                <a:ea typeface="ヒラギノ角ゴ Pro W3" charset="-128"/>
                <a:cs typeface="Arial" charset="0"/>
              </a:rPr>
              <a:t>Tedi</a:t>
            </a:r>
            <a:r>
              <a:rPr lang="en-GB" sz="1600" dirty="0">
                <a:latin typeface="Arial" charset="0"/>
                <a:ea typeface="ヒラギノ角ゴ Pro W3" charset="-128"/>
                <a:cs typeface="Arial" charset="0"/>
              </a:rPr>
              <a:t> has a Zero tolerance policy for alcohol and illicit drug use in the workplace.</a:t>
            </a:r>
          </a:p>
          <a:p>
            <a:pPr marL="285750" lvl="1" indent="-285750">
              <a:lnSpc>
                <a:spcPct val="112000"/>
              </a:lnSpc>
              <a:spcBef>
                <a:spcPts val="923"/>
              </a:spcBef>
              <a:buClr>
                <a:srgbClr val="F18D00"/>
              </a:buClr>
              <a:buFont typeface="Arial" charset="0"/>
              <a:buChar char="•"/>
            </a:pPr>
            <a:r>
              <a:rPr lang="en-GB" sz="1600" dirty="0">
                <a:latin typeface="Arial" charset="0"/>
                <a:ea typeface="ヒラギノ角ゴ Pro W3" charset="-128"/>
                <a:cs typeface="Arial" charset="0"/>
              </a:rPr>
              <a:t>All employees, contractors and visitors must have a 0.00 breath alcohol concentration and a confirmed negative drug test result.</a:t>
            </a:r>
          </a:p>
          <a:p>
            <a:pPr marL="285750" lvl="1" indent="-285750">
              <a:lnSpc>
                <a:spcPct val="112000"/>
              </a:lnSpc>
              <a:spcBef>
                <a:spcPts val="923"/>
              </a:spcBef>
              <a:buClr>
                <a:srgbClr val="F18D00"/>
              </a:buClr>
              <a:buFont typeface="Arial" charset="0"/>
              <a:buChar char="•"/>
            </a:pPr>
            <a:r>
              <a:rPr lang="en-GB" sz="1600" dirty="0">
                <a:latin typeface="Arial" charset="0"/>
                <a:ea typeface="ヒラギノ角ゴ Pro W3" charset="-128"/>
                <a:cs typeface="Arial" charset="0"/>
              </a:rPr>
              <a:t>Alcohol and drugs include:</a:t>
            </a:r>
          </a:p>
          <a:p>
            <a:pPr marL="623888" lvl="1" indent="-285750">
              <a:lnSpc>
                <a:spcPct val="112000"/>
              </a:lnSpc>
              <a:buClr>
                <a:srgbClr val="F18D00"/>
              </a:buClr>
              <a:buFont typeface="Arial" panose="020B0604020202020204" pitchFamily="34" charset="0"/>
              <a:buChar char="-"/>
            </a:pPr>
            <a:r>
              <a:rPr lang="en-GB" sz="1600" dirty="0">
                <a:latin typeface="Arial" charset="0"/>
                <a:ea typeface="ヒラギノ角ゴ Pro W3" charset="-128"/>
              </a:rPr>
              <a:t>All substances containing alcohol</a:t>
            </a:r>
          </a:p>
          <a:p>
            <a:pPr marL="623888" lvl="1" indent="-285750">
              <a:lnSpc>
                <a:spcPct val="112000"/>
              </a:lnSpc>
              <a:buClr>
                <a:srgbClr val="F18D00"/>
              </a:buClr>
              <a:buFont typeface="Arial" panose="020B0604020202020204" pitchFamily="34" charset="0"/>
              <a:buChar char="-"/>
            </a:pPr>
            <a:r>
              <a:rPr lang="en-GB" sz="1600" dirty="0">
                <a:latin typeface="Arial" charset="0"/>
                <a:ea typeface="ヒラギノ角ゴ Pro W3" charset="-128"/>
              </a:rPr>
              <a:t>Drugs such as amphetamines, barbiturates, benzodiazepines, cannabinoids, cocaine, LSD, methadone</a:t>
            </a:r>
          </a:p>
          <a:p>
            <a:pPr marL="623888" lvl="1" indent="-285750">
              <a:lnSpc>
                <a:spcPct val="112000"/>
              </a:lnSpc>
              <a:buClr>
                <a:srgbClr val="F18D00"/>
              </a:buClr>
              <a:buFont typeface="Arial" panose="020B0604020202020204" pitchFamily="34" charset="0"/>
              <a:buChar char="-"/>
            </a:pPr>
            <a:r>
              <a:rPr lang="en-GB" sz="1600" dirty="0">
                <a:latin typeface="Arial" charset="0"/>
                <a:ea typeface="ヒラギノ角ゴ Pro W3" charset="-128"/>
              </a:rPr>
              <a:t>Opiates including over-the-counter and prescription medication</a:t>
            </a:r>
          </a:p>
          <a:p>
            <a:pPr marL="623888" lvl="1" indent="-285750">
              <a:lnSpc>
                <a:spcPct val="112000"/>
              </a:lnSpc>
              <a:buClr>
                <a:srgbClr val="F18D00"/>
              </a:buClr>
              <a:buFont typeface="Arial" panose="020B0604020202020204" pitchFamily="34" charset="0"/>
              <a:buChar char="-"/>
            </a:pPr>
            <a:r>
              <a:rPr lang="en-GB" sz="1600" dirty="0">
                <a:latin typeface="Arial" charset="0"/>
                <a:ea typeface="ヒラギノ角ゴ Pro W3" charset="-128"/>
              </a:rPr>
              <a:t>Betel nut.</a:t>
            </a:r>
          </a:p>
          <a:p>
            <a:endParaRPr lang="en-US" dirty="0"/>
          </a:p>
        </p:txBody>
      </p:sp>
      <p:pic>
        <p:nvPicPr>
          <p:cNvPr id="45059" name="Picture 1" descr="Screen Shot 2013-01-28 at 9.49.04 AM.png"/>
          <p:cNvPicPr>
            <a:picLocks noChangeAspect="1"/>
          </p:cNvPicPr>
          <p:nvPr/>
        </p:nvPicPr>
        <p:blipFill rotWithShape="1">
          <a:blip r:embed="rId3">
            <a:extLst>
              <a:ext uri="{28A0092B-C50C-407E-A947-70E740481C1C}">
                <a14:useLocalDpi xmlns:a14="http://schemas.microsoft.com/office/drawing/2010/main" val="0"/>
              </a:ext>
            </a:extLst>
          </a:blip>
          <a:srcRect l="18661"/>
          <a:stretch/>
        </p:blipFill>
        <p:spPr bwMode="auto">
          <a:xfrm>
            <a:off x="8577623" y="3878039"/>
            <a:ext cx="313389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2" descr="Screen Shot 2013-01-28 at 9.49.24 AM.png"/>
          <p:cNvPicPr>
            <a:picLocks noChangeAspect="1"/>
          </p:cNvPicPr>
          <p:nvPr/>
        </p:nvPicPr>
        <p:blipFill rotWithShape="1">
          <a:blip r:embed="rId4">
            <a:extLst>
              <a:ext uri="{28A0092B-C50C-407E-A947-70E740481C1C}">
                <a14:useLocalDpi xmlns:a14="http://schemas.microsoft.com/office/drawing/2010/main" val="0"/>
              </a:ext>
            </a:extLst>
          </a:blip>
          <a:srcRect r="18661"/>
          <a:stretch/>
        </p:blipFill>
        <p:spPr bwMode="auto">
          <a:xfrm>
            <a:off x="8577624" y="1196752"/>
            <a:ext cx="3133891"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305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Effects of Alcohol, Illicit Drugs and Prescribed Medications</a:t>
            </a:r>
          </a:p>
        </p:txBody>
      </p:sp>
      <p:sp>
        <p:nvSpPr>
          <p:cNvPr id="43009" name="Content Placeholder 4"/>
          <p:cNvSpPr>
            <a:spLocks noGrp="1"/>
          </p:cNvSpPr>
          <p:nvPr>
            <p:ph sz="quarter" idx="16"/>
          </p:nvPr>
        </p:nvSpPr>
        <p:spPr>
          <a:xfrm>
            <a:off x="447100" y="1411200"/>
            <a:ext cx="6623627" cy="4965700"/>
          </a:xfrm>
        </p:spPr>
        <p:txBody>
          <a:bodyPr/>
          <a:lstStyle/>
          <a:p>
            <a:pPr marL="285750" indent="-285750">
              <a:buClr>
                <a:srgbClr val="F18D00"/>
              </a:buClr>
              <a:buFont typeface="Arial" charset="0"/>
              <a:buChar char="•"/>
            </a:pPr>
            <a:r>
              <a:rPr lang="en-GB" sz="1600" dirty="0">
                <a:ea typeface="ヒラギノ角ゴ Pro W3" charset="-128"/>
              </a:rPr>
              <a:t>Side effects of alcohol, illicit drugs and some medications impact your ability to:</a:t>
            </a:r>
          </a:p>
          <a:p>
            <a:pPr marL="623888" lvl="1" indent="-285750">
              <a:buClr>
                <a:srgbClr val="F18D00"/>
              </a:buClr>
              <a:buFont typeface="Arial" panose="020B0604020202020204" pitchFamily="34" charset="0"/>
              <a:buChar char="-"/>
            </a:pPr>
            <a:r>
              <a:rPr lang="en-GB" sz="1600" dirty="0">
                <a:latin typeface="Arial" charset="0"/>
                <a:ea typeface="ヒラギノ角ゴ Pro W3" charset="-128"/>
              </a:rPr>
              <a:t>Remain awake</a:t>
            </a:r>
          </a:p>
          <a:p>
            <a:pPr marL="623888" lvl="1" indent="-285750">
              <a:buClr>
                <a:srgbClr val="F18D00"/>
              </a:buClr>
              <a:buFont typeface="Arial" panose="020B0604020202020204" pitchFamily="34" charset="0"/>
              <a:buChar char="-"/>
            </a:pPr>
            <a:r>
              <a:rPr lang="en-GB" sz="1600" dirty="0">
                <a:latin typeface="Arial" charset="0"/>
                <a:ea typeface="ヒラギノ角ゴ Pro W3" charset="-128"/>
              </a:rPr>
              <a:t>Remain alert</a:t>
            </a:r>
          </a:p>
          <a:p>
            <a:pPr marL="623888" lvl="1" indent="-285750">
              <a:buClr>
                <a:srgbClr val="F18D00"/>
              </a:buClr>
              <a:buFont typeface="Arial" panose="020B0604020202020204" pitchFamily="34" charset="0"/>
              <a:buChar char="-"/>
            </a:pPr>
            <a:r>
              <a:rPr lang="en-GB" sz="1600" dirty="0">
                <a:latin typeface="Arial" charset="0"/>
                <a:ea typeface="ヒラギノ角ゴ Pro W3" charset="-128"/>
              </a:rPr>
              <a:t>React in a timely manner</a:t>
            </a:r>
          </a:p>
          <a:p>
            <a:pPr marL="623888" lvl="1" indent="-285750">
              <a:buClr>
                <a:srgbClr val="F18D00"/>
              </a:buClr>
              <a:buFont typeface="Arial" panose="020B0604020202020204" pitchFamily="34" charset="0"/>
              <a:buChar char="-"/>
            </a:pPr>
            <a:r>
              <a:rPr lang="en-GB" sz="1600" dirty="0">
                <a:latin typeface="Arial" charset="0"/>
                <a:ea typeface="ヒラギノ角ゴ Pro W3" charset="-128"/>
              </a:rPr>
              <a:t>Make good judgement calls</a:t>
            </a:r>
          </a:p>
          <a:p>
            <a:pPr marL="623888" lvl="1" indent="-285750">
              <a:buClr>
                <a:srgbClr val="F18D00"/>
              </a:buClr>
              <a:buFont typeface="Arial" panose="020B0604020202020204" pitchFamily="34" charset="0"/>
              <a:buChar char="-"/>
            </a:pPr>
            <a:r>
              <a:rPr lang="en-GB" sz="1600" dirty="0">
                <a:latin typeface="Arial" charset="0"/>
                <a:ea typeface="ヒラギノ角ゴ Pro W3" charset="-128"/>
              </a:rPr>
              <a:t>Function normally physically. </a:t>
            </a:r>
          </a:p>
          <a:p>
            <a:pPr marL="285750" lvl="1" indent="-285750">
              <a:buClr>
                <a:srgbClr val="F18D00"/>
              </a:buClr>
              <a:buFont typeface="Arial" charset="0"/>
              <a:buChar char="•"/>
            </a:pPr>
            <a:endParaRPr lang="en-GB" sz="1600" dirty="0">
              <a:latin typeface="Arial" charset="0"/>
              <a:ea typeface="ヒラギノ角ゴ Pro W3" charset="-128"/>
            </a:endParaRPr>
          </a:p>
          <a:p>
            <a:pPr marL="285750" indent="-285750">
              <a:buClr>
                <a:srgbClr val="F18D00"/>
              </a:buClr>
              <a:buFont typeface="Arial" charset="0"/>
              <a:buChar char="•"/>
            </a:pPr>
            <a:r>
              <a:rPr lang="en-GB" sz="1600" dirty="0">
                <a:latin typeface="Arial" charset="0"/>
                <a:ea typeface="ヒラギノ角ゴ Pro W3" charset="-128"/>
              </a:rPr>
              <a:t>Symptoms are similar to fatigue:</a:t>
            </a:r>
          </a:p>
          <a:p>
            <a:pPr marL="623888" lvl="1" indent="-285750">
              <a:buClr>
                <a:srgbClr val="F18D00"/>
              </a:buClr>
              <a:buFont typeface="Arial" panose="020B0604020202020204" pitchFamily="34" charset="0"/>
              <a:buChar char="-"/>
            </a:pPr>
            <a:r>
              <a:rPr lang="en-GB" sz="1600" dirty="0">
                <a:latin typeface="Arial" charset="0"/>
                <a:ea typeface="ヒラギノ角ゴ Pro W3" charset="-128"/>
              </a:rPr>
              <a:t>Erratic, abnormal or unusual behaviour</a:t>
            </a:r>
          </a:p>
          <a:p>
            <a:pPr marL="623888" lvl="1" indent="-285750">
              <a:buClr>
                <a:srgbClr val="F18D00"/>
              </a:buClr>
              <a:buFont typeface="Arial" panose="020B0604020202020204" pitchFamily="34" charset="0"/>
              <a:buChar char="-"/>
            </a:pPr>
            <a:r>
              <a:rPr lang="en-GB" sz="1600" dirty="0">
                <a:latin typeface="Arial" charset="0"/>
                <a:ea typeface="ヒラギノ角ゴ Pro W3" charset="-128"/>
              </a:rPr>
              <a:t>Increased rate of near misses or incidents </a:t>
            </a:r>
          </a:p>
          <a:p>
            <a:pPr marL="623888" lvl="1" indent="-285750">
              <a:buClr>
                <a:srgbClr val="F18D00"/>
              </a:buClr>
              <a:buFont typeface="Arial" panose="020B0604020202020204" pitchFamily="34" charset="0"/>
              <a:buChar char="-"/>
            </a:pPr>
            <a:r>
              <a:rPr lang="en-GB" sz="1600" dirty="0">
                <a:latin typeface="Arial" charset="0"/>
                <a:ea typeface="ヒラギノ角ゴ Pro W3" charset="-128"/>
              </a:rPr>
              <a:t>Deteriorating work performance.</a:t>
            </a:r>
          </a:p>
        </p:txBody>
      </p:sp>
      <p:pic>
        <p:nvPicPr>
          <p:cNvPr id="6" name="Picture 3">
            <a:extLst>
              <a:ext uri="{FF2B5EF4-FFF2-40B4-BE49-F238E27FC236}">
                <a16:creationId xmlns:a16="http://schemas.microsoft.com/office/drawing/2014/main" id="{FACE128A-14B5-4676-A912-829A1905A08F}"/>
              </a:ext>
            </a:extLst>
          </p:cNvPr>
          <p:cNvPicPr>
            <a:picLocks noChangeAspect="1"/>
          </p:cNvPicPr>
          <p:nvPr/>
        </p:nvPicPr>
        <p:blipFill rotWithShape="1">
          <a:blip r:embed="rId3">
            <a:extLst>
              <a:ext uri="{28A0092B-C50C-407E-A947-70E740481C1C}">
                <a14:useLocalDpi xmlns:a14="http://schemas.microsoft.com/office/drawing/2010/main" val="0"/>
              </a:ext>
            </a:extLst>
          </a:blip>
          <a:srcRect t="4451" b="11831"/>
          <a:stretch/>
        </p:blipFill>
        <p:spPr bwMode="auto">
          <a:xfrm>
            <a:off x="7566730" y="1411200"/>
            <a:ext cx="4656133" cy="54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759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Impact of Alcohol and Drugs on Fitness for Work</a:t>
            </a:r>
          </a:p>
        </p:txBody>
      </p:sp>
      <p:sp>
        <p:nvSpPr>
          <p:cNvPr id="43009" name="Content Placeholder 4"/>
          <p:cNvSpPr>
            <a:spLocks noGrp="1"/>
          </p:cNvSpPr>
          <p:nvPr>
            <p:ph sz="quarter" idx="16"/>
          </p:nvPr>
        </p:nvSpPr>
        <p:spPr>
          <a:xfrm>
            <a:off x="480485" y="1358900"/>
            <a:ext cx="7343707" cy="4965700"/>
          </a:xfrm>
        </p:spPr>
        <p:txBody>
          <a:bodyPr/>
          <a:lstStyle/>
          <a:p>
            <a:pPr marL="285750" lvl="1" indent="-285750">
              <a:lnSpc>
                <a:spcPct val="112000"/>
              </a:lnSpc>
              <a:spcBef>
                <a:spcPts val="923"/>
              </a:spcBef>
              <a:buClr>
                <a:srgbClr val="F18D00"/>
              </a:buClr>
              <a:buFont typeface="Arial" charset="0"/>
              <a:buChar char="•"/>
            </a:pPr>
            <a:r>
              <a:rPr lang="en-GB" sz="1600" dirty="0">
                <a:latin typeface="Arial" charset="0"/>
                <a:ea typeface="ヒラギノ角ゴ Pro W3" charset="-128"/>
                <a:cs typeface="Arial" charset="0"/>
              </a:rPr>
              <a:t>Persons working or visiting a Ok </a:t>
            </a:r>
            <a:r>
              <a:rPr lang="en-GB" sz="1600" dirty="0" err="1">
                <a:latin typeface="Arial" charset="0"/>
                <a:ea typeface="ヒラギノ角ゴ Pro W3" charset="-128"/>
                <a:cs typeface="Arial" charset="0"/>
              </a:rPr>
              <a:t>Tedi</a:t>
            </a:r>
            <a:r>
              <a:rPr lang="en-GB" sz="1600" dirty="0">
                <a:latin typeface="Arial" charset="0"/>
                <a:ea typeface="ヒラギノ角ゴ Pro W3" charset="-128"/>
                <a:cs typeface="Arial" charset="0"/>
              </a:rPr>
              <a:t> site may tested at any time and without notice   </a:t>
            </a:r>
          </a:p>
          <a:p>
            <a:pPr marL="285750" lvl="1" indent="-285750">
              <a:lnSpc>
                <a:spcPct val="112000"/>
              </a:lnSpc>
              <a:spcBef>
                <a:spcPts val="923"/>
              </a:spcBef>
              <a:buClr>
                <a:srgbClr val="F18D00"/>
              </a:buClr>
              <a:buFont typeface="Arial" charset="0"/>
              <a:buChar char="•"/>
            </a:pPr>
            <a:r>
              <a:rPr lang="en-GB" sz="1600" dirty="0">
                <a:latin typeface="Arial" charset="0"/>
                <a:ea typeface="ヒラギノ角ゴ Pro W3" charset="-128"/>
                <a:cs typeface="Arial" charset="0"/>
              </a:rPr>
              <a:t>Drug and alcohol testing is carried out:</a:t>
            </a:r>
          </a:p>
          <a:p>
            <a:pPr marL="623888" lvl="1" indent="-285750">
              <a:buClr>
                <a:srgbClr val="F18D00"/>
              </a:buClr>
              <a:buFont typeface="Arial" panose="020B0604020202020204" pitchFamily="34" charset="0"/>
              <a:buChar char="-"/>
            </a:pPr>
            <a:r>
              <a:rPr lang="en-GB" sz="1600" dirty="0">
                <a:latin typeface="Arial" charset="0"/>
                <a:ea typeface="ヒラギノ角ゴ Pro W3" charset="-128"/>
              </a:rPr>
              <a:t>As part of the pre-employment health assessment</a:t>
            </a:r>
          </a:p>
          <a:p>
            <a:pPr marL="623888" lvl="1" indent="-285750">
              <a:buClr>
                <a:srgbClr val="F18D00"/>
              </a:buClr>
              <a:buFont typeface="Arial" panose="020B0604020202020204" pitchFamily="34" charset="0"/>
              <a:buChar char="-"/>
            </a:pPr>
            <a:r>
              <a:rPr lang="en-GB" sz="1600" dirty="0">
                <a:latin typeface="Arial" charset="0"/>
                <a:ea typeface="ヒラギノ角ゴ Pro W3" charset="-128"/>
              </a:rPr>
              <a:t>When there is reasonable grounds to suspect a problem consistent with the use of drugs or alcohol</a:t>
            </a:r>
          </a:p>
          <a:p>
            <a:pPr marL="623888" lvl="1" indent="-285750">
              <a:buClr>
                <a:srgbClr val="F18D00"/>
              </a:buClr>
              <a:buFont typeface="Arial" panose="020B0604020202020204" pitchFamily="34" charset="0"/>
              <a:buChar char="-"/>
            </a:pPr>
            <a:r>
              <a:rPr lang="en-GB" sz="1600" dirty="0">
                <a:latin typeface="Arial" charset="0"/>
                <a:ea typeface="ヒラギノ角ゴ Pro W3" charset="-128"/>
              </a:rPr>
              <a:t>Following a reportable accident or incident</a:t>
            </a:r>
          </a:p>
          <a:p>
            <a:pPr marL="623888" lvl="1" indent="-285750">
              <a:buClr>
                <a:srgbClr val="F18D00"/>
              </a:buClr>
              <a:buFont typeface="Arial" panose="020B0604020202020204" pitchFamily="34" charset="0"/>
              <a:buChar char="-"/>
            </a:pPr>
            <a:r>
              <a:rPr lang="en-GB" sz="1600" dirty="0">
                <a:latin typeface="Arial" charset="0"/>
                <a:ea typeface="ヒラギノ角ゴ Pro W3" charset="-128"/>
                <a:cs typeface="Arial" charset="0"/>
              </a:rPr>
              <a:t>On a random basis in accordance with Ok </a:t>
            </a:r>
            <a:r>
              <a:rPr lang="en-GB" sz="1600" dirty="0" err="1">
                <a:latin typeface="Arial" charset="0"/>
                <a:ea typeface="ヒラギノ角ゴ Pro W3" charset="-128"/>
                <a:cs typeface="Arial" charset="0"/>
              </a:rPr>
              <a:t>Tedi</a:t>
            </a:r>
            <a:r>
              <a:rPr lang="en-GB" sz="1600" dirty="0">
                <a:latin typeface="Arial" charset="0"/>
                <a:ea typeface="ヒラギノ角ゴ Pro W3" charset="-128"/>
                <a:cs typeface="Arial" charset="0"/>
              </a:rPr>
              <a:t> procedures.</a:t>
            </a:r>
          </a:p>
          <a:p>
            <a:r>
              <a:rPr lang="en-GB" sz="1600" dirty="0">
                <a:ea typeface="ヒラギノ角ゴ Pro W3" charset="-128"/>
              </a:rPr>
              <a:t>All employees, contractors and visitors must have a 0.000 breath alcohol concentration and a confirmed negative drug test result. </a:t>
            </a:r>
          </a:p>
        </p:txBody>
      </p:sp>
      <p:pic>
        <p:nvPicPr>
          <p:cNvPr id="3" name="Picture 2">
            <a:extLst>
              <a:ext uri="{FF2B5EF4-FFF2-40B4-BE49-F238E27FC236}">
                <a16:creationId xmlns:a16="http://schemas.microsoft.com/office/drawing/2014/main" id="{153C856A-D4B8-4FAE-9F94-D8BC763CAFD9}"/>
              </a:ext>
            </a:extLst>
          </p:cNvPr>
          <p:cNvPicPr>
            <a:picLocks noChangeAspect="1"/>
          </p:cNvPicPr>
          <p:nvPr/>
        </p:nvPicPr>
        <p:blipFill rotWithShape="1">
          <a:blip r:embed="rId3"/>
          <a:srcRect l="14488" r="7243"/>
          <a:stretch/>
        </p:blipFill>
        <p:spPr>
          <a:xfrm>
            <a:off x="8577623" y="1052736"/>
            <a:ext cx="3133892" cy="2669296"/>
          </a:xfrm>
          <a:prstGeom prst="rect">
            <a:avLst/>
          </a:prstGeom>
        </p:spPr>
      </p:pic>
      <p:pic>
        <p:nvPicPr>
          <p:cNvPr id="5" name="Picture 4">
            <a:extLst>
              <a:ext uri="{FF2B5EF4-FFF2-40B4-BE49-F238E27FC236}">
                <a16:creationId xmlns:a16="http://schemas.microsoft.com/office/drawing/2014/main" id="{D2CA1301-C077-4E3F-9915-D55D28301AD5}"/>
              </a:ext>
            </a:extLst>
          </p:cNvPr>
          <p:cNvPicPr>
            <a:picLocks noChangeAspect="1"/>
          </p:cNvPicPr>
          <p:nvPr/>
        </p:nvPicPr>
        <p:blipFill rotWithShape="1">
          <a:blip r:embed="rId4"/>
          <a:srcRect l="12063" r="3715"/>
          <a:stretch/>
        </p:blipFill>
        <p:spPr>
          <a:xfrm>
            <a:off x="8577623" y="3926024"/>
            <a:ext cx="3133892" cy="2480629"/>
          </a:xfrm>
          <a:prstGeom prst="rect">
            <a:avLst/>
          </a:prstGeom>
        </p:spPr>
      </p:pic>
    </p:spTree>
    <p:extLst>
      <p:ext uri="{BB962C8B-B14F-4D97-AF65-F5344CB8AC3E}">
        <p14:creationId xmlns:p14="http://schemas.microsoft.com/office/powerpoint/2010/main" val="1752474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B1CA79-1A72-4851-8BBC-A8DCD75140F1}"/>
              </a:ext>
            </a:extLst>
          </p:cNvPr>
          <p:cNvSpPr/>
          <p:nvPr/>
        </p:nvSpPr>
        <p:spPr>
          <a:xfrm>
            <a:off x="314198" y="207631"/>
            <a:ext cx="8408843" cy="303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a:solidFill>
                  <a:schemeClr val="bg1"/>
                </a:solidFill>
                <a:latin typeface="Arial" panose="020B0604020202020204" pitchFamily="34" charset="0"/>
                <a:cs typeface="Arial" panose="020B0604020202020204" pitchFamily="34" charset="0"/>
              </a:rPr>
              <a:t>Impact of Illness or Injury on Fitness for Work </a:t>
            </a:r>
          </a:p>
        </p:txBody>
      </p:sp>
      <p:sp>
        <p:nvSpPr>
          <p:cNvPr id="2" name="Rectangle 1"/>
          <p:cNvSpPr/>
          <p:nvPr/>
        </p:nvSpPr>
        <p:spPr>
          <a:xfrm>
            <a:off x="332437" y="1340740"/>
            <a:ext cx="7275731" cy="4137158"/>
          </a:xfrm>
          <a:prstGeom prst="rect">
            <a:avLst/>
          </a:prstGeom>
        </p:spPr>
        <p:txBody>
          <a:bodyPr wrap="square" rIns="108000">
            <a:spAutoFit/>
          </a:bodyPr>
          <a:lstStyle/>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altLang="en-US" sz="1600" dirty="0">
                <a:latin typeface="Arial" charset="0"/>
                <a:ea typeface="ヒラギノ角ゴ Pro W3" charset="-128"/>
              </a:rPr>
              <a:t>If you are suffering from a physical illness or injury and believe that you are unfit for work notify your Supervisor.  </a:t>
            </a:r>
          </a:p>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altLang="en-US" sz="1600" dirty="0">
                <a:latin typeface="Arial" panose="020B0604020202020204" pitchFamily="34" charset="0"/>
                <a:cs typeface="Times New Roman" panose="02020603050405020304" pitchFamily="18" charset="0"/>
              </a:rPr>
              <a:t>If you are sick – stay at home.</a:t>
            </a:r>
          </a:p>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altLang="en-US" sz="1600" dirty="0">
                <a:latin typeface="Arial" panose="020B0604020202020204" pitchFamily="34" charset="0"/>
                <a:cs typeface="Times New Roman" panose="02020603050405020304" pitchFamily="18" charset="0"/>
              </a:rPr>
              <a:t>If you have cold or flu-like symptoms:  </a:t>
            </a:r>
          </a:p>
          <a:p>
            <a:pPr marL="623888" lvl="1" indent="-285750" defTabSz="457200">
              <a:spcBef>
                <a:spcPts val="600"/>
              </a:spcBef>
              <a:buClr>
                <a:srgbClr val="F18D00"/>
              </a:buClr>
              <a:buFont typeface="Arial" panose="020B0604020202020204" pitchFamily="34" charset="0"/>
              <a:buChar char="-"/>
            </a:pPr>
            <a:r>
              <a:rPr lang="en-GB" altLang="en-US" sz="1600" dirty="0">
                <a:latin typeface="Arial" charset="0"/>
                <a:ea typeface="ヒラギノ角ゴ Pro W3" charset="-128"/>
              </a:rPr>
              <a:t>Isolate at home</a:t>
            </a:r>
          </a:p>
          <a:p>
            <a:pPr marL="623888" lvl="1" indent="-285750" defTabSz="457200">
              <a:spcBef>
                <a:spcPts val="600"/>
              </a:spcBef>
              <a:buClr>
                <a:srgbClr val="F18D00"/>
              </a:buClr>
              <a:buFont typeface="Arial" panose="020B0604020202020204" pitchFamily="34" charset="0"/>
              <a:buChar char="-"/>
            </a:pPr>
            <a:r>
              <a:rPr lang="en-GB" altLang="en-US" sz="1600" dirty="0">
                <a:latin typeface="Arial" charset="0"/>
                <a:ea typeface="ヒラギノ角ゴ Pro W3" charset="-128"/>
              </a:rPr>
              <a:t>Advise your supervisor</a:t>
            </a:r>
          </a:p>
          <a:p>
            <a:pPr marL="623888" lvl="1" indent="-285750" defTabSz="457200">
              <a:spcBef>
                <a:spcPts val="600"/>
              </a:spcBef>
              <a:buClr>
                <a:srgbClr val="F18D00"/>
              </a:buClr>
              <a:buFont typeface="Arial" panose="020B0604020202020204" pitchFamily="34" charset="0"/>
              <a:buChar char="-"/>
            </a:pPr>
            <a:r>
              <a:rPr lang="en-GB" altLang="en-US" sz="1600" dirty="0">
                <a:latin typeface="Arial" charset="0"/>
                <a:ea typeface="ヒラギノ角ゴ Pro W3" charset="-128"/>
              </a:rPr>
              <a:t>Get a covid test if possible.</a:t>
            </a:r>
          </a:p>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altLang="en-US" sz="1600" dirty="0">
                <a:latin typeface="Arial" panose="020B0604020202020204" pitchFamily="34" charset="0"/>
                <a:cs typeface="Times New Roman" panose="02020603050405020304" pitchFamily="18" charset="0"/>
              </a:rPr>
              <a:t>If you are injured at work – ensure an incident report has been fully completed, signed by the appropriate person and submitted.</a:t>
            </a:r>
          </a:p>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altLang="en-US" sz="1600" dirty="0">
                <a:latin typeface="Arial" panose="020B0604020202020204" pitchFamily="34" charset="0"/>
                <a:cs typeface="Times New Roman" panose="02020603050405020304" pitchFamily="18" charset="0"/>
              </a:rPr>
              <a:t>If you are injured at home and you feel your injury may affect your work, or may be made worse by working, contact your supervisor or HR team to discuss what to do.</a:t>
            </a:r>
            <a:endParaRPr lang="en-GB" sz="1600" dirty="0">
              <a:latin typeface="Arial" panose="020B0604020202020204" pitchFamily="34" charset="0"/>
              <a:cs typeface="Times New Roman" panose="02020603050405020304" pitchFamily="18" charset="0"/>
            </a:endParaRPr>
          </a:p>
        </p:txBody>
      </p:sp>
      <p:pic>
        <p:nvPicPr>
          <p:cNvPr id="6" name="Picture 3" descr="Screen Shot 2013-01-28 at 11.07.55 AM.png">
            <a:extLst>
              <a:ext uri="{FF2B5EF4-FFF2-40B4-BE49-F238E27FC236}">
                <a16:creationId xmlns:a16="http://schemas.microsoft.com/office/drawing/2014/main" id="{5ED0D843-0432-4B62-AD78-6EDAB1ECD372}"/>
              </a:ext>
            </a:extLst>
          </p:cNvPr>
          <p:cNvPicPr>
            <a:picLocks noChangeAspect="1"/>
          </p:cNvPicPr>
          <p:nvPr/>
        </p:nvPicPr>
        <p:blipFill rotWithShape="1">
          <a:blip r:embed="rId4">
            <a:extLst>
              <a:ext uri="{28A0092B-C50C-407E-A947-70E740481C1C}">
                <a14:useLocalDpi xmlns:a14="http://schemas.microsoft.com/office/drawing/2010/main" val="0"/>
              </a:ext>
            </a:extLst>
          </a:blip>
          <a:srcRect l="11861" r="23834"/>
          <a:stretch/>
        </p:blipFill>
        <p:spPr bwMode="auto">
          <a:xfrm>
            <a:off x="8062864" y="0"/>
            <a:ext cx="4129136" cy="685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4334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3"/>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AU">
                <a:latin typeface="Arial" charset="0"/>
              </a:rPr>
              <a:t>Summary</a:t>
            </a:r>
          </a:p>
        </p:txBody>
      </p:sp>
      <p:sp>
        <p:nvSpPr>
          <p:cNvPr id="2" name="Content Placeholder 1">
            <a:extLst>
              <a:ext uri="{FF2B5EF4-FFF2-40B4-BE49-F238E27FC236}">
                <a16:creationId xmlns:a16="http://schemas.microsoft.com/office/drawing/2014/main" id="{F169F2EA-E017-447F-A4FB-BE5B793452CE}"/>
              </a:ext>
            </a:extLst>
          </p:cNvPr>
          <p:cNvSpPr>
            <a:spLocks noGrp="1"/>
          </p:cNvSpPr>
          <p:nvPr>
            <p:ph sz="quarter" idx="16"/>
          </p:nvPr>
        </p:nvSpPr>
        <p:spPr/>
        <p:txBody>
          <a:bodyPr/>
          <a:lstStyle/>
          <a:p>
            <a:pPr marL="285750" lvl="1" indent="-285750">
              <a:lnSpc>
                <a:spcPct val="112000"/>
              </a:lnSpc>
              <a:spcAft>
                <a:spcPts val="600"/>
              </a:spcAft>
              <a:buFont typeface="Arial" panose="020B0604020202020204" pitchFamily="34" charset="0"/>
              <a:buChar char="•"/>
              <a:defRPr/>
            </a:pPr>
            <a:r>
              <a:rPr lang="en-AU" altLang="en-US" sz="1600" dirty="0">
                <a:latin typeface="Arial" charset="0"/>
                <a:ea typeface="ヒラギノ角ゴ Pro W3" charset="-128"/>
              </a:rPr>
              <a:t>You have a responsibility to present to work in a fit state.</a:t>
            </a:r>
          </a:p>
          <a:p>
            <a:pPr marL="285750" lvl="1" indent="-285750">
              <a:lnSpc>
                <a:spcPct val="112000"/>
              </a:lnSpc>
              <a:spcAft>
                <a:spcPts val="600"/>
              </a:spcAft>
              <a:buFont typeface="Arial" panose="020B0604020202020204" pitchFamily="34" charset="0"/>
              <a:buChar char="•"/>
              <a:defRPr/>
            </a:pPr>
            <a:r>
              <a:rPr lang="en-AU" altLang="en-US" sz="1600" dirty="0">
                <a:latin typeface="Arial" charset="0"/>
                <a:ea typeface="ヒラギノ角ゴ Pro W3" charset="-128"/>
              </a:rPr>
              <a:t>Take accountability for your own actions:</a:t>
            </a:r>
          </a:p>
          <a:p>
            <a:pPr marL="623888" lvl="1" indent="-285750">
              <a:lnSpc>
                <a:spcPct val="112000"/>
              </a:lnSpc>
              <a:buClr>
                <a:srgbClr val="F18D00"/>
              </a:buClr>
              <a:buFont typeface="Arial" panose="020B0604020202020204" pitchFamily="34" charset="0"/>
              <a:buChar char="-"/>
              <a:defRPr/>
            </a:pPr>
            <a:r>
              <a:rPr lang="en-AU" altLang="en-US" sz="1600" dirty="0">
                <a:latin typeface="Arial" charset="0"/>
                <a:ea typeface="ヒラギノ角ゴ Pro W3" charset="-128"/>
              </a:rPr>
              <a:t>Get plenty of sleep</a:t>
            </a:r>
          </a:p>
          <a:p>
            <a:pPr marL="623888" lvl="1" indent="-285750">
              <a:lnSpc>
                <a:spcPct val="112000"/>
              </a:lnSpc>
              <a:buClr>
                <a:srgbClr val="F18D00"/>
              </a:buClr>
              <a:buFont typeface="Arial" panose="020B0604020202020204" pitchFamily="34" charset="0"/>
              <a:buChar char="-"/>
              <a:defRPr/>
            </a:pPr>
            <a:r>
              <a:rPr lang="en-AU" altLang="en-US" sz="1600" dirty="0">
                <a:latin typeface="Arial" charset="0"/>
                <a:ea typeface="ヒラギノ角ゴ Pro W3" charset="-128"/>
              </a:rPr>
              <a:t>Address emotional issues, talk to someone who can help (medical professional, EAP, friend, supervisor)</a:t>
            </a:r>
          </a:p>
          <a:p>
            <a:pPr marL="623888" lvl="1" indent="-285750">
              <a:lnSpc>
                <a:spcPct val="112000"/>
              </a:lnSpc>
              <a:buClr>
                <a:srgbClr val="F18D00"/>
              </a:buClr>
              <a:buFont typeface="Arial" panose="020B0604020202020204" pitchFamily="34" charset="0"/>
              <a:buChar char="-"/>
              <a:defRPr/>
            </a:pPr>
            <a:r>
              <a:rPr lang="en-AU" altLang="en-US" sz="1600" dirty="0">
                <a:latin typeface="Arial" charset="0"/>
                <a:ea typeface="ヒラギノ角ゴ Pro W3" charset="-128"/>
              </a:rPr>
              <a:t>Zero tolerance for alcohol and drugs at work</a:t>
            </a:r>
          </a:p>
          <a:p>
            <a:pPr marL="623888" lvl="1" indent="-285750">
              <a:lnSpc>
                <a:spcPct val="112000"/>
              </a:lnSpc>
              <a:buClr>
                <a:srgbClr val="F18D00"/>
              </a:buClr>
              <a:buFont typeface="Arial" panose="020B0604020202020204" pitchFamily="34" charset="0"/>
              <a:buChar char="-"/>
              <a:defRPr/>
            </a:pPr>
            <a:r>
              <a:rPr lang="en-AU" altLang="en-US" sz="1600" dirty="0">
                <a:latin typeface="Arial" charset="0"/>
                <a:ea typeface="ヒラギノ角ゴ Pro W3" charset="-128"/>
              </a:rPr>
              <a:t>Stay at home if you are sick</a:t>
            </a:r>
          </a:p>
          <a:p>
            <a:pPr marL="623888" lvl="1" indent="-285750">
              <a:lnSpc>
                <a:spcPct val="112000"/>
              </a:lnSpc>
              <a:buClr>
                <a:srgbClr val="F18D00"/>
              </a:buClr>
              <a:buFont typeface="Arial" panose="020B0604020202020204" pitchFamily="34" charset="0"/>
              <a:buChar char="-"/>
              <a:defRPr/>
            </a:pPr>
            <a:r>
              <a:rPr lang="en-AU" altLang="en-US" sz="1600" dirty="0">
                <a:latin typeface="Arial" charset="0"/>
                <a:ea typeface="ヒラギノ角ゴ Pro W3" charset="-128"/>
              </a:rPr>
              <a:t>Record details of workplace injuries.</a:t>
            </a:r>
          </a:p>
          <a:p>
            <a:pPr marL="285750" lvl="1" indent="-285750">
              <a:lnSpc>
                <a:spcPct val="112000"/>
              </a:lnSpc>
              <a:spcAft>
                <a:spcPts val="600"/>
              </a:spcAft>
              <a:buFont typeface="Arial" panose="020B0604020202020204" pitchFamily="34" charset="0"/>
              <a:buChar char="•"/>
              <a:defRPr/>
            </a:pPr>
            <a:r>
              <a:rPr lang="en-AU" altLang="en-US" sz="1600" dirty="0">
                <a:latin typeface="Arial" charset="0"/>
                <a:ea typeface="ヒラギノ角ゴ Pro W3" charset="-128"/>
              </a:rPr>
              <a:t>Address issues ASAP</a:t>
            </a:r>
          </a:p>
          <a:p>
            <a:pPr marL="285750" lvl="1" indent="-285750">
              <a:lnSpc>
                <a:spcPct val="112000"/>
              </a:lnSpc>
              <a:spcAft>
                <a:spcPts val="600"/>
              </a:spcAft>
              <a:buFont typeface="Arial" panose="020B0604020202020204" pitchFamily="34" charset="0"/>
              <a:buChar char="•"/>
              <a:defRPr/>
            </a:pPr>
            <a:r>
              <a:rPr lang="en-AU" altLang="en-US" sz="1600" dirty="0">
                <a:latin typeface="Arial" charset="0"/>
                <a:ea typeface="ヒラギノ角ゴ Pro W3" charset="-128"/>
              </a:rPr>
              <a:t>Stop work if it’s unsafe.</a:t>
            </a:r>
          </a:p>
          <a:p>
            <a:pPr marL="285750" lvl="1" indent="-285750">
              <a:lnSpc>
                <a:spcPct val="112000"/>
              </a:lnSpc>
              <a:spcAft>
                <a:spcPts val="600"/>
              </a:spcAft>
              <a:buFont typeface="Arial" panose="020B0604020202020204" pitchFamily="34" charset="0"/>
              <a:buChar char="•"/>
              <a:defRPr/>
            </a:pPr>
            <a:r>
              <a:rPr lang="en-AU" altLang="en-US" sz="1600" dirty="0">
                <a:latin typeface="Arial" charset="0"/>
                <a:ea typeface="ヒラギノ角ゴ Pro W3" charset="-128"/>
              </a:rPr>
              <a:t>If in doubt – ask your supervisor.</a:t>
            </a:r>
          </a:p>
          <a:p>
            <a:pPr marL="285750" lvl="1" indent="-285750">
              <a:lnSpc>
                <a:spcPct val="112000"/>
              </a:lnSpc>
              <a:spcAft>
                <a:spcPts val="600"/>
              </a:spcAft>
              <a:buFont typeface="Arial" panose="020B0604020202020204" pitchFamily="34" charset="0"/>
              <a:buChar char="•"/>
              <a:defRPr/>
            </a:pPr>
            <a:r>
              <a:rPr lang="en-AU" altLang="en-US" sz="1600" dirty="0">
                <a:latin typeface="Arial" charset="0"/>
                <a:ea typeface="ヒラギノ角ゴ Pro W3" charset="-128"/>
              </a:rPr>
              <a:t>Follow OTML standards, guidelines and procedures.</a:t>
            </a:r>
          </a:p>
          <a:p>
            <a:endParaRPr lang="en-AU" dirty="0"/>
          </a:p>
        </p:txBody>
      </p:sp>
    </p:spTree>
    <p:extLst>
      <p:ext uri="{BB962C8B-B14F-4D97-AF65-F5344CB8AC3E}">
        <p14:creationId xmlns:p14="http://schemas.microsoft.com/office/powerpoint/2010/main" val="178890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B1CA79-1A72-4851-8BBC-A8DCD75140F1}"/>
              </a:ext>
            </a:extLst>
          </p:cNvPr>
          <p:cNvSpPr/>
          <p:nvPr/>
        </p:nvSpPr>
        <p:spPr>
          <a:xfrm>
            <a:off x="314198" y="207631"/>
            <a:ext cx="8408843" cy="303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a:solidFill>
                  <a:schemeClr val="bg1"/>
                </a:solidFill>
                <a:latin typeface="Arial" panose="020B0604020202020204" pitchFamily="34" charset="0"/>
                <a:cs typeface="Arial" panose="020B0604020202020204" pitchFamily="34" charset="0"/>
              </a:rPr>
              <a:t>Introduction </a:t>
            </a:r>
          </a:p>
        </p:txBody>
      </p:sp>
      <p:sp>
        <p:nvSpPr>
          <p:cNvPr id="2" name="Rectangle 1"/>
          <p:cNvSpPr/>
          <p:nvPr/>
        </p:nvSpPr>
        <p:spPr>
          <a:xfrm>
            <a:off x="332437" y="1340740"/>
            <a:ext cx="6915691" cy="5552482"/>
          </a:xfrm>
          <a:prstGeom prst="rect">
            <a:avLst/>
          </a:prstGeom>
        </p:spPr>
        <p:txBody>
          <a:bodyPr wrap="square" rIns="108000">
            <a:spAutoFit/>
          </a:bodyPr>
          <a:lstStyle/>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sz="1600" dirty="0">
                <a:latin typeface="Arial" panose="020B0604020202020204" pitchFamily="34" charset="0"/>
                <a:cs typeface="Times New Roman" panose="02020603050405020304" pitchFamily="18" charset="0"/>
              </a:rPr>
              <a:t>Being fit for work means b</a:t>
            </a:r>
            <a:r>
              <a:rPr lang="en-GB" altLang="en-US" sz="1600" dirty="0">
                <a:latin typeface="Arial" panose="020B0604020202020204" pitchFamily="34" charset="0"/>
                <a:cs typeface="Times New Roman" panose="02020603050405020304" pitchFamily="18" charset="0"/>
              </a:rPr>
              <a:t>eing in a physical, mental and emotional state that allows you to perform your work to the standards set by Ok </a:t>
            </a:r>
            <a:r>
              <a:rPr lang="en-GB" altLang="en-US" sz="1600" dirty="0" err="1">
                <a:latin typeface="Arial" panose="020B0604020202020204" pitchFamily="34" charset="0"/>
                <a:cs typeface="Times New Roman" panose="02020603050405020304" pitchFamily="18" charset="0"/>
              </a:rPr>
              <a:t>Tedi</a:t>
            </a:r>
            <a:r>
              <a:rPr lang="en-GB" altLang="en-US" sz="1600" dirty="0">
                <a:latin typeface="Arial" panose="020B0604020202020204" pitchFamily="34" charset="0"/>
                <a:cs typeface="Times New Roman" panose="02020603050405020304" pitchFamily="18" charset="0"/>
              </a:rPr>
              <a:t>, and in a manner that will not put yourself or others at risk.</a:t>
            </a:r>
          </a:p>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altLang="en-US" sz="1600" dirty="0">
                <a:latin typeface="Arial" panose="020B0604020202020204" pitchFamily="34" charset="0"/>
                <a:cs typeface="Times New Roman" panose="02020603050405020304" pitchFamily="18" charset="0"/>
              </a:rPr>
              <a:t>Fitness for work can be affected by many factors including:</a:t>
            </a:r>
          </a:p>
          <a:p>
            <a:pPr marL="623888" lvl="1" indent="-285750" defTabSz="457200">
              <a:lnSpc>
                <a:spcPct val="112000"/>
              </a:lnSpc>
              <a:spcBef>
                <a:spcPts val="600"/>
              </a:spcBef>
              <a:buClr>
                <a:srgbClr val="F18D00"/>
              </a:buClr>
              <a:buFont typeface="Arial" panose="020B0604020202020204" pitchFamily="34" charset="0"/>
              <a:buChar char="-"/>
              <a:defRPr/>
            </a:pPr>
            <a:r>
              <a:rPr lang="en-GB" altLang="en-US" sz="1600" dirty="0">
                <a:latin typeface="Arial" charset="0"/>
                <a:ea typeface="ヒラギノ角ゴ Pro W3" charset="-128"/>
              </a:rPr>
              <a:t>Fatigue</a:t>
            </a:r>
          </a:p>
          <a:p>
            <a:pPr marL="623888" lvl="1" indent="-285750" defTabSz="457200">
              <a:lnSpc>
                <a:spcPct val="112000"/>
              </a:lnSpc>
              <a:spcBef>
                <a:spcPts val="600"/>
              </a:spcBef>
              <a:buClr>
                <a:srgbClr val="F18D00"/>
              </a:buClr>
              <a:buFont typeface="Arial" panose="020B0604020202020204" pitchFamily="34" charset="0"/>
              <a:buChar char="-"/>
              <a:defRPr/>
            </a:pPr>
            <a:r>
              <a:rPr lang="en-GB" altLang="en-US" sz="1600" dirty="0">
                <a:latin typeface="Arial" charset="0"/>
                <a:ea typeface="ヒラギノ角ゴ Pro W3" charset="-128"/>
              </a:rPr>
              <a:t>Emotional issues and stress</a:t>
            </a:r>
          </a:p>
          <a:p>
            <a:pPr marL="623888" lvl="1" indent="-285750" defTabSz="457200">
              <a:lnSpc>
                <a:spcPct val="112000"/>
              </a:lnSpc>
              <a:spcBef>
                <a:spcPts val="600"/>
              </a:spcBef>
              <a:buClr>
                <a:srgbClr val="F18D00"/>
              </a:buClr>
              <a:buFont typeface="Arial" panose="020B0604020202020204" pitchFamily="34" charset="0"/>
              <a:buChar char="-"/>
              <a:defRPr/>
            </a:pPr>
            <a:r>
              <a:rPr lang="en-GB" altLang="en-US" sz="1600" dirty="0">
                <a:latin typeface="Arial" charset="0"/>
                <a:ea typeface="ヒラギノ角ゴ Pro W3" charset="-128"/>
              </a:rPr>
              <a:t>Inappropriate use of alcohol </a:t>
            </a:r>
          </a:p>
          <a:p>
            <a:pPr marL="623888" lvl="1" indent="-285750" defTabSz="457200">
              <a:lnSpc>
                <a:spcPct val="112000"/>
              </a:lnSpc>
              <a:spcBef>
                <a:spcPts val="600"/>
              </a:spcBef>
              <a:buClr>
                <a:srgbClr val="F18D00"/>
              </a:buClr>
              <a:buFont typeface="Arial" panose="020B0604020202020204" pitchFamily="34" charset="0"/>
              <a:buChar char="-"/>
              <a:defRPr/>
            </a:pPr>
            <a:r>
              <a:rPr lang="en-GB" altLang="en-US" sz="1600" dirty="0">
                <a:latin typeface="Arial" charset="0"/>
                <a:ea typeface="ヒラギノ角ゴ Pro W3" charset="-128"/>
              </a:rPr>
              <a:t>Use of illicit drugs </a:t>
            </a:r>
          </a:p>
          <a:p>
            <a:pPr marL="623888" lvl="1" indent="-285750" defTabSz="457200">
              <a:lnSpc>
                <a:spcPct val="112000"/>
              </a:lnSpc>
              <a:spcBef>
                <a:spcPts val="600"/>
              </a:spcBef>
              <a:buClr>
                <a:srgbClr val="F18D00"/>
              </a:buClr>
              <a:buFont typeface="Arial" panose="020B0604020202020204" pitchFamily="34" charset="0"/>
              <a:buChar char="-"/>
              <a:defRPr/>
            </a:pPr>
            <a:r>
              <a:rPr lang="en-GB" altLang="en-US" sz="1600" dirty="0">
                <a:latin typeface="Arial" charset="0"/>
                <a:ea typeface="ヒラギノ角ゴ Pro W3" charset="-128"/>
              </a:rPr>
              <a:t>Taking some types of prescribed medications</a:t>
            </a:r>
          </a:p>
          <a:p>
            <a:pPr marL="623888" lvl="1" indent="-285750" defTabSz="457200">
              <a:lnSpc>
                <a:spcPct val="112000"/>
              </a:lnSpc>
              <a:spcBef>
                <a:spcPts val="600"/>
              </a:spcBef>
              <a:spcAft>
                <a:spcPts val="600"/>
              </a:spcAft>
              <a:buClr>
                <a:srgbClr val="F18D00"/>
              </a:buClr>
              <a:buFont typeface="Arial" panose="020B0604020202020204" pitchFamily="34" charset="0"/>
              <a:buChar char="-"/>
              <a:defRPr/>
            </a:pPr>
            <a:r>
              <a:rPr lang="en-GB" altLang="en-US" sz="1600" dirty="0">
                <a:latin typeface="Arial" charset="0"/>
                <a:ea typeface="ヒラギノ角ゴ Pro W3" charset="-128"/>
              </a:rPr>
              <a:t>Physical difficulties.</a:t>
            </a:r>
          </a:p>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altLang="en-US" sz="1600" dirty="0">
                <a:latin typeface="Arial" panose="020B0604020202020204" pitchFamily="34" charset="0"/>
                <a:cs typeface="Times New Roman" panose="02020603050405020304" pitchFamily="18" charset="0"/>
              </a:rPr>
              <a:t>It is important to identify when an individual is not fit for work at an early stage and to provide support and assistance when it is required. </a:t>
            </a:r>
          </a:p>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altLang="en-US" sz="1600" dirty="0">
                <a:latin typeface="Arial" panose="020B0604020202020204" pitchFamily="34" charset="0"/>
                <a:cs typeface="Times New Roman" panose="02020603050405020304" pitchFamily="18" charset="0"/>
              </a:rPr>
              <a:t>Final determination of being fit for work is based on the opinion of the principal employer, manager, superintendent, line leader and the individual.</a:t>
            </a:r>
            <a:endParaRPr lang="en-AU" sz="1600" dirty="0">
              <a:latin typeface="Arial" panose="020B0604020202020204" pitchFamily="34" charset="0"/>
              <a:cs typeface="Times New Roman" panose="02020603050405020304" pitchFamily="18" charset="0"/>
            </a:endParaRPr>
          </a:p>
          <a:p>
            <a:endParaRPr lang="en-AU" sz="1600" dirty="0">
              <a:latin typeface="Arial" panose="020B0604020202020204" pitchFamily="34" charset="0"/>
              <a:cs typeface="Times New Roman" panose="02020603050405020304" pitchFamily="18" charset="0"/>
            </a:endParaRPr>
          </a:p>
        </p:txBody>
      </p:sp>
      <p:pic>
        <p:nvPicPr>
          <p:cNvPr id="8" name="Picture 1">
            <a:extLst>
              <a:ext uri="{FF2B5EF4-FFF2-40B4-BE49-F238E27FC236}">
                <a16:creationId xmlns:a16="http://schemas.microsoft.com/office/drawing/2014/main" id="{96E17077-F55A-4122-8276-354E9AD776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9039" y="-18154"/>
            <a:ext cx="3969465" cy="687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0404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B1CA79-1A72-4851-8BBC-A8DCD75140F1}"/>
              </a:ext>
            </a:extLst>
          </p:cNvPr>
          <p:cNvSpPr/>
          <p:nvPr/>
        </p:nvSpPr>
        <p:spPr>
          <a:xfrm>
            <a:off x="314198" y="207631"/>
            <a:ext cx="8408843" cy="303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a:solidFill>
                  <a:schemeClr val="bg1"/>
                </a:solidFill>
                <a:latin typeface="Arial" panose="020B0604020202020204" pitchFamily="34" charset="0"/>
                <a:cs typeface="Arial" panose="020B0604020202020204" pitchFamily="34" charset="0"/>
              </a:rPr>
              <a:t>Your Obligations</a:t>
            </a:r>
          </a:p>
        </p:txBody>
      </p:sp>
      <p:sp>
        <p:nvSpPr>
          <p:cNvPr id="2" name="Rectangle 1"/>
          <p:cNvSpPr/>
          <p:nvPr/>
        </p:nvSpPr>
        <p:spPr>
          <a:xfrm>
            <a:off x="346470" y="1412776"/>
            <a:ext cx="6924810" cy="4931286"/>
          </a:xfrm>
          <a:prstGeom prst="rect">
            <a:avLst/>
          </a:prstGeom>
        </p:spPr>
        <p:txBody>
          <a:bodyPr wrap="square" rIns="108000">
            <a:spAutoFit/>
          </a:bodyPr>
          <a:lstStyle/>
          <a:p>
            <a:pPr marL="285750" lvl="1" indent="-285750">
              <a:lnSpc>
                <a:spcPct val="112000"/>
              </a:lnSpc>
              <a:spcBef>
                <a:spcPts val="600"/>
              </a:spcBef>
              <a:spcAft>
                <a:spcPts val="600"/>
              </a:spcAft>
              <a:buClr>
                <a:schemeClr val="accent6"/>
              </a:buClr>
              <a:buFont typeface="Arial" panose="020B0604020202020204" pitchFamily="34" charset="0"/>
              <a:buChar char="•"/>
              <a:defRPr/>
            </a:pPr>
            <a:r>
              <a:rPr lang="en-GB" sz="1600" dirty="0">
                <a:latin typeface="Arial" panose="020B0604020202020204" pitchFamily="34" charset="0"/>
                <a:cs typeface="Times New Roman" panose="02020603050405020304" pitchFamily="18" charset="0"/>
              </a:rPr>
              <a:t>Come to work in a condition to perform duties without risk to yourself or others.  </a:t>
            </a:r>
          </a:p>
          <a:p>
            <a:pPr marL="285750" lvl="1" indent="-285750">
              <a:lnSpc>
                <a:spcPct val="112000"/>
              </a:lnSpc>
              <a:spcBef>
                <a:spcPts val="600"/>
              </a:spcBef>
              <a:spcAft>
                <a:spcPts val="600"/>
              </a:spcAft>
              <a:buClr>
                <a:schemeClr val="accent6"/>
              </a:buClr>
              <a:buFont typeface="Arial" panose="020B0604020202020204" pitchFamily="34" charset="0"/>
              <a:buChar char="•"/>
              <a:defRPr/>
            </a:pPr>
            <a:r>
              <a:rPr lang="en-GB" sz="1600" dirty="0">
                <a:latin typeface="Arial" panose="020B0604020202020204" pitchFamily="34" charset="0"/>
                <a:cs typeface="Times New Roman" panose="02020603050405020304" pitchFamily="18" charset="0"/>
              </a:rPr>
              <a:t>Notify your Supervisor if you:</a:t>
            </a:r>
          </a:p>
          <a:p>
            <a:pPr marL="623888" lvl="1" indent="-285750" defTabSz="457200">
              <a:lnSpc>
                <a:spcPct val="112000"/>
              </a:lnSpc>
              <a:spcBef>
                <a:spcPts val="600"/>
              </a:spcBef>
              <a:buClr>
                <a:srgbClr val="F18D00"/>
              </a:buClr>
              <a:buFont typeface="Arial" panose="020B0604020202020204" pitchFamily="34" charset="0"/>
              <a:buChar char="-"/>
              <a:defRPr/>
            </a:pPr>
            <a:r>
              <a:rPr lang="en-GB" sz="1600" dirty="0">
                <a:latin typeface="Arial" charset="0"/>
                <a:ea typeface="ヒラギノ角ゴ Pro W3" charset="-128"/>
              </a:rPr>
              <a:t>Believe that you are unfit for work</a:t>
            </a:r>
          </a:p>
          <a:p>
            <a:pPr marL="623888" lvl="1" indent="-285750" defTabSz="457200">
              <a:lnSpc>
                <a:spcPct val="112000"/>
              </a:lnSpc>
              <a:spcBef>
                <a:spcPts val="600"/>
              </a:spcBef>
              <a:buClr>
                <a:srgbClr val="F18D00"/>
              </a:buClr>
              <a:buFont typeface="Arial" panose="020B0604020202020204" pitchFamily="34" charset="0"/>
              <a:buChar char="-"/>
              <a:defRPr/>
            </a:pPr>
            <a:r>
              <a:rPr lang="en-GB" sz="1600" dirty="0">
                <a:latin typeface="Arial" charset="0"/>
                <a:ea typeface="ヒラギノ角ゴ Pro W3" charset="-128"/>
              </a:rPr>
              <a:t>Believe that someone else is not fit for work</a:t>
            </a:r>
          </a:p>
          <a:p>
            <a:pPr marL="623888" lvl="1" indent="-285750" defTabSz="457200">
              <a:lnSpc>
                <a:spcPct val="112000"/>
              </a:lnSpc>
              <a:spcBef>
                <a:spcPts val="600"/>
              </a:spcBef>
              <a:buClr>
                <a:srgbClr val="F18D00"/>
              </a:buClr>
              <a:buFont typeface="Arial" panose="020B0604020202020204" pitchFamily="34" charset="0"/>
              <a:buChar char="-"/>
              <a:defRPr/>
            </a:pPr>
            <a:r>
              <a:rPr lang="en-GB" sz="1600" dirty="0">
                <a:latin typeface="Arial" charset="0"/>
                <a:ea typeface="ヒラギノ角ゴ Pro W3" charset="-128"/>
              </a:rPr>
              <a:t>Know of someone who has unauthorised possession of alcohol, consumes alcohol, or takes illicit drugs at the workplace or during the work period. </a:t>
            </a:r>
          </a:p>
          <a:p>
            <a:pPr marL="285750" lvl="1" indent="-285750">
              <a:lnSpc>
                <a:spcPct val="112000"/>
              </a:lnSpc>
              <a:spcBef>
                <a:spcPts val="600"/>
              </a:spcBef>
              <a:spcAft>
                <a:spcPts val="600"/>
              </a:spcAft>
              <a:buClr>
                <a:schemeClr val="accent6"/>
              </a:buClr>
              <a:buFont typeface="Arial" panose="020B0604020202020204" pitchFamily="34" charset="0"/>
              <a:buChar char="•"/>
              <a:defRPr/>
            </a:pPr>
            <a:r>
              <a:rPr lang="en-GB" sz="1600" dirty="0">
                <a:latin typeface="Arial" panose="020B0604020202020204" pitchFamily="34" charset="0"/>
                <a:cs typeface="Times New Roman" panose="02020603050405020304" pitchFamily="18" charset="0"/>
              </a:rPr>
              <a:t>Use medication as directed by a medical practitioner or the manufacturer.</a:t>
            </a:r>
          </a:p>
          <a:p>
            <a:pPr marL="285750" lvl="1" indent="-285750">
              <a:lnSpc>
                <a:spcPct val="112000"/>
              </a:lnSpc>
              <a:spcBef>
                <a:spcPts val="600"/>
              </a:spcBef>
              <a:spcAft>
                <a:spcPts val="600"/>
              </a:spcAft>
              <a:buClr>
                <a:schemeClr val="accent6"/>
              </a:buClr>
              <a:buFont typeface="Arial" panose="020B0604020202020204" pitchFamily="34" charset="0"/>
              <a:buChar char="•"/>
              <a:defRPr/>
            </a:pPr>
            <a:r>
              <a:rPr lang="en-GB" sz="1600" dirty="0">
                <a:latin typeface="Arial" panose="020B0604020202020204" pitchFamily="34" charset="0"/>
                <a:cs typeface="Times New Roman" panose="02020603050405020304" pitchFamily="18" charset="0"/>
              </a:rPr>
              <a:t>Cooperate in alcohol and drug testing.</a:t>
            </a:r>
          </a:p>
          <a:p>
            <a:pPr marL="285750" lvl="1" indent="-285750">
              <a:lnSpc>
                <a:spcPct val="112000"/>
              </a:lnSpc>
              <a:spcBef>
                <a:spcPts val="600"/>
              </a:spcBef>
              <a:spcAft>
                <a:spcPts val="600"/>
              </a:spcAft>
              <a:buClr>
                <a:schemeClr val="accent6"/>
              </a:buClr>
              <a:buFont typeface="Arial" panose="020B0604020202020204" pitchFamily="34" charset="0"/>
              <a:buChar char="•"/>
              <a:defRPr/>
            </a:pPr>
            <a:r>
              <a:rPr lang="en-GB" sz="1600" dirty="0">
                <a:latin typeface="Arial" panose="020B0604020202020204" pitchFamily="34" charset="0"/>
                <a:cs typeface="Times New Roman" panose="02020603050405020304" pitchFamily="18" charset="0"/>
              </a:rPr>
              <a:t>Assess your own fitness for work at the end of shift to ensure you are okay to commute home.</a:t>
            </a:r>
          </a:p>
          <a:p>
            <a:pPr marL="0" lvl="1">
              <a:lnSpc>
                <a:spcPct val="112000"/>
              </a:lnSpc>
              <a:spcBef>
                <a:spcPts val="600"/>
              </a:spcBef>
              <a:spcAft>
                <a:spcPts val="600"/>
              </a:spcAft>
              <a:buClr>
                <a:schemeClr val="accent6"/>
              </a:buClr>
            </a:pPr>
            <a:endParaRPr lang="en-AU" sz="1600" dirty="0">
              <a:latin typeface="Arial" panose="020B06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0A6CBD1E-F2BB-4BB6-AFDC-CF75DF8E22A5}"/>
              </a:ext>
            </a:extLst>
          </p:cNvPr>
          <p:cNvPicPr>
            <a:picLocks noChangeAspect="1"/>
          </p:cNvPicPr>
          <p:nvPr/>
        </p:nvPicPr>
        <p:blipFill rotWithShape="1">
          <a:blip r:embed="rId4"/>
          <a:srcRect r="43000"/>
          <a:stretch/>
        </p:blipFill>
        <p:spPr>
          <a:xfrm>
            <a:off x="7536340" y="1412776"/>
            <a:ext cx="4655659" cy="5445224"/>
          </a:xfrm>
          <a:prstGeom prst="rect">
            <a:avLst/>
          </a:prstGeom>
        </p:spPr>
      </p:pic>
    </p:spTree>
    <p:custDataLst>
      <p:tags r:id="rId1"/>
    </p:custDataLst>
    <p:extLst>
      <p:ext uri="{BB962C8B-B14F-4D97-AF65-F5344CB8AC3E}">
        <p14:creationId xmlns:p14="http://schemas.microsoft.com/office/powerpoint/2010/main" val="717035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Fitness for Work Assessments</a:t>
            </a:r>
          </a:p>
        </p:txBody>
      </p:sp>
      <p:sp>
        <p:nvSpPr>
          <p:cNvPr id="43009" name="Content Placeholder 4"/>
          <p:cNvSpPr>
            <a:spLocks noGrp="1"/>
          </p:cNvSpPr>
          <p:nvPr>
            <p:ph sz="quarter" idx="16"/>
          </p:nvPr>
        </p:nvSpPr>
        <p:spPr>
          <a:xfrm>
            <a:off x="437988" y="1411200"/>
            <a:ext cx="7343707" cy="4965700"/>
          </a:xfrm>
        </p:spPr>
        <p:txBody>
          <a:bodyPr>
            <a:normAutofit lnSpcReduction="10000"/>
          </a:bodyPr>
          <a:lstStyle/>
          <a:p>
            <a:pPr marL="285750" lvl="1" indent="-285750">
              <a:lnSpc>
                <a:spcPct val="112000"/>
              </a:lnSpc>
              <a:spcAft>
                <a:spcPts val="600"/>
              </a:spcAft>
              <a:buFont typeface="Arial" panose="020B0604020202020204" pitchFamily="34" charset="0"/>
              <a:buChar char="•"/>
              <a:defRPr/>
            </a:pPr>
            <a:r>
              <a:rPr lang="en-GB" sz="1600" dirty="0">
                <a:latin typeface="Arial" panose="020B0604020202020204" pitchFamily="34" charset="0"/>
                <a:ea typeface="MS PGothic" charset="-128"/>
                <a:cs typeface="Times New Roman" panose="02020603050405020304" pitchFamily="18" charset="0"/>
              </a:rPr>
              <a:t>Assessments are conducted:</a:t>
            </a:r>
          </a:p>
          <a:p>
            <a:pPr marL="623888" lvl="1" indent="-285750">
              <a:lnSpc>
                <a:spcPct val="112000"/>
              </a:lnSpc>
              <a:buClr>
                <a:srgbClr val="F18D00"/>
              </a:buClr>
              <a:buFont typeface="Arial" panose="020B0604020202020204" pitchFamily="34" charset="0"/>
              <a:buChar char="-"/>
              <a:defRPr/>
            </a:pPr>
            <a:r>
              <a:rPr lang="en-GB" sz="1600" dirty="0">
                <a:latin typeface="Arial" charset="0"/>
                <a:ea typeface="ヒラギノ角ゴ Pro W3" charset="-128"/>
              </a:rPr>
              <a:t>Following an accident or any reportable incident</a:t>
            </a:r>
          </a:p>
          <a:p>
            <a:pPr marL="623888" lvl="1" indent="-285750">
              <a:lnSpc>
                <a:spcPct val="112000"/>
              </a:lnSpc>
              <a:buClr>
                <a:srgbClr val="F18D00"/>
              </a:buClr>
              <a:buFont typeface="Arial" panose="020B0604020202020204" pitchFamily="34" charset="0"/>
              <a:buChar char="-"/>
              <a:defRPr/>
            </a:pPr>
            <a:r>
              <a:rPr lang="en-GB" sz="1600" dirty="0">
                <a:latin typeface="Arial" charset="0"/>
                <a:ea typeface="ヒラギノ角ゴ Pro W3" charset="-128"/>
              </a:rPr>
              <a:t>If a Supervisor has reasonable grounds to </a:t>
            </a:r>
            <a:br>
              <a:rPr lang="en-GB" sz="1600" dirty="0">
                <a:latin typeface="Arial" charset="0"/>
                <a:ea typeface="ヒラギノ角ゴ Pro W3" charset="-128"/>
              </a:rPr>
            </a:br>
            <a:r>
              <a:rPr lang="en-GB" sz="1600" dirty="0">
                <a:latin typeface="Arial" charset="0"/>
                <a:ea typeface="ヒラギノ角ゴ Pro W3" charset="-128"/>
              </a:rPr>
              <a:t>suspect that you could be unfit for work</a:t>
            </a:r>
          </a:p>
          <a:p>
            <a:pPr marL="623888" lvl="1" indent="-285750">
              <a:lnSpc>
                <a:spcPct val="112000"/>
              </a:lnSpc>
              <a:buClr>
                <a:srgbClr val="F18D00"/>
              </a:buClr>
              <a:buFont typeface="Arial" panose="020B0604020202020204" pitchFamily="34" charset="0"/>
              <a:buChar char="-"/>
              <a:defRPr/>
            </a:pPr>
            <a:r>
              <a:rPr lang="en-GB" sz="1600" dirty="0">
                <a:latin typeface="Arial" charset="0"/>
                <a:ea typeface="ヒラギノ角ゴ Pro W3" charset="-128"/>
              </a:rPr>
              <a:t>On a random basis while at work</a:t>
            </a:r>
          </a:p>
          <a:p>
            <a:pPr marL="623888" lvl="1" indent="-285750">
              <a:lnSpc>
                <a:spcPct val="112000"/>
              </a:lnSpc>
              <a:buClr>
                <a:srgbClr val="F18D00"/>
              </a:buClr>
              <a:buFont typeface="Arial" panose="020B0604020202020204" pitchFamily="34" charset="0"/>
              <a:buChar char="-"/>
              <a:defRPr/>
            </a:pPr>
            <a:r>
              <a:rPr lang="en-GB" sz="1600" dirty="0">
                <a:latin typeface="Arial" charset="0"/>
                <a:ea typeface="ヒラギノ角ゴ Pro W3" charset="-128"/>
              </a:rPr>
              <a:t>As part of a pre-employment medical examination.</a:t>
            </a:r>
          </a:p>
          <a:p>
            <a:pPr marL="285750" lvl="1" indent="-285750">
              <a:buClr>
                <a:srgbClr val="F18D00"/>
              </a:buClr>
              <a:buFont typeface="Arial" charset="0"/>
              <a:buChar char="•"/>
              <a:defRPr/>
            </a:pPr>
            <a:endParaRPr lang="en-GB" sz="1600" dirty="0">
              <a:latin typeface="Arial" charset="0"/>
              <a:ea typeface="ヒラギノ角ゴ Pro W3" charset="-128"/>
            </a:endParaRPr>
          </a:p>
          <a:p>
            <a:pPr marL="285750" lvl="1" indent="-285750">
              <a:lnSpc>
                <a:spcPct val="112000"/>
              </a:lnSpc>
              <a:spcAft>
                <a:spcPts val="600"/>
              </a:spcAft>
              <a:buFont typeface="Arial" panose="020B0604020202020204" pitchFamily="34" charset="0"/>
              <a:buChar char="•"/>
              <a:defRPr/>
            </a:pPr>
            <a:r>
              <a:rPr lang="en-GB" sz="1600" dirty="0">
                <a:latin typeface="Arial" panose="020B0604020202020204" pitchFamily="34" charset="0"/>
                <a:ea typeface="MS PGothic" charset="-128"/>
                <a:cs typeface="Times New Roman" panose="02020603050405020304" pitchFamily="18" charset="0"/>
              </a:rPr>
              <a:t>Assessment methods include:</a:t>
            </a:r>
          </a:p>
          <a:p>
            <a:pPr marL="623888" lvl="1" indent="-285750">
              <a:lnSpc>
                <a:spcPct val="112000"/>
              </a:lnSpc>
              <a:buClr>
                <a:srgbClr val="F18D00"/>
              </a:buClr>
              <a:buFont typeface="Arial" panose="020B0604020202020204" pitchFamily="34" charset="0"/>
              <a:buChar char="-"/>
              <a:defRPr/>
            </a:pPr>
            <a:r>
              <a:rPr lang="en-GB" sz="1600" dirty="0">
                <a:latin typeface="Arial" charset="0"/>
                <a:ea typeface="ヒラギノ角ゴ Pro W3" charset="-128"/>
              </a:rPr>
              <a:t>Face-to-face discussion</a:t>
            </a:r>
          </a:p>
          <a:p>
            <a:pPr marL="623888" lvl="1" indent="-285750">
              <a:lnSpc>
                <a:spcPct val="112000"/>
              </a:lnSpc>
              <a:buClr>
                <a:srgbClr val="F18D00"/>
              </a:buClr>
              <a:buFont typeface="Arial" panose="020B0604020202020204" pitchFamily="34" charset="0"/>
              <a:buChar char="-"/>
              <a:defRPr/>
            </a:pPr>
            <a:r>
              <a:rPr lang="en-GB" sz="1600" dirty="0">
                <a:latin typeface="Arial" charset="0"/>
                <a:ea typeface="ヒラギノ角ゴ Pro W3" charset="-128"/>
              </a:rPr>
              <a:t>Observation of work performance</a:t>
            </a:r>
          </a:p>
          <a:p>
            <a:pPr marL="623888" lvl="1" indent="-285750">
              <a:lnSpc>
                <a:spcPct val="112000"/>
              </a:lnSpc>
              <a:buClr>
                <a:srgbClr val="F18D00"/>
              </a:buClr>
              <a:buFont typeface="Arial" panose="020B0604020202020204" pitchFamily="34" charset="0"/>
              <a:buChar char="-"/>
              <a:defRPr/>
            </a:pPr>
            <a:r>
              <a:rPr lang="en-GB" sz="1600" dirty="0">
                <a:latin typeface="Arial" charset="0"/>
                <a:ea typeface="ヒラギノ角ゴ Pro W3" charset="-128"/>
              </a:rPr>
              <a:t>Medical assessment </a:t>
            </a:r>
          </a:p>
          <a:p>
            <a:pPr marL="623888" lvl="1" indent="-285750">
              <a:lnSpc>
                <a:spcPct val="112000"/>
              </a:lnSpc>
              <a:buClr>
                <a:srgbClr val="F18D00"/>
              </a:buClr>
              <a:buFont typeface="Arial" panose="020B0604020202020204" pitchFamily="34" charset="0"/>
              <a:buChar char="-"/>
              <a:defRPr/>
            </a:pPr>
            <a:r>
              <a:rPr lang="en-GB" sz="1600" dirty="0">
                <a:latin typeface="Arial" charset="0"/>
                <a:ea typeface="ヒラギノ角ゴ Pro W3" charset="-128"/>
              </a:rPr>
              <a:t>Alcohol and drug testing</a:t>
            </a:r>
          </a:p>
          <a:p>
            <a:pPr marL="623888" lvl="1" indent="-285750">
              <a:lnSpc>
                <a:spcPct val="112000"/>
              </a:lnSpc>
              <a:spcAft>
                <a:spcPts val="600"/>
              </a:spcAft>
              <a:buClr>
                <a:srgbClr val="F18D00"/>
              </a:buClr>
              <a:buFont typeface="Arial" panose="020B0604020202020204" pitchFamily="34" charset="0"/>
              <a:buChar char="-"/>
              <a:defRPr/>
            </a:pPr>
            <a:r>
              <a:rPr lang="en-GB" sz="1600" dirty="0">
                <a:latin typeface="Arial" charset="0"/>
                <a:ea typeface="ヒラギノ角ゴ Pro W3" charset="-128"/>
              </a:rPr>
              <a:t>Employee self-testing for alcohol and other drugs.</a:t>
            </a:r>
          </a:p>
          <a:p>
            <a:pPr marL="0" lvl="1" indent="-19050">
              <a:buNone/>
            </a:pPr>
            <a:r>
              <a:rPr lang="en-GB" altLang="en-US" sz="1600" b="1" dirty="0">
                <a:latin typeface="Arial" charset="0"/>
                <a:ea typeface="ヒラギノ角ゴ Pro W3" charset="-128"/>
              </a:rPr>
              <a:t>NOTE: If you refuse to be tested the matter will be treated as if the test result was positive.</a:t>
            </a:r>
          </a:p>
          <a:p>
            <a:endParaRPr lang="en-US" dirty="0"/>
          </a:p>
        </p:txBody>
      </p:sp>
      <p:pic>
        <p:nvPicPr>
          <p:cNvPr id="6" name="Picture 2">
            <a:extLst>
              <a:ext uri="{FF2B5EF4-FFF2-40B4-BE49-F238E27FC236}">
                <a16:creationId xmlns:a16="http://schemas.microsoft.com/office/drawing/2014/main" id="{3E31E6AA-9074-4224-8D41-645A9B3D719C}"/>
              </a:ext>
            </a:extLst>
          </p:cNvPr>
          <p:cNvPicPr>
            <a:picLocks noChangeAspect="1"/>
          </p:cNvPicPr>
          <p:nvPr/>
        </p:nvPicPr>
        <p:blipFill rotWithShape="1">
          <a:blip r:embed="rId3">
            <a:extLst>
              <a:ext uri="{28A0092B-C50C-407E-A947-70E740481C1C}">
                <a14:useLocalDpi xmlns:a14="http://schemas.microsoft.com/office/drawing/2010/main" val="0"/>
              </a:ext>
            </a:extLst>
          </a:blip>
          <a:srcRect l="6776" t="-174" r="5590" b="174"/>
          <a:stretch/>
        </p:blipFill>
        <p:spPr bwMode="auto">
          <a:xfrm>
            <a:off x="7536160" y="1411200"/>
            <a:ext cx="4655840" cy="54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What Happens if You are Unfit for Work?</a:t>
            </a:r>
          </a:p>
        </p:txBody>
      </p:sp>
      <p:sp>
        <p:nvSpPr>
          <p:cNvPr id="43009" name="Content Placeholder 4"/>
          <p:cNvSpPr>
            <a:spLocks noGrp="1"/>
          </p:cNvSpPr>
          <p:nvPr>
            <p:ph sz="quarter" idx="16"/>
          </p:nvPr>
        </p:nvSpPr>
        <p:spPr>
          <a:xfrm>
            <a:off x="447100" y="1411200"/>
            <a:ext cx="6623627" cy="4965700"/>
          </a:xfrm>
        </p:spPr>
        <p:txBody>
          <a:bodyPr/>
          <a:lstStyle/>
          <a:p>
            <a:pPr marL="285750" lvl="1" indent="-285750">
              <a:lnSpc>
                <a:spcPct val="112000"/>
              </a:lnSpc>
              <a:spcAft>
                <a:spcPts val="600"/>
              </a:spcAft>
              <a:buFont typeface="Arial" panose="020B0604020202020204" pitchFamily="34" charset="0"/>
              <a:buChar char="•"/>
              <a:defRPr/>
            </a:pPr>
            <a:r>
              <a:rPr lang="en-GB" altLang="en-US" sz="1600" dirty="0">
                <a:latin typeface="Arial" panose="020B0604020202020204" pitchFamily="34" charset="0"/>
                <a:ea typeface="MS PGothic" charset="-128"/>
                <a:cs typeface="Times New Roman" panose="02020603050405020304" pitchFamily="18" charset="0"/>
              </a:rPr>
              <a:t>You will be:</a:t>
            </a:r>
          </a:p>
          <a:p>
            <a:pPr marL="623888" lvl="1" indent="-285750">
              <a:lnSpc>
                <a:spcPct val="112000"/>
              </a:lnSpc>
              <a:buClr>
                <a:srgbClr val="F18D00"/>
              </a:buClr>
              <a:buFont typeface="Arial" panose="020B0604020202020204" pitchFamily="34" charset="0"/>
              <a:buChar char="-"/>
              <a:defRPr/>
            </a:pPr>
            <a:r>
              <a:rPr lang="en-GB" altLang="en-US" sz="1600" dirty="0">
                <a:latin typeface="Arial" charset="0"/>
                <a:ea typeface="ヒラギノ角ゴ Pro W3" charset="-128"/>
              </a:rPr>
              <a:t>Removed from the workplace </a:t>
            </a:r>
          </a:p>
          <a:p>
            <a:pPr marL="623888" lvl="1" indent="-285750">
              <a:lnSpc>
                <a:spcPct val="112000"/>
              </a:lnSpc>
              <a:buClr>
                <a:srgbClr val="F18D00"/>
              </a:buClr>
              <a:buFont typeface="Arial" panose="020B0604020202020204" pitchFamily="34" charset="0"/>
              <a:buChar char="-"/>
              <a:defRPr/>
            </a:pPr>
            <a:r>
              <a:rPr lang="en-GB" altLang="en-US" sz="1600" dirty="0">
                <a:latin typeface="Arial" charset="0"/>
                <a:ea typeface="ヒラギノ角ゴ Pro W3" charset="-128"/>
              </a:rPr>
              <a:t>Prohibited from driving a vehicle or operating machinery</a:t>
            </a:r>
          </a:p>
          <a:p>
            <a:pPr marL="623888" lvl="1" indent="-285750">
              <a:lnSpc>
                <a:spcPct val="112000"/>
              </a:lnSpc>
              <a:buClr>
                <a:srgbClr val="F18D00"/>
              </a:buClr>
              <a:buFont typeface="Arial" panose="020B0604020202020204" pitchFamily="34" charset="0"/>
              <a:buChar char="-"/>
              <a:defRPr/>
            </a:pPr>
            <a:r>
              <a:rPr lang="en-GB" altLang="en-US" sz="1600" dirty="0">
                <a:latin typeface="Arial" charset="0"/>
                <a:ea typeface="ヒラギノ角ゴ Pro W3" charset="-128"/>
              </a:rPr>
              <a:t>Transported back to your home or accommodation </a:t>
            </a:r>
          </a:p>
          <a:p>
            <a:pPr marL="623888" lvl="1" indent="-285750">
              <a:lnSpc>
                <a:spcPct val="112000"/>
              </a:lnSpc>
              <a:buClr>
                <a:srgbClr val="F18D00"/>
              </a:buClr>
              <a:buFont typeface="Arial" panose="020B0604020202020204" pitchFamily="34" charset="0"/>
              <a:buChar char="-"/>
              <a:defRPr/>
            </a:pPr>
            <a:r>
              <a:rPr lang="en-GB" altLang="en-US" sz="1600" dirty="0">
                <a:latin typeface="Arial" charset="0"/>
                <a:ea typeface="ヒラギノ角ゴ Pro W3" charset="-128"/>
              </a:rPr>
              <a:t>Provided with a letter stating why your are in breach of the fitness for work and wellbeing procedure and a copy of any positive test results.</a:t>
            </a:r>
          </a:p>
          <a:p>
            <a:pPr marL="0" lvl="1" indent="-19050">
              <a:buFont typeface="Arial" charset="0"/>
              <a:buNone/>
            </a:pPr>
            <a:endParaRPr lang="en-GB" altLang="en-US" sz="1400" dirty="0">
              <a:latin typeface="Arial" charset="0"/>
              <a:ea typeface="ヒラギノ角ゴ Pro W3" charset="-128"/>
            </a:endParaRPr>
          </a:p>
          <a:p>
            <a:pPr marL="0" lvl="1" indent="-19050">
              <a:buFont typeface="Arial" charset="0"/>
              <a:buNone/>
            </a:pPr>
            <a:r>
              <a:rPr lang="en-GB" altLang="en-US" sz="1600" b="1" dirty="0">
                <a:latin typeface="Arial" charset="0"/>
                <a:ea typeface="ヒラギノ角ゴ Pro W3" charset="-128"/>
              </a:rPr>
              <a:t>NOTE: All information relating to an individual’s condition is confidential.</a:t>
            </a:r>
            <a:endParaRPr lang="en-US" sz="1600" dirty="0"/>
          </a:p>
        </p:txBody>
      </p:sp>
      <p:pic>
        <p:nvPicPr>
          <p:cNvPr id="5" name="Picture 1" descr="Screen Shot 2013-01-27 at 6.28.30 AM.png">
            <a:extLst>
              <a:ext uri="{FF2B5EF4-FFF2-40B4-BE49-F238E27FC236}">
                <a16:creationId xmlns:a16="http://schemas.microsoft.com/office/drawing/2014/main" id="{A640669A-E1EC-4944-ADBD-3452651AE379}"/>
              </a:ext>
            </a:extLst>
          </p:cNvPr>
          <p:cNvPicPr>
            <a:picLocks noChangeAspect="1"/>
          </p:cNvPicPr>
          <p:nvPr/>
        </p:nvPicPr>
        <p:blipFill rotWithShape="1">
          <a:blip r:embed="rId3">
            <a:extLst>
              <a:ext uri="{28A0092B-C50C-407E-A947-70E740481C1C}">
                <a14:useLocalDpi xmlns:a14="http://schemas.microsoft.com/office/drawing/2010/main" val="0"/>
              </a:ext>
            </a:extLst>
          </a:blip>
          <a:srcRect b="7466"/>
          <a:stretch/>
        </p:blipFill>
        <p:spPr bwMode="auto">
          <a:xfrm>
            <a:off x="7535867" y="1411200"/>
            <a:ext cx="4656133" cy="54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391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Return to Work</a:t>
            </a:r>
          </a:p>
        </p:txBody>
      </p:sp>
      <p:sp>
        <p:nvSpPr>
          <p:cNvPr id="43009" name="Content Placeholder 4"/>
          <p:cNvSpPr>
            <a:spLocks noGrp="1"/>
          </p:cNvSpPr>
          <p:nvPr>
            <p:ph sz="quarter" idx="16"/>
          </p:nvPr>
        </p:nvSpPr>
        <p:spPr>
          <a:xfrm>
            <a:off x="480485" y="1358900"/>
            <a:ext cx="9935995" cy="4965700"/>
          </a:xfrm>
        </p:spPr>
        <p:txBody>
          <a:bodyPr>
            <a:normAutofit/>
          </a:bodyPr>
          <a:lstStyle/>
          <a:p>
            <a:pPr marL="285750" lvl="1" indent="-285750">
              <a:lnSpc>
                <a:spcPct val="112000"/>
              </a:lnSpc>
              <a:spcAft>
                <a:spcPts val="600"/>
              </a:spcAft>
              <a:buFont typeface="Arial" panose="020B0604020202020204" pitchFamily="34" charset="0"/>
              <a:buChar char="•"/>
              <a:defRPr/>
            </a:pPr>
            <a:r>
              <a:rPr lang="en-GB" altLang="en-US" sz="1600" dirty="0">
                <a:latin typeface="Arial" panose="020B0604020202020204" pitchFamily="34" charset="0"/>
                <a:ea typeface="MS PGothic" charset="-128"/>
                <a:cs typeface="Times New Roman" panose="02020603050405020304" pitchFamily="18" charset="0"/>
              </a:rPr>
              <a:t>Before Ok </a:t>
            </a:r>
            <a:r>
              <a:rPr lang="en-GB" altLang="en-US" sz="1600" dirty="0" err="1">
                <a:latin typeface="Arial" panose="020B0604020202020204" pitchFamily="34" charset="0"/>
                <a:ea typeface="MS PGothic" charset="-128"/>
                <a:cs typeface="Times New Roman" panose="02020603050405020304" pitchFamily="18" charset="0"/>
              </a:rPr>
              <a:t>Tedi</a:t>
            </a:r>
            <a:r>
              <a:rPr lang="en-GB" altLang="en-US" sz="1600" dirty="0">
                <a:latin typeface="Arial" panose="020B0604020202020204" pitchFamily="34" charset="0"/>
                <a:ea typeface="MS PGothic" charset="-128"/>
                <a:cs typeface="Times New Roman" panose="02020603050405020304" pitchFamily="18" charset="0"/>
              </a:rPr>
              <a:t> employees are permitted to return to work, they:</a:t>
            </a:r>
          </a:p>
          <a:p>
            <a:pPr marL="623888" lvl="1" indent="-285750">
              <a:buClr>
                <a:srgbClr val="F18D00"/>
              </a:buClr>
              <a:buFont typeface="Arial" panose="020B0604020202020204" pitchFamily="34" charset="0"/>
              <a:buChar char="-"/>
            </a:pPr>
            <a:r>
              <a:rPr lang="en-GB" altLang="en-US" sz="1600" dirty="0">
                <a:latin typeface="Arial" charset="0"/>
                <a:ea typeface="ヒラギノ角ゴ Pro W3" charset="-128"/>
              </a:rPr>
              <a:t>Must meet with their Manager or Supervisor and demonstrate that they are fit for work</a:t>
            </a:r>
          </a:p>
          <a:p>
            <a:pPr marL="623888" lvl="1" indent="-285750">
              <a:buClr>
                <a:srgbClr val="F18D00"/>
              </a:buClr>
              <a:buFont typeface="Arial" panose="020B0604020202020204" pitchFamily="34" charset="0"/>
              <a:buChar char="-"/>
            </a:pPr>
            <a:r>
              <a:rPr lang="en-GB" altLang="en-US" sz="1600" dirty="0">
                <a:latin typeface="Arial" charset="0"/>
                <a:ea typeface="ヒラギノ角ゴ Pro W3" charset="-128"/>
              </a:rPr>
              <a:t>Produce a negative drug and alcohol result </a:t>
            </a:r>
          </a:p>
          <a:p>
            <a:pPr marL="623888" lvl="1" indent="-285750">
              <a:spcAft>
                <a:spcPts val="600"/>
              </a:spcAft>
              <a:buClr>
                <a:srgbClr val="F18D00"/>
              </a:buClr>
              <a:buFont typeface="Arial" panose="020B0604020202020204" pitchFamily="34" charset="0"/>
              <a:buChar char="-"/>
            </a:pPr>
            <a:r>
              <a:rPr lang="en-GB" altLang="en-US" sz="1600" dirty="0">
                <a:latin typeface="Arial" charset="0"/>
                <a:ea typeface="ヒラギノ角ゴ Pro W3" charset="-128"/>
              </a:rPr>
              <a:t>Demonstrate that the cause of the problem has been addressed.  </a:t>
            </a:r>
          </a:p>
          <a:p>
            <a:pPr marL="285750" lvl="1" indent="-285750">
              <a:lnSpc>
                <a:spcPct val="112000"/>
              </a:lnSpc>
              <a:spcAft>
                <a:spcPts val="600"/>
              </a:spcAft>
              <a:buFont typeface="Arial" panose="020B0604020202020204" pitchFamily="34" charset="0"/>
              <a:buChar char="•"/>
              <a:defRPr/>
            </a:pPr>
            <a:r>
              <a:rPr lang="en-GB" altLang="en-US" sz="1600" dirty="0">
                <a:latin typeface="Arial" panose="020B0604020202020204" pitchFamily="34" charset="0"/>
                <a:ea typeface="MS PGothic" charset="-128"/>
                <a:cs typeface="Times New Roman" panose="02020603050405020304" pitchFamily="18" charset="0"/>
              </a:rPr>
              <a:t>Employees can access sick leave and then accrued annual leave during the period that they are unable to demonstrate that they are fit for work – they can also access the EAP.  </a:t>
            </a:r>
          </a:p>
          <a:p>
            <a:pPr marL="285750" lvl="1" indent="-285750">
              <a:lnSpc>
                <a:spcPct val="112000"/>
              </a:lnSpc>
              <a:spcAft>
                <a:spcPts val="600"/>
              </a:spcAft>
              <a:buFont typeface="Arial" panose="020B0604020202020204" pitchFamily="34" charset="0"/>
              <a:buChar char="•"/>
              <a:defRPr/>
            </a:pPr>
            <a:r>
              <a:rPr lang="en-GB" altLang="en-US" sz="1600" dirty="0">
                <a:latin typeface="Arial" panose="020B0604020202020204" pitchFamily="34" charset="0"/>
                <a:ea typeface="MS PGothic" charset="-128"/>
                <a:cs typeface="Times New Roman" panose="02020603050405020304" pitchFamily="18" charset="0"/>
              </a:rPr>
              <a:t>On return to work, employees must demonstrate a clear and consistent improvement in their job performance.</a:t>
            </a:r>
          </a:p>
          <a:p>
            <a:pPr marL="285750" lvl="1" indent="-285750">
              <a:lnSpc>
                <a:spcPct val="112000"/>
              </a:lnSpc>
              <a:spcAft>
                <a:spcPts val="600"/>
              </a:spcAft>
              <a:buFont typeface="Arial" panose="020B0604020202020204" pitchFamily="34" charset="0"/>
              <a:buChar char="•"/>
              <a:defRPr/>
            </a:pPr>
            <a:r>
              <a:rPr lang="en-GB" altLang="en-US" sz="1600" dirty="0">
                <a:latin typeface="Arial" panose="020B0604020202020204" pitchFamily="34" charset="0"/>
                <a:ea typeface="MS PGothic" charset="-128"/>
                <a:cs typeface="Times New Roman" panose="02020603050405020304" pitchFamily="18" charset="0"/>
              </a:rPr>
              <a:t>If an immediate danger exists as a result of an individual’s state (e.g. drug overdose or potential for suicide), the Manager or Supervisor will take appropriate action which may include getting external assistance.</a:t>
            </a:r>
          </a:p>
        </p:txBody>
      </p:sp>
    </p:spTree>
    <p:extLst>
      <p:ext uri="{BB962C8B-B14F-4D97-AF65-F5344CB8AC3E}">
        <p14:creationId xmlns:p14="http://schemas.microsoft.com/office/powerpoint/2010/main" val="293597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B1CA79-1A72-4851-8BBC-A8DCD75140F1}"/>
              </a:ext>
            </a:extLst>
          </p:cNvPr>
          <p:cNvSpPr/>
          <p:nvPr/>
        </p:nvSpPr>
        <p:spPr>
          <a:xfrm>
            <a:off x="314198" y="207631"/>
            <a:ext cx="8408843" cy="303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a:solidFill>
                  <a:schemeClr val="bg1"/>
                </a:solidFill>
                <a:latin typeface="Arial" panose="020B0604020202020204" pitchFamily="34" charset="0"/>
                <a:cs typeface="Arial" panose="020B0604020202020204" pitchFamily="34" charset="0"/>
              </a:rPr>
              <a:t>Impact of Fatigue on Fitness for Work </a:t>
            </a:r>
          </a:p>
        </p:txBody>
      </p:sp>
      <p:sp>
        <p:nvSpPr>
          <p:cNvPr id="2" name="Rectangle 1"/>
          <p:cNvSpPr/>
          <p:nvPr/>
        </p:nvSpPr>
        <p:spPr>
          <a:xfrm>
            <a:off x="332437" y="1340740"/>
            <a:ext cx="7275731" cy="5186035"/>
          </a:xfrm>
          <a:prstGeom prst="rect">
            <a:avLst/>
          </a:prstGeom>
        </p:spPr>
        <p:txBody>
          <a:bodyPr wrap="square" rIns="108000">
            <a:spAutoFit/>
          </a:bodyPr>
          <a:lstStyle/>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altLang="en-US" sz="1600" dirty="0">
                <a:latin typeface="Arial" panose="020B0604020202020204" pitchFamily="34" charset="0"/>
                <a:cs typeface="Times New Roman" panose="02020603050405020304" pitchFamily="18" charset="0"/>
              </a:rPr>
              <a:t>Fatigue can significantly affect your capacity to function:  </a:t>
            </a:r>
          </a:p>
          <a:p>
            <a:pPr marL="623888" lvl="1" indent="-285750" defTabSz="457200">
              <a:spcBef>
                <a:spcPts val="600"/>
              </a:spcBef>
              <a:buClr>
                <a:srgbClr val="F18D00"/>
              </a:buClr>
              <a:buFont typeface="Arial" panose="020B0604020202020204" pitchFamily="34" charset="0"/>
              <a:buChar char="-"/>
            </a:pPr>
            <a:r>
              <a:rPr lang="en-GB" altLang="en-US" sz="1600" dirty="0">
                <a:latin typeface="Arial" charset="0"/>
                <a:ea typeface="ヒラギノ角ゴ Pro W3" charset="-128"/>
              </a:rPr>
              <a:t>Decreased performance and productivity</a:t>
            </a:r>
          </a:p>
          <a:p>
            <a:pPr marL="623888" lvl="1" indent="-285750" defTabSz="457200">
              <a:spcBef>
                <a:spcPts val="600"/>
              </a:spcBef>
              <a:buClr>
                <a:srgbClr val="F18D00"/>
              </a:buClr>
              <a:buFont typeface="Arial" panose="020B0604020202020204" pitchFamily="34" charset="0"/>
              <a:buChar char="-"/>
            </a:pPr>
            <a:r>
              <a:rPr lang="en-GB" altLang="en-US" sz="1600" dirty="0">
                <a:latin typeface="Arial" charset="0"/>
                <a:ea typeface="ヒラギノ角ゴ Pro W3" charset="-128"/>
              </a:rPr>
              <a:t>Increased potential for injuries</a:t>
            </a:r>
          </a:p>
          <a:p>
            <a:pPr marL="623888" lvl="1" indent="-285750" defTabSz="457200">
              <a:spcBef>
                <a:spcPts val="600"/>
              </a:spcBef>
              <a:buClr>
                <a:srgbClr val="F18D00"/>
              </a:buClr>
              <a:buFont typeface="Arial" panose="020B0604020202020204" pitchFamily="34" charset="0"/>
              <a:buChar char="-"/>
            </a:pPr>
            <a:r>
              <a:rPr lang="en-GB" altLang="en-US" sz="1600" dirty="0">
                <a:latin typeface="Arial" charset="0"/>
                <a:ea typeface="ヒラギノ角ゴ Pro W3" charset="-128"/>
              </a:rPr>
              <a:t>Fatigue can occur following:</a:t>
            </a:r>
          </a:p>
          <a:p>
            <a:pPr marL="623888" lvl="1" indent="-285750" defTabSz="457200">
              <a:spcBef>
                <a:spcPts val="600"/>
              </a:spcBef>
              <a:buClr>
                <a:srgbClr val="F18D00"/>
              </a:buClr>
              <a:buFont typeface="Arial" panose="020B0604020202020204" pitchFamily="34" charset="0"/>
              <a:buChar char="-"/>
            </a:pPr>
            <a:r>
              <a:rPr lang="en-GB" altLang="en-US" sz="1600" dirty="0">
                <a:latin typeface="Arial" charset="0"/>
                <a:ea typeface="ヒラギノ角ゴ Pro W3" charset="-128"/>
              </a:rPr>
              <a:t>Physical exertion</a:t>
            </a:r>
          </a:p>
          <a:p>
            <a:pPr marL="623888" lvl="1" indent="-285750" defTabSz="457200">
              <a:spcBef>
                <a:spcPts val="600"/>
              </a:spcBef>
              <a:buClr>
                <a:srgbClr val="F18D00"/>
              </a:buClr>
              <a:buFont typeface="Arial" panose="020B0604020202020204" pitchFamily="34" charset="0"/>
              <a:buChar char="-"/>
            </a:pPr>
            <a:r>
              <a:rPr lang="en-GB" altLang="en-US" sz="1600" dirty="0">
                <a:latin typeface="Arial" charset="0"/>
                <a:ea typeface="ヒラギノ角ゴ Pro W3" charset="-128"/>
              </a:rPr>
              <a:t>Emotional exertion</a:t>
            </a:r>
          </a:p>
          <a:p>
            <a:pPr marL="623888" lvl="1" indent="-285750" defTabSz="457200">
              <a:spcBef>
                <a:spcPts val="600"/>
              </a:spcBef>
              <a:buClr>
                <a:srgbClr val="F18D00"/>
              </a:buClr>
              <a:buFont typeface="Arial" panose="020B0604020202020204" pitchFamily="34" charset="0"/>
              <a:buChar char="-"/>
            </a:pPr>
            <a:r>
              <a:rPr lang="en-GB" altLang="en-US" sz="1600" dirty="0">
                <a:latin typeface="Arial" charset="0"/>
                <a:ea typeface="ヒラギノ角ゴ Pro W3" charset="-128"/>
              </a:rPr>
              <a:t>Inadequate or disturbed sleep</a:t>
            </a:r>
          </a:p>
          <a:p>
            <a:pPr marL="623888" lvl="1" indent="-285750" defTabSz="457200">
              <a:spcBef>
                <a:spcPts val="600"/>
              </a:spcBef>
              <a:buClr>
                <a:srgbClr val="F18D00"/>
              </a:buClr>
              <a:buFont typeface="Arial" panose="020B0604020202020204" pitchFamily="34" charset="0"/>
              <a:buChar char="-"/>
            </a:pPr>
            <a:r>
              <a:rPr lang="en-GB" altLang="en-US" sz="1600" dirty="0">
                <a:latin typeface="Arial" charset="0"/>
                <a:ea typeface="ヒラギノ角ゴ Pro W3" charset="-128"/>
              </a:rPr>
              <a:t>Illness.</a:t>
            </a:r>
          </a:p>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sz="1600" dirty="0">
                <a:latin typeface="Arial" panose="020B0604020202020204" pitchFamily="34" charset="0"/>
                <a:cs typeface="Times New Roman" panose="02020603050405020304" pitchFamily="18" charset="0"/>
              </a:rPr>
              <a:t>Lack of sleep is the main cause of fatigue. </a:t>
            </a:r>
          </a:p>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sz="1600" dirty="0">
                <a:latin typeface="Arial" panose="020B0604020202020204" pitchFamily="34" charset="0"/>
                <a:cs typeface="Times New Roman" panose="02020603050405020304" pitchFamily="18" charset="0"/>
              </a:rPr>
              <a:t>Take steps to ensure that you do not present to work in a fatigued state.</a:t>
            </a:r>
          </a:p>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sz="1600" dirty="0">
                <a:latin typeface="Arial" panose="020B0604020202020204" pitchFamily="34" charset="0"/>
                <a:cs typeface="Times New Roman" panose="02020603050405020304" pitchFamily="18" charset="0"/>
              </a:rPr>
              <a:t>Inform your Supervisor if you think you present a risk to yourself or others.</a:t>
            </a:r>
          </a:p>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sz="1600" dirty="0">
                <a:latin typeface="Arial" panose="020B0604020202020204" pitchFamily="34" charset="0"/>
                <a:cs typeface="Times New Roman" panose="02020603050405020304" pitchFamily="18" charset="0"/>
              </a:rPr>
              <a:t>Identify and address the factors that are contributing to the fatigue.</a:t>
            </a:r>
          </a:p>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sz="1600" dirty="0">
                <a:latin typeface="Arial" panose="020B0604020202020204" pitchFamily="34" charset="0"/>
                <a:cs typeface="Times New Roman" panose="02020603050405020304" pitchFamily="18" charset="0"/>
              </a:rPr>
              <a:t>Follow the OTML Fatigue Management Guidelines.</a:t>
            </a:r>
          </a:p>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sz="1600" dirty="0">
                <a:latin typeface="Arial" panose="020B0604020202020204" pitchFamily="34" charset="0"/>
                <a:cs typeface="Times New Roman" panose="02020603050405020304" pitchFamily="18" charset="0"/>
              </a:rPr>
              <a:t>Seek professional help if necessary.</a:t>
            </a:r>
          </a:p>
        </p:txBody>
      </p:sp>
      <p:pic>
        <p:nvPicPr>
          <p:cNvPr id="6" name="Picture 5">
            <a:extLst>
              <a:ext uri="{FF2B5EF4-FFF2-40B4-BE49-F238E27FC236}">
                <a16:creationId xmlns:a16="http://schemas.microsoft.com/office/drawing/2014/main" id="{2A87A66F-C437-4862-A674-B04FC6F7A7FE}"/>
              </a:ext>
            </a:extLst>
          </p:cNvPr>
          <p:cNvPicPr>
            <a:picLocks noChangeAspect="1"/>
          </p:cNvPicPr>
          <p:nvPr/>
        </p:nvPicPr>
        <p:blipFill rotWithShape="1">
          <a:blip r:embed="rId4"/>
          <a:srcRect l="32488" r="27717"/>
          <a:stretch/>
        </p:blipFill>
        <p:spPr>
          <a:xfrm>
            <a:off x="8087543" y="0"/>
            <a:ext cx="4104457" cy="6876000"/>
          </a:xfrm>
          <a:prstGeom prst="rect">
            <a:avLst/>
          </a:prstGeom>
        </p:spPr>
      </p:pic>
    </p:spTree>
    <p:custDataLst>
      <p:tags r:id="rId1"/>
    </p:custDataLst>
    <p:extLst>
      <p:ext uri="{BB962C8B-B14F-4D97-AF65-F5344CB8AC3E}">
        <p14:creationId xmlns:p14="http://schemas.microsoft.com/office/powerpoint/2010/main" val="2591654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B1CA79-1A72-4851-8BBC-A8DCD75140F1}"/>
              </a:ext>
            </a:extLst>
          </p:cNvPr>
          <p:cNvSpPr/>
          <p:nvPr/>
        </p:nvSpPr>
        <p:spPr>
          <a:xfrm>
            <a:off x="314198" y="207631"/>
            <a:ext cx="8408843" cy="303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a:solidFill>
                  <a:schemeClr val="bg1"/>
                </a:solidFill>
                <a:latin typeface="Arial" panose="020B0604020202020204" pitchFamily="34" charset="0"/>
                <a:cs typeface="Arial" panose="020B0604020202020204" pitchFamily="34" charset="0"/>
              </a:rPr>
              <a:t>OTML Fatigue Management Guidelines</a:t>
            </a:r>
          </a:p>
        </p:txBody>
      </p:sp>
      <p:sp>
        <p:nvSpPr>
          <p:cNvPr id="2" name="Rectangle 1"/>
          <p:cNvSpPr/>
          <p:nvPr/>
        </p:nvSpPr>
        <p:spPr>
          <a:xfrm>
            <a:off x="332437" y="1340740"/>
            <a:ext cx="6267619" cy="4148893"/>
          </a:xfrm>
          <a:prstGeom prst="rect">
            <a:avLst/>
          </a:prstGeom>
        </p:spPr>
        <p:txBody>
          <a:bodyPr wrap="square" rIns="108000">
            <a:spAutoFit/>
          </a:bodyPr>
          <a:lstStyle/>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altLang="en-US" sz="1600" dirty="0">
                <a:latin typeface="Arial" panose="020B0604020202020204" pitchFamily="34" charset="0"/>
                <a:cs typeface="Times New Roman" panose="02020603050405020304" pitchFamily="18" charset="0"/>
              </a:rPr>
              <a:t>Shifts must be less than 16 hours in a 24 hour period</a:t>
            </a:r>
          </a:p>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altLang="en-US" sz="1600" dirty="0">
                <a:latin typeface="Arial" panose="020B0604020202020204" pitchFamily="34" charset="0"/>
                <a:cs typeface="Times New Roman" panose="02020603050405020304" pitchFamily="18" charset="0"/>
              </a:rPr>
              <a:t>If a 12 hour shift is extended up to 14 hours, the Supervisor completes a written fatigue assessment before the extended work period</a:t>
            </a:r>
          </a:p>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altLang="en-US" sz="1600" dirty="0">
                <a:latin typeface="Arial" panose="020B0604020202020204" pitchFamily="34" charset="0"/>
                <a:cs typeface="Times New Roman" panose="02020603050405020304" pitchFamily="18" charset="0"/>
              </a:rPr>
              <a:t>If a shift is extended beyond 14 hours the Supervisor and an independent must complete the written fatigue assessment </a:t>
            </a:r>
          </a:p>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altLang="en-US" sz="1600" dirty="0">
                <a:latin typeface="Arial" panose="020B0604020202020204" pitchFamily="34" charset="0"/>
                <a:cs typeface="Times New Roman" panose="02020603050405020304" pitchFamily="18" charset="0"/>
              </a:rPr>
              <a:t>Where the maximum 16 hours on site is worked, alternative transport home is a MANDATORY requirement</a:t>
            </a:r>
          </a:p>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altLang="en-US" sz="1600" dirty="0">
                <a:latin typeface="Arial" panose="020B0604020202020204" pitchFamily="34" charset="0"/>
                <a:cs typeface="Times New Roman" panose="02020603050405020304" pitchFamily="18" charset="0"/>
              </a:rPr>
              <a:t>The minimum break following an extended work period is 10 hours</a:t>
            </a:r>
          </a:p>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altLang="en-US" sz="1600" dirty="0">
                <a:latin typeface="Arial" panose="020B0604020202020204" pitchFamily="34" charset="0"/>
                <a:cs typeface="Times New Roman" panose="02020603050405020304" pitchFamily="18" charset="0"/>
              </a:rPr>
              <a:t>Broken shifts must not be more than 12 hours in a 24 hour period </a:t>
            </a:r>
          </a:p>
        </p:txBody>
      </p:sp>
      <p:pic>
        <p:nvPicPr>
          <p:cNvPr id="5" name="Content Placeholder 1" descr="Screen Shot 2013-01-28 at 7.56.51 AM.png">
            <a:extLst>
              <a:ext uri="{FF2B5EF4-FFF2-40B4-BE49-F238E27FC236}">
                <a16:creationId xmlns:a16="http://schemas.microsoft.com/office/drawing/2014/main" id="{069C2119-F159-4BC3-BD0D-F5FE7121B1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4192" y="1409328"/>
            <a:ext cx="4103688" cy="4039344"/>
          </a:xfrm>
          <a:prstGeom prst="rect">
            <a:avLst/>
          </a:prstGeom>
        </p:spPr>
      </p:pic>
    </p:spTree>
    <p:custDataLst>
      <p:tags r:id="rId1"/>
    </p:custDataLst>
    <p:extLst>
      <p:ext uri="{BB962C8B-B14F-4D97-AF65-F5344CB8AC3E}">
        <p14:creationId xmlns:p14="http://schemas.microsoft.com/office/powerpoint/2010/main" val="1004600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B1CA79-1A72-4851-8BBC-A8DCD75140F1}"/>
              </a:ext>
            </a:extLst>
          </p:cNvPr>
          <p:cNvSpPr/>
          <p:nvPr/>
        </p:nvSpPr>
        <p:spPr>
          <a:xfrm>
            <a:off x="314198" y="207631"/>
            <a:ext cx="8408843" cy="3039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a:solidFill>
                  <a:schemeClr val="bg1"/>
                </a:solidFill>
                <a:latin typeface="Arial" panose="020B0604020202020204" pitchFamily="34" charset="0"/>
                <a:cs typeface="Arial" panose="020B0604020202020204" pitchFamily="34" charset="0"/>
              </a:rPr>
              <a:t>Impact of Emotional State on Fitness for Work </a:t>
            </a:r>
          </a:p>
        </p:txBody>
      </p:sp>
      <p:sp>
        <p:nvSpPr>
          <p:cNvPr id="2" name="Rectangle 1"/>
          <p:cNvSpPr/>
          <p:nvPr/>
        </p:nvSpPr>
        <p:spPr>
          <a:xfrm>
            <a:off x="332437" y="1340740"/>
            <a:ext cx="7275731" cy="2744085"/>
          </a:xfrm>
          <a:prstGeom prst="rect">
            <a:avLst/>
          </a:prstGeom>
        </p:spPr>
        <p:txBody>
          <a:bodyPr wrap="square" rIns="108000">
            <a:spAutoFit/>
          </a:bodyPr>
          <a:lstStyle/>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altLang="en-US" sz="1600" dirty="0">
                <a:latin typeface="Arial" panose="020B0604020202020204" pitchFamily="34" charset="0"/>
                <a:cs typeface="Times New Roman" panose="02020603050405020304" pitchFamily="18" charset="0"/>
              </a:rPr>
              <a:t>Your fitness for work may be affected by an altered emotional state:  </a:t>
            </a:r>
          </a:p>
          <a:p>
            <a:pPr marL="623888" lvl="1" indent="-285750" defTabSz="457200">
              <a:spcBef>
                <a:spcPts val="600"/>
              </a:spcBef>
              <a:buClr>
                <a:srgbClr val="F18D00"/>
              </a:buClr>
              <a:buFont typeface="Arial" panose="020B0604020202020204" pitchFamily="34" charset="0"/>
              <a:buChar char="-"/>
            </a:pPr>
            <a:r>
              <a:rPr lang="en-GB" altLang="en-US" sz="1600" dirty="0">
                <a:latin typeface="Arial" charset="0"/>
                <a:ea typeface="ヒラギノ角ゴ Pro W3" charset="-128"/>
              </a:rPr>
              <a:t>Anxiety</a:t>
            </a:r>
          </a:p>
          <a:p>
            <a:pPr marL="623888" lvl="1" indent="-285750" defTabSz="457200">
              <a:spcBef>
                <a:spcPts val="600"/>
              </a:spcBef>
              <a:buClr>
                <a:srgbClr val="F18D00"/>
              </a:buClr>
              <a:buFont typeface="Arial" panose="020B0604020202020204" pitchFamily="34" charset="0"/>
              <a:buChar char="-"/>
            </a:pPr>
            <a:r>
              <a:rPr lang="en-GB" altLang="en-US" sz="1600" dirty="0">
                <a:latin typeface="Arial" charset="0"/>
                <a:ea typeface="ヒラギノ角ゴ Pro W3" charset="-128"/>
              </a:rPr>
              <a:t>Depression</a:t>
            </a:r>
          </a:p>
          <a:p>
            <a:pPr marL="623888" lvl="1" indent="-285750" defTabSz="457200">
              <a:spcBef>
                <a:spcPts val="600"/>
              </a:spcBef>
              <a:buClr>
                <a:srgbClr val="F18D00"/>
              </a:buClr>
              <a:buFont typeface="Arial" panose="020B0604020202020204" pitchFamily="34" charset="0"/>
              <a:buChar char="-"/>
            </a:pPr>
            <a:r>
              <a:rPr lang="en-GB" altLang="en-US" sz="1600" dirty="0">
                <a:latin typeface="Arial" charset="0"/>
                <a:ea typeface="ヒラギノ角ゴ Pro W3" charset="-128"/>
              </a:rPr>
              <a:t>Stress</a:t>
            </a:r>
          </a:p>
          <a:p>
            <a:pPr marL="623888" lvl="1" indent="-285750" defTabSz="457200">
              <a:spcBef>
                <a:spcPts val="600"/>
              </a:spcBef>
              <a:buClr>
                <a:srgbClr val="F18D00"/>
              </a:buClr>
              <a:buFont typeface="Arial" panose="020B0604020202020204" pitchFamily="34" charset="0"/>
              <a:buChar char="-"/>
            </a:pPr>
            <a:r>
              <a:rPr lang="en-GB" altLang="en-US" sz="1600" dirty="0">
                <a:latin typeface="Arial" charset="0"/>
                <a:ea typeface="ヒラギノ角ゴ Pro W3" charset="-128"/>
              </a:rPr>
              <a:t>Post traumatic stress disorder (PTSD)</a:t>
            </a:r>
          </a:p>
          <a:p>
            <a:pPr marL="623888" lvl="1" indent="-285750" defTabSz="457200">
              <a:spcBef>
                <a:spcPts val="600"/>
              </a:spcBef>
              <a:spcAft>
                <a:spcPts val="600"/>
              </a:spcAft>
              <a:buClr>
                <a:srgbClr val="F18D00"/>
              </a:buClr>
              <a:buFont typeface="Arial" panose="020B0604020202020204" pitchFamily="34" charset="0"/>
              <a:buChar char="-"/>
            </a:pPr>
            <a:r>
              <a:rPr lang="en-GB" altLang="en-US" sz="1600" dirty="0">
                <a:latin typeface="Arial" charset="0"/>
                <a:ea typeface="ヒラギノ角ゴ Pro W3" charset="-128"/>
              </a:rPr>
              <a:t>Eating disorders.</a:t>
            </a:r>
          </a:p>
          <a:p>
            <a:pPr marL="285750" lvl="1" indent="-285750" defTabSz="457200">
              <a:lnSpc>
                <a:spcPct val="112000"/>
              </a:lnSpc>
              <a:spcBef>
                <a:spcPts val="600"/>
              </a:spcBef>
              <a:spcAft>
                <a:spcPts val="600"/>
              </a:spcAft>
              <a:buClr>
                <a:schemeClr val="accent6"/>
              </a:buClr>
              <a:buFont typeface="Arial" panose="020B0604020202020204" pitchFamily="34" charset="0"/>
              <a:buChar char="•"/>
              <a:defRPr/>
            </a:pPr>
            <a:r>
              <a:rPr lang="en-GB" altLang="en-US" sz="1600" dirty="0">
                <a:latin typeface="Arial" panose="020B0604020202020204" pitchFamily="34" charset="0"/>
                <a:cs typeface="Times New Roman" panose="02020603050405020304" pitchFamily="18" charset="0"/>
              </a:rPr>
              <a:t>Your emotional state impacts on how you think, behave and interact with others.</a:t>
            </a:r>
            <a:endParaRPr lang="en-GB" sz="1600" dirty="0">
              <a:latin typeface="Arial" panose="020B0604020202020204" pitchFamily="34" charset="0"/>
              <a:cs typeface="Times New Roman" panose="02020603050405020304" pitchFamily="18" charset="0"/>
            </a:endParaRPr>
          </a:p>
        </p:txBody>
      </p:sp>
      <p:pic>
        <p:nvPicPr>
          <p:cNvPr id="5" name="Picture 1">
            <a:extLst>
              <a:ext uri="{FF2B5EF4-FFF2-40B4-BE49-F238E27FC236}">
                <a16:creationId xmlns:a16="http://schemas.microsoft.com/office/drawing/2014/main" id="{041B6421-3CD9-41F5-BECB-28B2E165EA98}"/>
              </a:ext>
            </a:extLst>
          </p:cNvPr>
          <p:cNvPicPr>
            <a:picLocks noChangeAspect="1"/>
          </p:cNvPicPr>
          <p:nvPr/>
        </p:nvPicPr>
        <p:blipFill rotWithShape="1">
          <a:blip r:embed="rId4">
            <a:extLst>
              <a:ext uri="{28A0092B-C50C-407E-A947-70E740481C1C}">
                <a14:useLocalDpi xmlns:a14="http://schemas.microsoft.com/office/drawing/2010/main" val="0"/>
              </a:ext>
            </a:extLst>
          </a:blip>
          <a:srcRect r="12079"/>
          <a:stretch/>
        </p:blipFill>
        <p:spPr bwMode="auto">
          <a:xfrm>
            <a:off x="8089274" y="0"/>
            <a:ext cx="4102726" cy="68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489444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 name="ARTICULATE_DESIGN_ID_1_OFFICE THEME" val="vhBeCdKl"/>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99C84002B06B439DA773BCD5D7BD89" ma:contentTypeVersion="0" ma:contentTypeDescription="Create a new document." ma:contentTypeScope="" ma:versionID="93cce71f2c3fb9a7609fae389cb10a5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CCBBCB-1E84-4A59-B1DB-72CD60CC8C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E6B6E2F-56EA-4895-B422-5886FCE3DF0D}">
  <ds:schemaRefs>
    <ds:schemaRef ds:uri="http://purl.org/dc/elements/1.1/"/>
    <ds:schemaRef ds:uri="http://purl.org/dc/dcmitype/"/>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0F4050E-8CF9-439C-A216-292BC00311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2839</TotalTime>
  <Words>2387</Words>
  <Application>Microsoft Office PowerPoint</Application>
  <PresentationFormat>Widescreen</PresentationFormat>
  <Paragraphs>205</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MS PGothic</vt:lpstr>
      <vt:lpstr>MS PGothic</vt:lpstr>
      <vt:lpstr>.AppleSystemUIFont</vt:lpstr>
      <vt:lpstr>Arial</vt:lpstr>
      <vt:lpstr>Arial Bold</vt:lpstr>
      <vt:lpstr>Calibri</vt:lpstr>
      <vt:lpstr>Times</vt:lpstr>
      <vt:lpstr>Times New Roman</vt:lpstr>
      <vt:lpstr>ヒラギノ角ゴ Pro W3</vt:lpstr>
      <vt:lpstr>1_Office Theme</vt:lpstr>
      <vt:lpstr>Fit for Work Overview</vt:lpstr>
      <vt:lpstr>PowerPoint Presentation</vt:lpstr>
      <vt:lpstr>PowerPoint Presentation</vt:lpstr>
      <vt:lpstr>Fitness for Work Assessments</vt:lpstr>
      <vt:lpstr>What Happens if You are Unfit for Work?</vt:lpstr>
      <vt:lpstr>Return to Work</vt:lpstr>
      <vt:lpstr>PowerPoint Presentation</vt:lpstr>
      <vt:lpstr>PowerPoint Presentation</vt:lpstr>
      <vt:lpstr>PowerPoint Presentation</vt:lpstr>
      <vt:lpstr>Suicide</vt:lpstr>
      <vt:lpstr>Impact of Alcohol and Drugs on Fitness for Work</vt:lpstr>
      <vt:lpstr>Effects of Alcohol, Illicit Drugs and Prescribed Medications</vt:lpstr>
      <vt:lpstr>Impact of Alcohol and Drugs on Fitness for Work</vt:lpstr>
      <vt:lpstr>PowerPoint Presentation</vt:lpstr>
      <vt:lpstr>Summary</vt:lpstr>
    </vt:vector>
  </TitlesOfParts>
  <Company>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 Coventon</dc:creator>
  <cp:lastModifiedBy>Sabuin, Lin LS</cp:lastModifiedBy>
  <cp:revision>314</cp:revision>
  <cp:lastPrinted>2018-04-09T01:07:07Z</cp:lastPrinted>
  <dcterms:created xsi:type="dcterms:W3CDTF">2010-08-25T02:43:11Z</dcterms:created>
  <dcterms:modified xsi:type="dcterms:W3CDTF">2022-04-21T07:38:45Z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0756A8D5-7E62-4E74-AFA9-A1505D9C6FBC</vt:lpwstr>
  </property>
  <property fmtid="{D5CDD505-2E9C-101B-9397-08002B2CF9AE}" pid="3" name="ArticulatePath">
    <vt:lpwstr>Fundamentally Stable</vt:lpwstr>
  </property>
  <property fmtid="{D5CDD505-2E9C-101B-9397-08002B2CF9AE}" pid="4" name="ContentTypeId">
    <vt:lpwstr>0x010100D999C84002B06B439DA773BCD5D7BD89</vt:lpwstr>
  </property>
</Properties>
</file>