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5" r:id="rId4"/>
  </p:sldMasterIdLst>
  <p:notesMasterIdLst>
    <p:notesMasterId r:id="rId18"/>
  </p:notesMasterIdLst>
  <p:handoutMasterIdLst>
    <p:handoutMasterId r:id="rId19"/>
  </p:handoutMasterIdLst>
  <p:sldIdLst>
    <p:sldId id="259" r:id="rId5"/>
    <p:sldId id="527" r:id="rId6"/>
    <p:sldId id="533" r:id="rId7"/>
    <p:sldId id="547" r:id="rId8"/>
    <p:sldId id="356" r:id="rId9"/>
    <p:sldId id="372" r:id="rId10"/>
    <p:sldId id="550" r:id="rId11"/>
    <p:sldId id="529" r:id="rId12"/>
    <p:sldId id="552" r:id="rId13"/>
    <p:sldId id="373" r:id="rId14"/>
    <p:sldId id="374" r:id="rId15"/>
    <p:sldId id="551" r:id="rId16"/>
    <p:sldId id="505" r:id="rId17"/>
  </p:sldIdLst>
  <p:sldSz cx="12192000" cy="6858000"/>
  <p:notesSz cx="6858000" cy="9144000"/>
  <p:custDataLst>
    <p:tags r:id="rId20"/>
  </p:custDataLst>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charset="-128"/>
        <a:cs typeface="+mn-cs"/>
      </a:defRPr>
    </a:lvl5pPr>
    <a:lvl6pPr marL="2286000" algn="l" defTabSz="914400" rtl="0" eaLnBrk="1" latinLnBrk="0" hangingPunct="1">
      <a:defRPr sz="2400" kern="1200">
        <a:solidFill>
          <a:schemeClr val="tx1"/>
        </a:solidFill>
        <a:latin typeface="Times" charset="0"/>
        <a:ea typeface="MS PGothic" charset="-128"/>
        <a:cs typeface="+mn-cs"/>
      </a:defRPr>
    </a:lvl6pPr>
    <a:lvl7pPr marL="2743200" algn="l" defTabSz="914400" rtl="0" eaLnBrk="1" latinLnBrk="0" hangingPunct="1">
      <a:defRPr sz="2400" kern="1200">
        <a:solidFill>
          <a:schemeClr val="tx1"/>
        </a:solidFill>
        <a:latin typeface="Times" charset="0"/>
        <a:ea typeface="MS PGothic" charset="-128"/>
        <a:cs typeface="+mn-cs"/>
      </a:defRPr>
    </a:lvl7pPr>
    <a:lvl8pPr marL="3200400" algn="l" defTabSz="914400" rtl="0" eaLnBrk="1" latinLnBrk="0" hangingPunct="1">
      <a:defRPr sz="2400" kern="1200">
        <a:solidFill>
          <a:schemeClr val="tx1"/>
        </a:solidFill>
        <a:latin typeface="Times" charset="0"/>
        <a:ea typeface="MS PGothic" charset="-128"/>
        <a:cs typeface="+mn-cs"/>
      </a:defRPr>
    </a:lvl8pPr>
    <a:lvl9pPr marL="3657600" algn="l" defTabSz="914400" rtl="0" eaLnBrk="1" latinLnBrk="0" hangingPunct="1">
      <a:defRPr sz="2400" kern="1200">
        <a:solidFill>
          <a:schemeClr val="tx1"/>
        </a:solidFill>
        <a:latin typeface="Times" charset="0"/>
        <a:ea typeface="MS PGothic" charset="-128"/>
        <a:cs typeface="+mn-cs"/>
      </a:defRPr>
    </a:lvl9pPr>
  </p:defaultTextStyle>
  <p:extLst>
    <p:ext uri="{EFAFB233-063F-42B5-8137-9DF3F51BA10A}">
      <p15:sldGuideLst xmlns:p15="http://schemas.microsoft.com/office/powerpoint/2012/main">
        <p15:guide id="1" orient="horz" pos="234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04719"/>
    <a:srgbClr val="F56042"/>
    <a:srgbClr val="9BB044"/>
    <a:srgbClr val="FFCC66"/>
    <a:srgbClr val="4BACC6"/>
    <a:srgbClr val="444444"/>
    <a:srgbClr val="C05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3"/>
    <p:restoredTop sz="67396" autoAdjust="0"/>
  </p:normalViewPr>
  <p:slideViewPr>
    <p:cSldViewPr>
      <p:cViewPr varScale="1">
        <p:scale>
          <a:sx n="66" d="100"/>
          <a:sy n="66" d="100"/>
        </p:scale>
        <p:origin x="204" y="36"/>
      </p:cViewPr>
      <p:guideLst>
        <p:guide orient="horz" pos="2342"/>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132" d="100"/>
          <a:sy n="132" d="100"/>
        </p:scale>
        <p:origin x="4112" y="1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1E849A-3C8A-4A3E-9DD6-CCD230D3E5DD}"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CCA00A3F-7483-44EC-B57F-22C868349E89}">
      <dgm:prSet phldrT="[Text]" custT="1"/>
      <dgm:spPr/>
      <dgm:t>
        <a:bodyPr/>
        <a:lstStyle/>
        <a:p>
          <a:r>
            <a:rPr lang="en-US" sz="1600" dirty="0"/>
            <a:t>Betel Nut:</a:t>
          </a:r>
        </a:p>
      </dgm:t>
    </dgm:pt>
    <dgm:pt modelId="{66F362FE-FD0D-4A3C-9691-24C6EEAA81BD}" type="parTrans" cxnId="{2B694082-FE88-4382-832C-777C2A0FEA4E}">
      <dgm:prSet/>
      <dgm:spPr/>
      <dgm:t>
        <a:bodyPr/>
        <a:lstStyle/>
        <a:p>
          <a:endParaRPr lang="en-US"/>
        </a:p>
      </dgm:t>
    </dgm:pt>
    <dgm:pt modelId="{090D7A85-0783-43AC-A517-240A0A28391C}" type="sibTrans" cxnId="{2B694082-FE88-4382-832C-777C2A0FEA4E}">
      <dgm:prSet/>
      <dgm:spPr/>
      <dgm:t>
        <a:bodyPr/>
        <a:lstStyle/>
        <a:p>
          <a:endParaRPr lang="en-US"/>
        </a:p>
      </dgm:t>
    </dgm:pt>
    <dgm:pt modelId="{86E58DFC-221E-4370-8E78-CCC6BCD70327}">
      <dgm:prSet phldrT="[Text]" custT="1"/>
      <dgm:spPr>
        <a:ln>
          <a:solidFill>
            <a:srgbClr val="4BACC6"/>
          </a:solidFill>
        </a:ln>
      </dgm:spPr>
      <dgm:t>
        <a:bodyPr anchor="ctr"/>
        <a:lstStyle/>
        <a:p>
          <a:pPr marL="177800" lvl="1" indent="-88900" algn="l" defTabSz="622300">
            <a:lnSpc>
              <a:spcPct val="100000"/>
            </a:lnSpc>
            <a:spcBef>
              <a:spcPct val="0"/>
            </a:spcBef>
            <a:spcAft>
              <a:spcPts val="600"/>
            </a:spcAft>
            <a:buChar char="•"/>
          </a:pPr>
          <a:r>
            <a:rPr lang="en-GB" sz="1400" kern="1200" dirty="0">
              <a:solidFill>
                <a:srgbClr val="000000">
                  <a:hueOff val="0"/>
                  <a:satOff val="0"/>
                  <a:lumOff val="0"/>
                  <a:alphaOff val="0"/>
                </a:srgbClr>
              </a:solidFill>
              <a:latin typeface="Arial"/>
              <a:ea typeface="+mn-ea"/>
              <a:cs typeface="+mn-cs"/>
            </a:rPr>
            <a:t>Chewing betel nut can lead to a dependence and an increased tolerance, meaning you will need more to feel the same effects</a:t>
          </a:r>
          <a:endParaRPr lang="en-US" sz="1400" kern="1200" dirty="0">
            <a:solidFill>
              <a:srgbClr val="000000">
                <a:hueOff val="0"/>
                <a:satOff val="0"/>
                <a:lumOff val="0"/>
                <a:alphaOff val="0"/>
              </a:srgbClr>
            </a:solidFill>
            <a:latin typeface="Arial"/>
            <a:ea typeface="+mn-ea"/>
            <a:cs typeface="+mn-cs"/>
          </a:endParaRPr>
        </a:p>
      </dgm:t>
    </dgm:pt>
    <dgm:pt modelId="{1D1F565E-CC03-46D3-9C48-AB54D3454ACF}" type="parTrans" cxnId="{80BB5310-AC4E-4438-96A1-B8EAF0495B71}">
      <dgm:prSet/>
      <dgm:spPr/>
      <dgm:t>
        <a:bodyPr/>
        <a:lstStyle/>
        <a:p>
          <a:endParaRPr lang="en-US"/>
        </a:p>
      </dgm:t>
    </dgm:pt>
    <dgm:pt modelId="{83FBA895-8BA9-4BC7-B1F2-026234724E0B}" type="sibTrans" cxnId="{80BB5310-AC4E-4438-96A1-B8EAF0495B71}">
      <dgm:prSet/>
      <dgm:spPr/>
      <dgm:t>
        <a:bodyPr/>
        <a:lstStyle/>
        <a:p>
          <a:endParaRPr lang="en-US"/>
        </a:p>
      </dgm:t>
    </dgm:pt>
    <dgm:pt modelId="{4133605E-B96B-41DF-978D-3BDC0E64767E}">
      <dgm:prSet phldrT="[Text]" custT="1"/>
      <dgm:spPr/>
      <dgm:t>
        <a:bodyPr/>
        <a:lstStyle/>
        <a:p>
          <a:r>
            <a:rPr lang="en-US" sz="1600" dirty="0" err="1"/>
            <a:t>Opiods</a:t>
          </a:r>
          <a:r>
            <a:rPr lang="en-US" sz="1600" dirty="0"/>
            <a:t> (including over the counter pain medication): </a:t>
          </a:r>
        </a:p>
      </dgm:t>
    </dgm:pt>
    <dgm:pt modelId="{E6579679-C437-4552-B29A-7BD853A9E1B8}" type="parTrans" cxnId="{056E2178-A5E6-4B4F-A1D2-EA6293121FF0}">
      <dgm:prSet/>
      <dgm:spPr/>
      <dgm:t>
        <a:bodyPr/>
        <a:lstStyle/>
        <a:p>
          <a:endParaRPr lang="en-US"/>
        </a:p>
      </dgm:t>
    </dgm:pt>
    <dgm:pt modelId="{5E5D9CF8-2C55-4BAB-9F52-55FC9DC821A7}" type="sibTrans" cxnId="{056E2178-A5E6-4B4F-A1D2-EA6293121FF0}">
      <dgm:prSet/>
      <dgm:spPr/>
      <dgm:t>
        <a:bodyPr/>
        <a:lstStyle/>
        <a:p>
          <a:endParaRPr lang="en-US"/>
        </a:p>
      </dgm:t>
    </dgm:pt>
    <dgm:pt modelId="{1ABA0E65-55C4-4CDD-B4BF-6DAAC44112A6}">
      <dgm:prSet phldrT="[Text]" custT="1"/>
      <dgm:spPr>
        <a:ln>
          <a:solidFill>
            <a:srgbClr val="FFCC66">
              <a:alpha val="90000"/>
            </a:srgbClr>
          </a:solidFill>
        </a:ln>
      </dgm:spPr>
      <dgm:t>
        <a:bodyPr anchor="ctr"/>
        <a:lstStyle/>
        <a:p>
          <a:pPr marL="177800" lvl="1" indent="-88900" algn="l" defTabSz="622300">
            <a:lnSpc>
              <a:spcPct val="100000"/>
            </a:lnSpc>
            <a:spcBef>
              <a:spcPct val="0"/>
            </a:spcBef>
            <a:spcAft>
              <a:spcPts val="600"/>
            </a:spcAft>
            <a:buChar char="•"/>
          </a:pPr>
          <a:r>
            <a:rPr lang="en-GB" sz="1400" kern="1200" dirty="0">
              <a:solidFill>
                <a:srgbClr val="000000">
                  <a:hueOff val="0"/>
                  <a:satOff val="0"/>
                  <a:lumOff val="0"/>
                  <a:alphaOff val="0"/>
                </a:srgbClr>
              </a:solidFill>
              <a:latin typeface="Arial"/>
              <a:ea typeface="+mn-ea"/>
              <a:cs typeface="+mn-cs"/>
            </a:rPr>
            <a:t>Can mask a more serious underlying condition.</a:t>
          </a:r>
          <a:endParaRPr lang="en-US" sz="1400" kern="1200" dirty="0">
            <a:solidFill>
              <a:srgbClr val="000000">
                <a:hueOff val="0"/>
                <a:satOff val="0"/>
                <a:lumOff val="0"/>
                <a:alphaOff val="0"/>
              </a:srgbClr>
            </a:solidFill>
            <a:latin typeface="Arial"/>
            <a:ea typeface="+mn-ea"/>
            <a:cs typeface="+mn-cs"/>
          </a:endParaRPr>
        </a:p>
      </dgm:t>
    </dgm:pt>
    <dgm:pt modelId="{B392A63D-FD90-4BF9-9006-DCE946C305AF}" type="parTrans" cxnId="{997AD31A-4FB9-42A8-A71F-2B3396BD1F20}">
      <dgm:prSet/>
      <dgm:spPr/>
      <dgm:t>
        <a:bodyPr/>
        <a:lstStyle/>
        <a:p>
          <a:endParaRPr lang="en-US"/>
        </a:p>
      </dgm:t>
    </dgm:pt>
    <dgm:pt modelId="{A8187505-7487-434A-8961-2229224701F2}" type="sibTrans" cxnId="{997AD31A-4FB9-42A8-A71F-2B3396BD1F20}">
      <dgm:prSet/>
      <dgm:spPr/>
      <dgm:t>
        <a:bodyPr/>
        <a:lstStyle/>
        <a:p>
          <a:endParaRPr lang="en-US"/>
        </a:p>
      </dgm:t>
    </dgm:pt>
    <dgm:pt modelId="{0C9CE965-5371-499D-ACFE-FE8410C6ADA4}">
      <dgm:prSet phldrT="[Text]" custT="1"/>
      <dgm:spPr>
        <a:ln>
          <a:solidFill>
            <a:srgbClr val="4BACC6"/>
          </a:solidFill>
        </a:ln>
      </dgm:spPr>
      <dgm:t>
        <a:bodyPr anchor="ctr"/>
        <a:lstStyle/>
        <a:p>
          <a:pPr marL="177800" lvl="1" indent="-88900" algn="l" defTabSz="622300">
            <a:lnSpc>
              <a:spcPct val="100000"/>
            </a:lnSpc>
            <a:spcBef>
              <a:spcPct val="0"/>
            </a:spcBef>
            <a:spcAft>
              <a:spcPts val="600"/>
            </a:spcAft>
            <a:buChar char="•"/>
          </a:pPr>
          <a:r>
            <a:rPr lang="en-US" sz="1400" kern="1200" dirty="0">
              <a:solidFill>
                <a:srgbClr val="000000">
                  <a:hueOff val="0"/>
                  <a:satOff val="0"/>
                  <a:lumOff val="0"/>
                  <a:alphaOff val="0"/>
                </a:srgbClr>
              </a:solidFill>
              <a:latin typeface="Arial"/>
              <a:ea typeface="+mn-ea"/>
              <a:cs typeface="+mn-cs"/>
            </a:rPr>
            <a:t>Side effects of chewing betel nut include altered speech, increased sensitivity to heat and cold, high blood pressure, mood swings, irritability, anxiety, loss of concentration and disturbed sleep</a:t>
          </a:r>
          <a:r>
            <a:rPr lang="en-AU" sz="1400" kern="1200" dirty="0">
              <a:solidFill>
                <a:srgbClr val="000000">
                  <a:hueOff val="0"/>
                  <a:satOff val="0"/>
                  <a:lumOff val="0"/>
                  <a:alphaOff val="0"/>
                </a:srgbClr>
              </a:solidFill>
              <a:latin typeface="Arial"/>
              <a:ea typeface="+mn-ea"/>
              <a:cs typeface="+mn-cs"/>
            </a:rPr>
            <a:t>.</a:t>
          </a:r>
          <a:endParaRPr lang="en-US" sz="1400" kern="1200" dirty="0">
            <a:solidFill>
              <a:srgbClr val="000000">
                <a:hueOff val="0"/>
                <a:satOff val="0"/>
                <a:lumOff val="0"/>
                <a:alphaOff val="0"/>
              </a:srgbClr>
            </a:solidFill>
            <a:latin typeface="Arial"/>
            <a:ea typeface="+mn-ea"/>
            <a:cs typeface="+mn-cs"/>
          </a:endParaRPr>
        </a:p>
      </dgm:t>
    </dgm:pt>
    <dgm:pt modelId="{5BDFB5CB-AFD7-44A3-9614-0463674747EE}" type="parTrans" cxnId="{D77D853C-F0C3-409C-B1EA-AC23882968E3}">
      <dgm:prSet/>
      <dgm:spPr/>
      <dgm:t>
        <a:bodyPr/>
        <a:lstStyle/>
        <a:p>
          <a:endParaRPr lang="en-AU"/>
        </a:p>
      </dgm:t>
    </dgm:pt>
    <dgm:pt modelId="{A29DC2DB-8790-438A-89F8-777D097CF6E5}" type="sibTrans" cxnId="{D77D853C-F0C3-409C-B1EA-AC23882968E3}">
      <dgm:prSet/>
      <dgm:spPr/>
      <dgm:t>
        <a:bodyPr/>
        <a:lstStyle/>
        <a:p>
          <a:endParaRPr lang="en-AU"/>
        </a:p>
      </dgm:t>
    </dgm:pt>
    <dgm:pt modelId="{BCE6BACB-733E-44CE-B204-40635689653B}">
      <dgm:prSet phldrT="[Text]" custT="1"/>
      <dgm:spPr>
        <a:ln>
          <a:solidFill>
            <a:srgbClr val="FFCC66">
              <a:alpha val="90000"/>
            </a:srgbClr>
          </a:solidFill>
        </a:ln>
      </dgm:spPr>
      <dgm:t>
        <a:bodyPr anchor="ctr"/>
        <a:lstStyle/>
        <a:p>
          <a:pPr marL="177800" lvl="1" indent="-88900" algn="l" defTabSz="622300">
            <a:lnSpc>
              <a:spcPct val="100000"/>
            </a:lnSpc>
            <a:spcBef>
              <a:spcPct val="0"/>
            </a:spcBef>
            <a:spcAft>
              <a:spcPts val="600"/>
            </a:spcAft>
            <a:buChar char="•"/>
          </a:pPr>
          <a:r>
            <a:rPr lang="en-GB" sz="1400" kern="1200" dirty="0">
              <a:solidFill>
                <a:srgbClr val="000000">
                  <a:hueOff val="0"/>
                  <a:satOff val="0"/>
                  <a:lumOff val="0"/>
                  <a:alphaOff val="0"/>
                </a:srgbClr>
              </a:solidFill>
              <a:latin typeface="Arial"/>
              <a:ea typeface="+mn-ea"/>
              <a:cs typeface="+mn-cs"/>
            </a:rPr>
            <a:t>Affects sleep patterns and reduces the quality and amount of sleep.</a:t>
          </a:r>
          <a:endParaRPr lang="en-US" sz="1400" kern="1200" dirty="0">
            <a:solidFill>
              <a:srgbClr val="000000">
                <a:hueOff val="0"/>
                <a:satOff val="0"/>
                <a:lumOff val="0"/>
                <a:alphaOff val="0"/>
              </a:srgbClr>
            </a:solidFill>
            <a:latin typeface="Arial"/>
            <a:ea typeface="+mn-ea"/>
            <a:cs typeface="+mn-cs"/>
          </a:endParaRPr>
        </a:p>
      </dgm:t>
    </dgm:pt>
    <dgm:pt modelId="{1CB8E73C-6FA4-4C63-8C16-0F59197BC699}" type="parTrans" cxnId="{0E5AC43A-BEAF-4487-A53F-49E609E70ACD}">
      <dgm:prSet/>
      <dgm:spPr/>
      <dgm:t>
        <a:bodyPr/>
        <a:lstStyle/>
        <a:p>
          <a:endParaRPr lang="en-AU"/>
        </a:p>
      </dgm:t>
    </dgm:pt>
    <dgm:pt modelId="{23D73A87-0F12-4531-B7F8-38D341055CCA}" type="sibTrans" cxnId="{0E5AC43A-BEAF-4487-A53F-49E609E70ACD}">
      <dgm:prSet/>
      <dgm:spPr/>
      <dgm:t>
        <a:bodyPr/>
        <a:lstStyle/>
        <a:p>
          <a:endParaRPr lang="en-AU"/>
        </a:p>
      </dgm:t>
    </dgm:pt>
    <dgm:pt modelId="{952FD832-CDFC-4435-A091-36A5F93F5435}" type="pres">
      <dgm:prSet presAssocID="{521E849A-3C8A-4A3E-9DD6-CCD230D3E5DD}" presName="Name0" presStyleCnt="0">
        <dgm:presLayoutVars>
          <dgm:dir/>
          <dgm:animLvl val="lvl"/>
          <dgm:resizeHandles/>
        </dgm:presLayoutVars>
      </dgm:prSet>
      <dgm:spPr/>
      <dgm:t>
        <a:bodyPr/>
        <a:lstStyle/>
        <a:p>
          <a:endParaRPr lang="en-US"/>
        </a:p>
      </dgm:t>
    </dgm:pt>
    <dgm:pt modelId="{93DF283D-455C-4765-9776-D86A9F8748C4}" type="pres">
      <dgm:prSet presAssocID="{CCA00A3F-7483-44EC-B57F-22C868349E89}" presName="linNode" presStyleCnt="0"/>
      <dgm:spPr/>
    </dgm:pt>
    <dgm:pt modelId="{8820791D-26A2-4C5D-9EA3-68B580290201}" type="pres">
      <dgm:prSet presAssocID="{CCA00A3F-7483-44EC-B57F-22C868349E89}" presName="parentShp" presStyleLbl="node1" presStyleIdx="0" presStyleCnt="2" custScaleX="69494" custScaleY="31193" custLinFactNeighborX="-2592" custLinFactNeighborY="-10443">
        <dgm:presLayoutVars>
          <dgm:bulletEnabled val="1"/>
        </dgm:presLayoutVars>
      </dgm:prSet>
      <dgm:spPr/>
      <dgm:t>
        <a:bodyPr/>
        <a:lstStyle/>
        <a:p>
          <a:endParaRPr lang="en-US"/>
        </a:p>
      </dgm:t>
    </dgm:pt>
    <dgm:pt modelId="{D4DE9D76-7F5F-4E9B-A9ED-C0B3836CF5FA}" type="pres">
      <dgm:prSet presAssocID="{CCA00A3F-7483-44EC-B57F-22C868349E89}" presName="childShp" presStyleLbl="bgAccFollowNode1" presStyleIdx="0" presStyleCnt="2" custScaleX="134977" custScaleY="36319" custLinFactNeighborX="46" custLinFactNeighborY="-11533">
        <dgm:presLayoutVars>
          <dgm:bulletEnabled val="1"/>
        </dgm:presLayoutVars>
      </dgm:prSet>
      <dgm:spPr/>
      <dgm:t>
        <a:bodyPr/>
        <a:lstStyle/>
        <a:p>
          <a:endParaRPr lang="en-US"/>
        </a:p>
      </dgm:t>
    </dgm:pt>
    <dgm:pt modelId="{45B71F97-F57B-4B50-9C44-C896C3F27991}" type="pres">
      <dgm:prSet presAssocID="{090D7A85-0783-43AC-A517-240A0A28391C}" presName="spacing" presStyleCnt="0"/>
      <dgm:spPr/>
    </dgm:pt>
    <dgm:pt modelId="{8DC8621C-4056-435B-8B56-516599728E20}" type="pres">
      <dgm:prSet presAssocID="{4133605E-B96B-41DF-978D-3BDC0E64767E}" presName="linNode" presStyleCnt="0"/>
      <dgm:spPr/>
    </dgm:pt>
    <dgm:pt modelId="{0F5E6CA4-2A50-4DCB-BAAA-87A11390F9F1}" type="pres">
      <dgm:prSet presAssocID="{4133605E-B96B-41DF-978D-3BDC0E64767E}" presName="parentShp" presStyleLbl="node1" presStyleIdx="1" presStyleCnt="2" custScaleX="72253" custScaleY="32250" custLinFactNeighborX="59" custLinFactNeighborY="-23194">
        <dgm:presLayoutVars>
          <dgm:bulletEnabled val="1"/>
        </dgm:presLayoutVars>
      </dgm:prSet>
      <dgm:spPr/>
      <dgm:t>
        <a:bodyPr/>
        <a:lstStyle/>
        <a:p>
          <a:endParaRPr lang="en-US"/>
        </a:p>
      </dgm:t>
    </dgm:pt>
    <dgm:pt modelId="{938CCE49-4CAF-4302-B34A-1EDC9735E09F}" type="pres">
      <dgm:prSet presAssocID="{4133605E-B96B-41DF-978D-3BDC0E64767E}" presName="childShp" presStyleLbl="bgAccFollowNode1" presStyleIdx="1" presStyleCnt="2" custScaleX="143835" custScaleY="33110" custLinFactNeighborX="-1622" custLinFactNeighborY="-21787">
        <dgm:presLayoutVars>
          <dgm:bulletEnabled val="1"/>
        </dgm:presLayoutVars>
      </dgm:prSet>
      <dgm:spPr/>
      <dgm:t>
        <a:bodyPr/>
        <a:lstStyle/>
        <a:p>
          <a:endParaRPr lang="en-US"/>
        </a:p>
      </dgm:t>
    </dgm:pt>
  </dgm:ptLst>
  <dgm:cxnLst>
    <dgm:cxn modelId="{0E5AC43A-BEAF-4487-A53F-49E609E70ACD}" srcId="{4133605E-B96B-41DF-978D-3BDC0E64767E}" destId="{BCE6BACB-733E-44CE-B204-40635689653B}" srcOrd="1" destOrd="0" parTransId="{1CB8E73C-6FA4-4C63-8C16-0F59197BC699}" sibTransId="{23D73A87-0F12-4531-B7F8-38D341055CCA}"/>
    <dgm:cxn modelId="{80BB5310-AC4E-4438-96A1-B8EAF0495B71}" srcId="{CCA00A3F-7483-44EC-B57F-22C868349E89}" destId="{86E58DFC-221E-4370-8E78-CCC6BCD70327}" srcOrd="0" destOrd="0" parTransId="{1D1F565E-CC03-46D3-9C48-AB54D3454ACF}" sibTransId="{83FBA895-8BA9-4BC7-B1F2-026234724E0B}"/>
    <dgm:cxn modelId="{E48F2DBC-863D-498C-A17B-C86C60DEFF3D}" type="presOf" srcId="{0C9CE965-5371-499D-ACFE-FE8410C6ADA4}" destId="{D4DE9D76-7F5F-4E9B-A9ED-C0B3836CF5FA}" srcOrd="0" destOrd="1" presId="urn:microsoft.com/office/officeart/2005/8/layout/vList6"/>
    <dgm:cxn modelId="{63BC0E79-62C1-46EA-A7D8-75E96E955060}" type="presOf" srcId="{BCE6BACB-733E-44CE-B204-40635689653B}" destId="{938CCE49-4CAF-4302-B34A-1EDC9735E09F}" srcOrd="0" destOrd="1" presId="urn:microsoft.com/office/officeart/2005/8/layout/vList6"/>
    <dgm:cxn modelId="{EBBE823E-074F-400A-A17A-B3CC20E108A3}" type="presOf" srcId="{86E58DFC-221E-4370-8E78-CCC6BCD70327}" destId="{D4DE9D76-7F5F-4E9B-A9ED-C0B3836CF5FA}" srcOrd="0" destOrd="0" presId="urn:microsoft.com/office/officeart/2005/8/layout/vList6"/>
    <dgm:cxn modelId="{CF4B09BA-AA39-4F2C-B429-1B2E505ABA94}" type="presOf" srcId="{521E849A-3C8A-4A3E-9DD6-CCD230D3E5DD}" destId="{952FD832-CDFC-4435-A091-36A5F93F5435}" srcOrd="0" destOrd="0" presId="urn:microsoft.com/office/officeart/2005/8/layout/vList6"/>
    <dgm:cxn modelId="{056E2178-A5E6-4B4F-A1D2-EA6293121FF0}" srcId="{521E849A-3C8A-4A3E-9DD6-CCD230D3E5DD}" destId="{4133605E-B96B-41DF-978D-3BDC0E64767E}" srcOrd="1" destOrd="0" parTransId="{E6579679-C437-4552-B29A-7BD853A9E1B8}" sibTransId="{5E5D9CF8-2C55-4BAB-9F52-55FC9DC821A7}"/>
    <dgm:cxn modelId="{DB62A92D-A319-4A60-80E1-66122A49DDBA}" type="presOf" srcId="{4133605E-B96B-41DF-978D-3BDC0E64767E}" destId="{0F5E6CA4-2A50-4DCB-BAAA-87A11390F9F1}" srcOrd="0" destOrd="0" presId="urn:microsoft.com/office/officeart/2005/8/layout/vList6"/>
    <dgm:cxn modelId="{4E96F23D-0398-4E61-BF94-FF10E3234412}" type="presOf" srcId="{CCA00A3F-7483-44EC-B57F-22C868349E89}" destId="{8820791D-26A2-4C5D-9EA3-68B580290201}" srcOrd="0" destOrd="0" presId="urn:microsoft.com/office/officeart/2005/8/layout/vList6"/>
    <dgm:cxn modelId="{9FECDD6C-48C5-40F7-87EF-C79B6E8F2C1F}" type="presOf" srcId="{1ABA0E65-55C4-4CDD-B4BF-6DAAC44112A6}" destId="{938CCE49-4CAF-4302-B34A-1EDC9735E09F}" srcOrd="0" destOrd="0" presId="urn:microsoft.com/office/officeart/2005/8/layout/vList6"/>
    <dgm:cxn modelId="{997AD31A-4FB9-42A8-A71F-2B3396BD1F20}" srcId="{4133605E-B96B-41DF-978D-3BDC0E64767E}" destId="{1ABA0E65-55C4-4CDD-B4BF-6DAAC44112A6}" srcOrd="0" destOrd="0" parTransId="{B392A63D-FD90-4BF9-9006-DCE946C305AF}" sibTransId="{A8187505-7487-434A-8961-2229224701F2}"/>
    <dgm:cxn modelId="{2B694082-FE88-4382-832C-777C2A0FEA4E}" srcId="{521E849A-3C8A-4A3E-9DD6-CCD230D3E5DD}" destId="{CCA00A3F-7483-44EC-B57F-22C868349E89}" srcOrd="0" destOrd="0" parTransId="{66F362FE-FD0D-4A3C-9691-24C6EEAA81BD}" sibTransId="{090D7A85-0783-43AC-A517-240A0A28391C}"/>
    <dgm:cxn modelId="{D77D853C-F0C3-409C-B1EA-AC23882968E3}" srcId="{CCA00A3F-7483-44EC-B57F-22C868349E89}" destId="{0C9CE965-5371-499D-ACFE-FE8410C6ADA4}" srcOrd="1" destOrd="0" parTransId="{5BDFB5CB-AFD7-44A3-9614-0463674747EE}" sibTransId="{A29DC2DB-8790-438A-89F8-777D097CF6E5}"/>
    <dgm:cxn modelId="{72284B4A-802C-4FB0-8C1E-276389469D67}" type="presParOf" srcId="{952FD832-CDFC-4435-A091-36A5F93F5435}" destId="{93DF283D-455C-4765-9776-D86A9F8748C4}" srcOrd="0" destOrd="0" presId="urn:microsoft.com/office/officeart/2005/8/layout/vList6"/>
    <dgm:cxn modelId="{FAFF8CE1-042A-4063-8784-D5297CD2F920}" type="presParOf" srcId="{93DF283D-455C-4765-9776-D86A9F8748C4}" destId="{8820791D-26A2-4C5D-9EA3-68B580290201}" srcOrd="0" destOrd="0" presId="urn:microsoft.com/office/officeart/2005/8/layout/vList6"/>
    <dgm:cxn modelId="{33897000-CE06-4413-8BD6-C7FC0B44F1A8}" type="presParOf" srcId="{93DF283D-455C-4765-9776-D86A9F8748C4}" destId="{D4DE9D76-7F5F-4E9B-A9ED-C0B3836CF5FA}" srcOrd="1" destOrd="0" presId="urn:microsoft.com/office/officeart/2005/8/layout/vList6"/>
    <dgm:cxn modelId="{E56EB027-9DF7-450D-B29B-E2425E68184C}" type="presParOf" srcId="{952FD832-CDFC-4435-A091-36A5F93F5435}" destId="{45B71F97-F57B-4B50-9C44-C896C3F27991}" srcOrd="1" destOrd="0" presId="urn:microsoft.com/office/officeart/2005/8/layout/vList6"/>
    <dgm:cxn modelId="{0573A762-7182-4CCE-9708-FC578BB068BC}" type="presParOf" srcId="{952FD832-CDFC-4435-A091-36A5F93F5435}" destId="{8DC8621C-4056-435B-8B56-516599728E20}" srcOrd="2" destOrd="0" presId="urn:microsoft.com/office/officeart/2005/8/layout/vList6"/>
    <dgm:cxn modelId="{727F2123-326F-41E2-BED3-52FB05988108}" type="presParOf" srcId="{8DC8621C-4056-435B-8B56-516599728E20}" destId="{0F5E6CA4-2A50-4DCB-BAAA-87A11390F9F1}" srcOrd="0" destOrd="0" presId="urn:microsoft.com/office/officeart/2005/8/layout/vList6"/>
    <dgm:cxn modelId="{63B753F1-9F87-49BD-BFB5-BA1BCC657570}" type="presParOf" srcId="{8DC8621C-4056-435B-8B56-516599728E20}" destId="{938CCE49-4CAF-4302-B34A-1EDC9735E09F}"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E9D76-7F5F-4E9B-A9ED-C0B3836CF5FA}">
      <dsp:nvSpPr>
        <dsp:cNvPr id="0" name=""/>
        <dsp:cNvSpPr/>
      </dsp:nvSpPr>
      <dsp:spPr>
        <a:xfrm>
          <a:off x="1938454" y="0"/>
          <a:ext cx="5640111" cy="2104671"/>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rgbClr val="4BACC6"/>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77800" lvl="1" indent="-88900" algn="l" defTabSz="622300">
            <a:lnSpc>
              <a:spcPct val="100000"/>
            </a:lnSpc>
            <a:spcBef>
              <a:spcPct val="0"/>
            </a:spcBef>
            <a:spcAft>
              <a:spcPts val="600"/>
            </a:spcAft>
            <a:buChar char="••"/>
          </a:pPr>
          <a:r>
            <a:rPr lang="en-GB" sz="1400" kern="1200" dirty="0">
              <a:solidFill>
                <a:srgbClr val="000000">
                  <a:hueOff val="0"/>
                  <a:satOff val="0"/>
                  <a:lumOff val="0"/>
                  <a:alphaOff val="0"/>
                </a:srgbClr>
              </a:solidFill>
              <a:latin typeface="Arial"/>
              <a:ea typeface="+mn-ea"/>
              <a:cs typeface="+mn-cs"/>
            </a:rPr>
            <a:t>Chewing betel nut can lead to a dependence and an increased tolerance, meaning you will need more to feel the same effects</a:t>
          </a:r>
          <a:endParaRPr lang="en-US" sz="1400" kern="1200" dirty="0">
            <a:solidFill>
              <a:srgbClr val="000000">
                <a:hueOff val="0"/>
                <a:satOff val="0"/>
                <a:lumOff val="0"/>
                <a:alphaOff val="0"/>
              </a:srgbClr>
            </a:solidFill>
            <a:latin typeface="Arial"/>
            <a:ea typeface="+mn-ea"/>
            <a:cs typeface="+mn-cs"/>
          </a:endParaRPr>
        </a:p>
        <a:p>
          <a:pPr marL="177800" lvl="1" indent="-88900" algn="l" defTabSz="622300">
            <a:lnSpc>
              <a:spcPct val="100000"/>
            </a:lnSpc>
            <a:spcBef>
              <a:spcPct val="0"/>
            </a:spcBef>
            <a:spcAft>
              <a:spcPts val="600"/>
            </a:spcAft>
            <a:buChar char="••"/>
          </a:pPr>
          <a:r>
            <a:rPr lang="en-US" sz="1400" kern="1200" dirty="0">
              <a:solidFill>
                <a:srgbClr val="000000">
                  <a:hueOff val="0"/>
                  <a:satOff val="0"/>
                  <a:lumOff val="0"/>
                  <a:alphaOff val="0"/>
                </a:srgbClr>
              </a:solidFill>
              <a:latin typeface="Arial"/>
              <a:ea typeface="+mn-ea"/>
              <a:cs typeface="+mn-cs"/>
            </a:rPr>
            <a:t>Side effects of chewing betel nut include altered speech, increased sensitivity to heat and cold, high blood pressure, mood swings, irritability, anxiety, loss of concentration and disturbed sleep</a:t>
          </a:r>
          <a:r>
            <a:rPr lang="en-AU" sz="1400" kern="1200" dirty="0">
              <a:solidFill>
                <a:srgbClr val="000000">
                  <a:hueOff val="0"/>
                  <a:satOff val="0"/>
                  <a:lumOff val="0"/>
                  <a:alphaOff val="0"/>
                </a:srgbClr>
              </a:solidFill>
              <a:latin typeface="Arial"/>
              <a:ea typeface="+mn-ea"/>
              <a:cs typeface="+mn-cs"/>
            </a:rPr>
            <a:t>.</a:t>
          </a:r>
          <a:endParaRPr lang="en-US" sz="1400" kern="1200" dirty="0">
            <a:solidFill>
              <a:srgbClr val="000000">
                <a:hueOff val="0"/>
                <a:satOff val="0"/>
                <a:lumOff val="0"/>
                <a:alphaOff val="0"/>
              </a:srgbClr>
            </a:solidFill>
            <a:latin typeface="Arial"/>
            <a:ea typeface="+mn-ea"/>
            <a:cs typeface="+mn-cs"/>
          </a:endParaRPr>
        </a:p>
      </dsp:txBody>
      <dsp:txXfrm>
        <a:off x="1938454" y="263084"/>
        <a:ext cx="4850859" cy="1578503"/>
      </dsp:txXfrm>
    </dsp:sp>
    <dsp:sp modelId="{8820791D-26A2-4C5D-9EA3-68B580290201}">
      <dsp:nvSpPr>
        <dsp:cNvPr id="0" name=""/>
        <dsp:cNvSpPr/>
      </dsp:nvSpPr>
      <dsp:spPr>
        <a:xfrm>
          <a:off x="0" y="139397"/>
          <a:ext cx="1935904" cy="180762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Betel Nut:</a:t>
          </a:r>
        </a:p>
      </dsp:txBody>
      <dsp:txXfrm>
        <a:off x="88241" y="227638"/>
        <a:ext cx="1759422" cy="1631139"/>
      </dsp:txXfrm>
    </dsp:sp>
    <dsp:sp modelId="{938CCE49-4CAF-4302-B34A-1EDC9735E09F}">
      <dsp:nvSpPr>
        <dsp:cNvPr id="0" name=""/>
        <dsp:cNvSpPr/>
      </dsp:nvSpPr>
      <dsp:spPr>
        <a:xfrm>
          <a:off x="1860475" y="2017660"/>
          <a:ext cx="5671734" cy="1918711"/>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rgbClr val="FFCC66">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77800" lvl="1" indent="-88900" algn="l" defTabSz="622300">
            <a:lnSpc>
              <a:spcPct val="100000"/>
            </a:lnSpc>
            <a:spcBef>
              <a:spcPct val="0"/>
            </a:spcBef>
            <a:spcAft>
              <a:spcPts val="600"/>
            </a:spcAft>
            <a:buChar char="••"/>
          </a:pPr>
          <a:r>
            <a:rPr lang="en-GB" sz="1400" kern="1200" dirty="0">
              <a:solidFill>
                <a:srgbClr val="000000">
                  <a:hueOff val="0"/>
                  <a:satOff val="0"/>
                  <a:lumOff val="0"/>
                  <a:alphaOff val="0"/>
                </a:srgbClr>
              </a:solidFill>
              <a:latin typeface="Arial"/>
              <a:ea typeface="+mn-ea"/>
              <a:cs typeface="+mn-cs"/>
            </a:rPr>
            <a:t>Can mask a more serious underlying condition.</a:t>
          </a:r>
          <a:endParaRPr lang="en-US" sz="1400" kern="1200" dirty="0">
            <a:solidFill>
              <a:srgbClr val="000000">
                <a:hueOff val="0"/>
                <a:satOff val="0"/>
                <a:lumOff val="0"/>
                <a:alphaOff val="0"/>
              </a:srgbClr>
            </a:solidFill>
            <a:latin typeface="Arial"/>
            <a:ea typeface="+mn-ea"/>
            <a:cs typeface="+mn-cs"/>
          </a:endParaRPr>
        </a:p>
        <a:p>
          <a:pPr marL="177800" lvl="1" indent="-88900" algn="l" defTabSz="622300">
            <a:lnSpc>
              <a:spcPct val="100000"/>
            </a:lnSpc>
            <a:spcBef>
              <a:spcPct val="0"/>
            </a:spcBef>
            <a:spcAft>
              <a:spcPts val="600"/>
            </a:spcAft>
            <a:buChar char="••"/>
          </a:pPr>
          <a:r>
            <a:rPr lang="en-GB" sz="1400" kern="1200" dirty="0">
              <a:solidFill>
                <a:srgbClr val="000000">
                  <a:hueOff val="0"/>
                  <a:satOff val="0"/>
                  <a:lumOff val="0"/>
                  <a:alphaOff val="0"/>
                </a:srgbClr>
              </a:solidFill>
              <a:latin typeface="Arial"/>
              <a:ea typeface="+mn-ea"/>
              <a:cs typeface="+mn-cs"/>
            </a:rPr>
            <a:t>Affects sleep patterns and reduces the quality and amount of sleep.</a:t>
          </a:r>
          <a:endParaRPr lang="en-US" sz="1400" kern="1200" dirty="0">
            <a:solidFill>
              <a:srgbClr val="000000">
                <a:hueOff val="0"/>
                <a:satOff val="0"/>
                <a:lumOff val="0"/>
                <a:alphaOff val="0"/>
              </a:srgbClr>
            </a:solidFill>
            <a:latin typeface="Arial"/>
            <a:ea typeface="+mn-ea"/>
            <a:cs typeface="+mn-cs"/>
          </a:endParaRPr>
        </a:p>
      </dsp:txBody>
      <dsp:txXfrm>
        <a:off x="1860475" y="2257499"/>
        <a:ext cx="4952217" cy="1439033"/>
      </dsp:txXfrm>
    </dsp:sp>
    <dsp:sp modelId="{0F5E6CA4-2A50-4DCB-BAAA-87A11390F9F1}">
      <dsp:nvSpPr>
        <dsp:cNvPr id="0" name=""/>
        <dsp:cNvSpPr/>
      </dsp:nvSpPr>
      <dsp:spPr>
        <a:xfrm>
          <a:off x="6043" y="1961043"/>
          <a:ext cx="1899397" cy="1868874"/>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err="1"/>
            <a:t>Opiods</a:t>
          </a:r>
          <a:r>
            <a:rPr lang="en-US" sz="1600" kern="1200" dirty="0"/>
            <a:t> (including over the counter pain medication): </a:t>
          </a:r>
        </a:p>
      </dsp:txBody>
      <dsp:txXfrm>
        <a:off x="97274" y="2052274"/>
        <a:ext cx="1716935" cy="168641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3"/>
          </p:nvPr>
        </p:nvSpPr>
        <p:spPr bwMode="auto">
          <a:xfrm>
            <a:off x="0" y="8610600"/>
            <a:ext cx="6858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atin typeface="Arial" charset="0"/>
                <a:ea typeface="Arial" charset="0"/>
                <a:cs typeface="Arial" charset="0"/>
              </a:defRPr>
            </a:lvl1pPr>
          </a:lstStyle>
          <a:p>
            <a:pPr>
              <a:defRPr/>
            </a:pPr>
            <a:r>
              <a:rPr lang="en-US"/>
              <a:t>http://www.pertrain.com.au</a:t>
            </a:r>
          </a:p>
        </p:txBody>
      </p:sp>
      <p:sp>
        <p:nvSpPr>
          <p:cNvPr id="7" name="Rectangle 5"/>
          <p:cNvSpPr txBox="1">
            <a:spLocks noChangeArrowheads="1"/>
          </p:cNvSpPr>
          <p:nvPr/>
        </p:nvSpPr>
        <p:spPr bwMode="auto">
          <a:xfrm>
            <a:off x="533400" y="152400"/>
            <a:ext cx="5791200" cy="381000"/>
          </a:xfrm>
          <a:prstGeom prst="rect">
            <a:avLst/>
          </a:prstGeom>
          <a:noFill/>
          <a:ln w="9525">
            <a:noFill/>
            <a:miter lim="800000"/>
            <a:headEnd/>
            <a:tailEnd/>
          </a:ln>
          <a:effectLst/>
        </p:spPr>
        <p:txBody>
          <a:bodyPr anchor="b"/>
          <a:lstStyle>
            <a:lvl1pPr>
              <a:tabLst>
                <a:tab pos="5557838" algn="r"/>
              </a:tabLst>
              <a:defRPr sz="2400">
                <a:solidFill>
                  <a:schemeClr val="tx1"/>
                </a:solidFill>
                <a:latin typeface="Times" charset="0"/>
                <a:ea typeface="MS PGothic" charset="-128"/>
              </a:defRPr>
            </a:lvl1pPr>
            <a:lvl2pPr marL="742950" indent="-285750">
              <a:tabLst>
                <a:tab pos="5557838" algn="r"/>
              </a:tabLst>
              <a:defRPr sz="2400">
                <a:solidFill>
                  <a:schemeClr val="tx1"/>
                </a:solidFill>
                <a:latin typeface="Times" charset="0"/>
                <a:ea typeface="MS PGothic" charset="-128"/>
              </a:defRPr>
            </a:lvl2pPr>
            <a:lvl3pPr marL="1143000" indent="-228600">
              <a:tabLst>
                <a:tab pos="5557838" algn="r"/>
              </a:tabLst>
              <a:defRPr sz="2400">
                <a:solidFill>
                  <a:schemeClr val="tx1"/>
                </a:solidFill>
                <a:latin typeface="Times" charset="0"/>
                <a:ea typeface="MS PGothic" charset="-128"/>
              </a:defRPr>
            </a:lvl3pPr>
            <a:lvl4pPr marL="1600200" indent="-228600">
              <a:tabLst>
                <a:tab pos="5557838" algn="r"/>
              </a:tabLst>
              <a:defRPr sz="2400">
                <a:solidFill>
                  <a:schemeClr val="tx1"/>
                </a:solidFill>
                <a:latin typeface="Times" charset="0"/>
                <a:ea typeface="MS PGothic" charset="-128"/>
              </a:defRPr>
            </a:lvl4pPr>
            <a:lvl5pPr marL="2057400" indent="-228600">
              <a:tabLst>
                <a:tab pos="5557838" algn="r"/>
              </a:tabLst>
              <a:defRPr sz="2400">
                <a:solidFill>
                  <a:schemeClr val="tx1"/>
                </a:solidFill>
                <a:latin typeface="Times" charset="0"/>
                <a:ea typeface="MS PGothic" charset="-128"/>
              </a:defRPr>
            </a:lvl5pPr>
            <a:lvl6pPr marL="2514600" indent="-228600" eaLnBrk="0" fontAlgn="base" hangingPunct="0">
              <a:spcBef>
                <a:spcPct val="0"/>
              </a:spcBef>
              <a:spcAft>
                <a:spcPct val="0"/>
              </a:spcAft>
              <a:tabLst>
                <a:tab pos="5557838" algn="r"/>
              </a:tabLst>
              <a:defRPr sz="2400">
                <a:solidFill>
                  <a:schemeClr val="tx1"/>
                </a:solidFill>
                <a:latin typeface="Times" charset="0"/>
                <a:ea typeface="MS PGothic" charset="-128"/>
              </a:defRPr>
            </a:lvl6pPr>
            <a:lvl7pPr marL="2971800" indent="-228600" eaLnBrk="0" fontAlgn="base" hangingPunct="0">
              <a:spcBef>
                <a:spcPct val="0"/>
              </a:spcBef>
              <a:spcAft>
                <a:spcPct val="0"/>
              </a:spcAft>
              <a:tabLst>
                <a:tab pos="5557838" algn="r"/>
              </a:tabLst>
              <a:defRPr sz="2400">
                <a:solidFill>
                  <a:schemeClr val="tx1"/>
                </a:solidFill>
                <a:latin typeface="Times" charset="0"/>
                <a:ea typeface="MS PGothic" charset="-128"/>
              </a:defRPr>
            </a:lvl7pPr>
            <a:lvl8pPr marL="3429000" indent="-228600" eaLnBrk="0" fontAlgn="base" hangingPunct="0">
              <a:spcBef>
                <a:spcPct val="0"/>
              </a:spcBef>
              <a:spcAft>
                <a:spcPct val="0"/>
              </a:spcAft>
              <a:tabLst>
                <a:tab pos="5557838" algn="r"/>
              </a:tabLst>
              <a:defRPr sz="2400">
                <a:solidFill>
                  <a:schemeClr val="tx1"/>
                </a:solidFill>
                <a:latin typeface="Times" charset="0"/>
                <a:ea typeface="MS PGothic" charset="-128"/>
              </a:defRPr>
            </a:lvl8pPr>
            <a:lvl9pPr marL="3886200" indent="-228600" eaLnBrk="0" fontAlgn="base" hangingPunct="0">
              <a:spcBef>
                <a:spcPct val="0"/>
              </a:spcBef>
              <a:spcAft>
                <a:spcPct val="0"/>
              </a:spcAft>
              <a:tabLst>
                <a:tab pos="5557838" algn="r"/>
              </a:tabLst>
              <a:defRPr sz="2400">
                <a:solidFill>
                  <a:schemeClr val="tx1"/>
                </a:solidFill>
                <a:latin typeface="Times" charset="0"/>
                <a:ea typeface="MS PGothic" charset="-128"/>
              </a:defRPr>
            </a:lvl9pPr>
          </a:lstStyle>
          <a:p>
            <a:r>
              <a:rPr lang="en-US" altLang="x-none" sz="1000" b="1">
                <a:latin typeface="Arial" charset="0"/>
              </a:rPr>
              <a:t>Plan and Organise Work</a:t>
            </a:r>
            <a:r>
              <a:rPr lang="en-US" altLang="x-none" sz="1000">
                <a:latin typeface="Arial" charset="0"/>
              </a:rPr>
              <a:t>	Page: </a:t>
            </a:r>
            <a:fld id="{18316365-AF78-A149-9368-C39EF25A0F6F}" type="slidenum">
              <a:rPr lang="en-US" altLang="x-none" sz="1000">
                <a:latin typeface="Arial" charset="0"/>
              </a:rPr>
              <a:pPr/>
              <a:t>‹#›</a:t>
            </a:fld>
            <a:endParaRPr lang="en-US" altLang="x-none" sz="1000">
              <a:latin typeface="Arial"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4"/>
          <p:cNvSpPr>
            <a:spLocks noGrp="1" noRot="1" noChangeAspect="1" noChangeArrowheads="1" noTextEdit="1"/>
          </p:cNvSpPr>
          <p:nvPr>
            <p:ph type="sldImg" idx="2"/>
          </p:nvPr>
        </p:nvSpPr>
        <p:spPr bwMode="auto">
          <a:xfrm>
            <a:off x="1982788" y="304800"/>
            <a:ext cx="4875212" cy="27432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endParaRPr lang="en-US" noProof="0" dirty="0"/>
          </a:p>
        </p:txBody>
      </p:sp>
      <p:sp>
        <p:nvSpPr>
          <p:cNvPr id="9" name="Rectangle 5"/>
          <p:cNvSpPr>
            <a:spLocks noGrp="1" noChangeArrowheads="1"/>
          </p:cNvSpPr>
          <p:nvPr>
            <p:ph type="body" sz="quarter" idx="3"/>
          </p:nvPr>
        </p:nvSpPr>
        <p:spPr bwMode="auto">
          <a:xfrm>
            <a:off x="609600" y="3200400"/>
            <a:ext cx="57150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0"/>
            <a:r>
              <a:rPr lang="en-US" noProof="0"/>
              <a:t>Asdfa</a:t>
            </a:r>
          </a:p>
          <a:p>
            <a:pPr lvl="0"/>
            <a:r>
              <a:rPr lang="en-US" noProof="0"/>
              <a:t>sdfsdf</a:t>
            </a:r>
          </a:p>
        </p:txBody>
      </p:sp>
      <p:sp>
        <p:nvSpPr>
          <p:cNvPr id="10" name="Slide Number Placeholder 4"/>
          <p:cNvSpPr txBox="1">
            <a:spLocks noGrp="1"/>
          </p:cNvSpPr>
          <p:nvPr/>
        </p:nvSpPr>
        <p:spPr bwMode="auto">
          <a:xfrm>
            <a:off x="0" y="8610600"/>
            <a:ext cx="6858000" cy="457200"/>
          </a:xfrm>
          <a:prstGeom prst="rect">
            <a:avLst/>
          </a:prstGeom>
          <a:noFill/>
          <a:ln w="9525">
            <a:noFill/>
            <a:miter lim="800000"/>
            <a:headEnd/>
            <a:tailEnd/>
          </a:ln>
        </p:spPr>
        <p:txBody>
          <a:bodyPr anchor="b"/>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r>
              <a:rPr lang="en-US" altLang="x-none" sz="1000">
                <a:latin typeface="Arial" charset="0"/>
              </a:rPr>
              <a:t>Section Two: Page </a:t>
            </a:r>
            <a:fld id="{60BB5504-1B68-2841-A1BB-9C09328332A1}" type="slidenum">
              <a:rPr lang="en-US" altLang="x-none" sz="1000">
                <a:latin typeface="Arial" charset="0"/>
              </a:rPr>
              <a:pPr algn="ctr"/>
              <a:t>‹#›</a:t>
            </a:fld>
            <a:endParaRPr lang="en-US" altLang="x-none" sz="1000">
              <a:latin typeface="Arial" charset="0"/>
            </a:endParaRPr>
          </a:p>
        </p:txBody>
      </p:sp>
      <p:sp>
        <p:nvSpPr>
          <p:cNvPr id="3077" name="TextBox 10"/>
          <p:cNvSpPr txBox="1">
            <a:spLocks noChangeArrowheads="1"/>
          </p:cNvSpPr>
          <p:nvPr/>
        </p:nvSpPr>
        <p:spPr bwMode="auto">
          <a:xfrm>
            <a:off x="609600" y="2847975"/>
            <a:ext cx="3124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200" b="1" i="1" dirty="0">
                <a:solidFill>
                  <a:srgbClr val="000000"/>
                </a:solidFill>
                <a:latin typeface="Arial" charset="0"/>
                <a:cs typeface="Arial Bold" charset="0"/>
              </a:rPr>
              <a:t>Trainer Key Points</a:t>
            </a:r>
          </a:p>
        </p:txBody>
      </p:sp>
    </p:spTree>
  </p:cSld>
  <p:clrMap bg1="lt1" tx1="dk1" bg2="lt2" tx2="dk2" accent1="accent1" accent2="accent2" accent3="accent3" accent4="accent4" accent5="accent5" accent6="accent6" hlink="hlink" folHlink="folHlink"/>
  <p:notesStyle>
    <a:lvl1pPr marL="196850" indent="-196850" algn="l" rtl="0" eaLnBrk="0" fontAlgn="base" hangingPunct="0">
      <a:spcBef>
        <a:spcPts val="1000"/>
      </a:spcBef>
      <a:spcAft>
        <a:spcPct val="0"/>
      </a:spcAft>
      <a:buFont typeface="Times" charset="0"/>
      <a:buChar char="•"/>
      <a:tabLst>
        <a:tab pos="2667000" algn="l"/>
        <a:tab pos="2955925" algn="l"/>
      </a:tabLst>
      <a:defRPr sz="1000" kern="1200">
        <a:solidFill>
          <a:schemeClr val="tx1"/>
        </a:solidFill>
        <a:latin typeface="Arial"/>
        <a:ea typeface="MS PGothic" pitchFamily="34" charset="-128"/>
        <a:cs typeface="MS PGothic" charset="0"/>
      </a:defRPr>
    </a:lvl1pPr>
    <a:lvl2pPr marL="576263" indent="-188913" algn="l" rtl="0" eaLnBrk="0" fontAlgn="base" hangingPunct="0">
      <a:spcBef>
        <a:spcPct val="30000"/>
      </a:spcBef>
      <a:spcAft>
        <a:spcPct val="0"/>
      </a:spcAft>
      <a:buChar char="-"/>
      <a:tabLst>
        <a:tab pos="2667000" algn="l"/>
        <a:tab pos="2955925" algn="l"/>
      </a:tabLst>
      <a:defRPr sz="1000" kern="1200">
        <a:solidFill>
          <a:schemeClr val="tx1"/>
        </a:solidFill>
        <a:latin typeface="Arial"/>
        <a:ea typeface="MS PGothic" pitchFamily="34" charset="-128"/>
        <a:cs typeface="MS PGothic" charset="0"/>
      </a:defRPr>
    </a:lvl2pPr>
    <a:lvl3pPr marL="955675" indent="-188913" algn="l" rtl="0" eaLnBrk="0" fontAlgn="base" hangingPunct="0">
      <a:spcBef>
        <a:spcPct val="30000"/>
      </a:spcBef>
      <a:spcAft>
        <a:spcPct val="0"/>
      </a:spcAft>
      <a:buChar char="•"/>
      <a:tabLst>
        <a:tab pos="2667000" algn="l"/>
        <a:tab pos="2955925" algn="l"/>
      </a:tabLst>
      <a:defRPr sz="1000" kern="1200">
        <a:solidFill>
          <a:schemeClr val="tx1"/>
        </a:solidFill>
        <a:latin typeface="Arial"/>
        <a:ea typeface="MS PGothic" pitchFamily="34" charset="-128"/>
        <a:cs typeface="MS PGothic" charset="0"/>
      </a:defRPr>
    </a:lvl3pPr>
    <a:lvl4pPr marL="16002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112" charset="0"/>
        <a:ea typeface="MS PGothic" pitchFamily="34" charset="-128"/>
        <a:cs typeface="MS PGothic" charset="0"/>
      </a:defRPr>
    </a:lvl4pPr>
    <a:lvl5pPr marL="20574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112"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2788" y="304800"/>
            <a:ext cx="4875212" cy="2743200"/>
          </a:xfrm>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charset="0"/>
              </a:rPr>
              <a:t>Welcome. </a:t>
            </a:r>
          </a:p>
          <a:p>
            <a:pPr eaLnBrk="1" hangingPunct="1">
              <a:spcBef>
                <a:spcPct val="0"/>
              </a:spcBef>
            </a:pPr>
            <a:r>
              <a:rPr lang="en-US" altLang="en-US" dirty="0">
                <a:latin typeface="Arial" charset="0"/>
              </a:rPr>
              <a:t>Introduce yourself. </a:t>
            </a:r>
            <a:endParaRPr lang="en-US" dirty="0"/>
          </a:p>
        </p:txBody>
      </p:sp>
      <p:sp>
        <p:nvSpPr>
          <p:cNvPr id="4" name="Slide Number Placeholder 3"/>
          <p:cNvSpPr>
            <a:spLocks noGrp="1"/>
          </p:cNvSpPr>
          <p:nvPr>
            <p:ph type="sldNum" sz="quarter" idx="10"/>
          </p:nvPr>
        </p:nvSpPr>
        <p:spPr/>
        <p:txBody>
          <a:bodyPr/>
          <a:lstStyle/>
          <a:p>
            <a:fld id="{4F28EF92-8E65-E04A-B3A9-0AAF26778331}" type="slidenum">
              <a:rPr lang="en-US" smtClean="0"/>
              <a:t>1</a:t>
            </a:fld>
            <a:endParaRPr lang="en-US"/>
          </a:p>
        </p:txBody>
      </p:sp>
    </p:spTree>
    <p:extLst>
      <p:ext uri="{BB962C8B-B14F-4D97-AF65-F5344CB8AC3E}">
        <p14:creationId xmlns:p14="http://schemas.microsoft.com/office/powerpoint/2010/main" val="404783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Explain that </a:t>
            </a:r>
            <a:r>
              <a:rPr lang="en-US" altLang="en-US" dirty="0" err="1">
                <a:latin typeface="Arial" charset="0"/>
              </a:rPr>
              <a:t>i</a:t>
            </a:r>
            <a:r>
              <a:rPr lang="en-GB" altLang="en-US" dirty="0">
                <a:latin typeface="Arial" charset="0"/>
              </a:rPr>
              <a:t>f a positive alcohol reading is obtained from a breath test, a confirmatory test is performed after a 20 minute interval.  If the second test is positive, then both tests are recorded and treated as a positive result.  If the second test is negative, the individual is cleared for work. </a:t>
            </a:r>
          </a:p>
          <a:p>
            <a:r>
              <a:rPr lang="en-GB" altLang="en-US" dirty="0">
                <a:latin typeface="Arial" charset="0"/>
              </a:rPr>
              <a:t>If a positive drug result is obtained from a saliva test then a confirmatory test is performed using a urine sample.</a:t>
            </a:r>
          </a:p>
          <a:p>
            <a:r>
              <a:rPr lang="en-US" altLang="en-US" dirty="0">
                <a:latin typeface="Arial" charset="0"/>
              </a:rPr>
              <a:t>Explain that a</a:t>
            </a:r>
            <a:r>
              <a:rPr lang="en-GB" altLang="en-US" dirty="0">
                <a:latin typeface="Arial" charset="0"/>
              </a:rPr>
              <a:t>t Ok </a:t>
            </a:r>
            <a:r>
              <a:rPr lang="en-GB" altLang="en-US" dirty="0" err="1">
                <a:latin typeface="Arial" charset="0"/>
              </a:rPr>
              <a:t>Tedi</a:t>
            </a:r>
            <a:r>
              <a:rPr lang="en-GB" altLang="en-US" dirty="0">
                <a:latin typeface="Arial" charset="0"/>
              </a:rPr>
              <a:t>, tampering with test samples or results is a serious matter and is dealt with quickly by dismissing the employee or banning contractors and visitors from Ok </a:t>
            </a:r>
            <a:r>
              <a:rPr lang="en-GB" altLang="en-US" dirty="0" err="1">
                <a:latin typeface="Arial" charset="0"/>
              </a:rPr>
              <a:t>Tedi</a:t>
            </a:r>
            <a:r>
              <a:rPr lang="en-GB" altLang="en-US" dirty="0">
                <a:latin typeface="Arial" charset="0"/>
              </a:rPr>
              <a:t> sites.</a:t>
            </a:r>
          </a:p>
          <a:p>
            <a:pPr>
              <a:buFont typeface="Arial" charset="0"/>
              <a:buNone/>
            </a:pPr>
            <a:endParaRPr lang="en-GB" altLang="en-US" dirty="0">
              <a:latin typeface="Arial" charset="0"/>
            </a:endParaRPr>
          </a:p>
          <a:p>
            <a:pPr>
              <a:buFont typeface="Arial" charset="0"/>
              <a:buNone/>
            </a:pPr>
            <a:endParaRPr lang="en-US" altLang="en-US" dirty="0">
              <a:latin typeface="Arial" charset="0"/>
            </a:endParaRPr>
          </a:p>
          <a:p>
            <a:endParaRPr lang="en-US" altLang="en-US" dirty="0">
              <a:latin typeface="Arial" charset="0"/>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B718F499-FC3E-5A45-9749-FFA2FE0E81E8}" type="slidenum">
              <a:rPr lang="en-US" altLang="en-US" sz="1200"/>
              <a:pPr/>
              <a:t>10</a:t>
            </a:fld>
            <a:endParaRPr lang="en-US" altLang="en-US" sz="1200"/>
          </a:p>
        </p:txBody>
      </p:sp>
    </p:spTree>
    <p:extLst>
      <p:ext uri="{BB962C8B-B14F-4D97-AF65-F5344CB8AC3E}">
        <p14:creationId xmlns:p14="http://schemas.microsoft.com/office/powerpoint/2010/main" val="764034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Explain that a</a:t>
            </a:r>
            <a:r>
              <a:rPr lang="en-GB" altLang="en-US" dirty="0" err="1">
                <a:latin typeface="Arial" charset="0"/>
              </a:rPr>
              <a:t>nyone</a:t>
            </a:r>
            <a:r>
              <a:rPr lang="en-GB" altLang="en-US" dirty="0">
                <a:latin typeface="Arial" charset="0"/>
              </a:rPr>
              <a:t> can access the breath analysis self-testing equipment.</a:t>
            </a:r>
          </a:p>
          <a:p>
            <a:r>
              <a:rPr lang="en-GB" altLang="en-US" dirty="0">
                <a:latin typeface="Arial" charset="0"/>
              </a:rPr>
              <a:t>If the reading is positive, advise your supervisor immediately that you cannot commence work. </a:t>
            </a:r>
          </a:p>
          <a:p>
            <a:r>
              <a:rPr lang="en-GB" altLang="en-US" dirty="0">
                <a:latin typeface="Arial" charset="0"/>
              </a:rPr>
              <a:t>The test will not result in disciplinary action provided that the self-test was undertaken before entering the main gates on site, before starting work, and before being informed that a random test is required.  </a:t>
            </a:r>
          </a:p>
          <a:p>
            <a:r>
              <a:rPr lang="en-GB" altLang="en-US" dirty="0">
                <a:latin typeface="Arial" charset="0"/>
              </a:rPr>
              <a:t>Sick leave or annual leave entitlements can be considered on an individual basis.  </a:t>
            </a:r>
          </a:p>
          <a:p>
            <a:r>
              <a:rPr lang="en-GB" altLang="en-US" dirty="0">
                <a:latin typeface="Arial" charset="0"/>
              </a:rPr>
              <a:t>Disciplinary action will be taken if a positive reading is obtained after your have presented for work.</a:t>
            </a:r>
          </a:p>
          <a:p>
            <a:r>
              <a:rPr lang="en-GB" altLang="en-US" dirty="0">
                <a:latin typeface="Arial" charset="0"/>
              </a:rPr>
              <a:t>Self-test drug kits are not provided free of charge by Ok </a:t>
            </a:r>
            <a:r>
              <a:rPr lang="en-GB" altLang="en-US" dirty="0" err="1">
                <a:latin typeface="Arial" charset="0"/>
              </a:rPr>
              <a:t>Tedi</a:t>
            </a:r>
            <a:r>
              <a:rPr lang="en-GB" altLang="en-US" dirty="0">
                <a:latin typeface="Arial" charset="0"/>
              </a:rPr>
              <a:t>.   </a:t>
            </a:r>
          </a:p>
          <a:p>
            <a:pPr>
              <a:buFont typeface="Arial" charset="0"/>
              <a:buNone/>
            </a:pPr>
            <a:endParaRPr lang="en-US" altLang="en-US" dirty="0">
              <a:latin typeface="Arial" charset="0"/>
            </a:endParaRPr>
          </a:p>
          <a:p>
            <a:endParaRPr lang="en-US" altLang="en-US" dirty="0">
              <a:latin typeface="Arial" charset="0"/>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E70909A6-1E0A-D844-AD41-1CA9F0D8C9C3}" type="slidenum">
              <a:rPr lang="en-US" altLang="en-US" sz="1200"/>
              <a:pPr/>
              <a:t>11</a:t>
            </a:fld>
            <a:endParaRPr lang="en-US" altLang="en-US" sz="1200"/>
          </a:p>
        </p:txBody>
      </p:sp>
    </p:spTree>
    <p:extLst>
      <p:ext uri="{BB962C8B-B14F-4D97-AF65-F5344CB8AC3E}">
        <p14:creationId xmlns:p14="http://schemas.microsoft.com/office/powerpoint/2010/main" val="1330477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xfrm>
            <a:off x="1982788" y="304800"/>
            <a:ext cx="4875212" cy="27432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Summarise what a fatigued worker should NOT do.</a:t>
            </a:r>
          </a:p>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Emphasise that everyone has the right and the responsibility to stop work if it is unsafe to continue.</a:t>
            </a:r>
          </a:p>
        </p:txBody>
      </p:sp>
      <p:sp>
        <p:nvSpPr>
          <p:cNvPr id="12493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hangingPunct="1"/>
            <a:fld id="{CEBEA3BD-53B6-FD45-94BA-33F95D09C666}" type="slidenum">
              <a:rPr lang="en-AU" sz="1200"/>
              <a:pPr eaLnBrk="1" hangingPunct="1"/>
              <a:t>12</a:t>
            </a:fld>
            <a:endParaRPr lang="en-AU" sz="1200"/>
          </a:p>
        </p:txBody>
      </p:sp>
    </p:spTree>
    <p:extLst>
      <p:ext uri="{BB962C8B-B14F-4D97-AF65-F5344CB8AC3E}">
        <p14:creationId xmlns:p14="http://schemas.microsoft.com/office/powerpoint/2010/main" val="3943252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xfrm>
            <a:off x="1982788" y="304800"/>
            <a:ext cx="4875212" cy="27432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Summarise what a fatigued worker SHOULD do.</a:t>
            </a:r>
          </a:p>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Remind learners that Ok </a:t>
            </a:r>
            <a:r>
              <a:rPr lang="en-GB" sz="1000" b="0" i="0" u="none" strike="noStrike" kern="1200" baseline="0" dirty="0" err="1">
                <a:solidFill>
                  <a:schemeClr val="dk1"/>
                </a:solidFill>
                <a:latin typeface="Arial"/>
                <a:ea typeface="ＭＳ Ｐゴシック" pitchFamily="82" charset="-128"/>
                <a:cs typeface="Arial"/>
              </a:rPr>
              <a:t>Tedi</a:t>
            </a:r>
            <a:r>
              <a:rPr lang="en-GB" sz="1000" b="0" i="0" u="none" strike="noStrike" kern="1200" baseline="0" dirty="0">
                <a:solidFill>
                  <a:schemeClr val="dk1"/>
                </a:solidFill>
                <a:latin typeface="Arial"/>
                <a:ea typeface="ＭＳ Ｐゴシック" pitchFamily="82" charset="-128"/>
                <a:cs typeface="Arial"/>
              </a:rPr>
              <a:t> Mining has a Zero tolerance policy for drug and alcohol use at work.</a:t>
            </a:r>
          </a:p>
          <a:p>
            <a:pPr marL="171450" indent="-171450" rtl="0">
              <a:buFont typeface="Arial"/>
              <a:buChar char="•"/>
            </a:pPr>
            <a:r>
              <a:rPr lang="en-GB" sz="1000" b="0" i="0" u="none" strike="noStrike" kern="1200" baseline="0" dirty="0">
                <a:solidFill>
                  <a:schemeClr val="dk1"/>
                </a:solidFill>
                <a:latin typeface="Arial"/>
                <a:ea typeface="ＭＳ Ｐゴシック" pitchFamily="82" charset="-128"/>
                <a:cs typeface="Arial"/>
              </a:rPr>
              <a:t>Ask if there are any questions or comments about this topic.</a:t>
            </a:r>
          </a:p>
        </p:txBody>
      </p:sp>
      <p:sp>
        <p:nvSpPr>
          <p:cNvPr id="12493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hangingPunct="1"/>
            <a:fld id="{CEBEA3BD-53B6-FD45-94BA-33F95D09C666}" type="slidenum">
              <a:rPr lang="en-AU" sz="1200"/>
              <a:pPr eaLnBrk="1" hangingPunct="1"/>
              <a:t>13</a:t>
            </a:fld>
            <a:endParaRPr lang="en-A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GB" sz="1000" dirty="0">
                <a:latin typeface="Arial" panose="020B0604020202020204" pitchFamily="34" charset="0"/>
                <a:cs typeface="Times New Roman" panose="02020603050405020304" pitchFamily="18" charset="0"/>
              </a:rPr>
              <a:t>Fatigue is a physical condition that occurs when a person’s physical or mental limits are reached. Fatigue can reduce performance and productivity and can increase the risk of incidents and injury as two recent high potential incidents have shown. </a:t>
            </a:r>
            <a:endParaRPr lang="en-AU" sz="1000" dirty="0">
              <a:latin typeface="Arial" panose="020B0604020202020204" pitchFamily="34" charset="0"/>
              <a:ea typeface="Times New Roman" panose="02020603050405020304" pitchFamily="18" charset="0"/>
              <a:cs typeface="Times New Roman" panose="02020603050405020304" pitchFamily="18" charset="0"/>
            </a:endParaRPr>
          </a:p>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AU" sz="1000" dirty="0">
                <a:latin typeface="Arial" panose="020B0604020202020204" pitchFamily="34" charset="0"/>
                <a:ea typeface="Times New Roman" panose="02020603050405020304" pitchFamily="18" charset="0"/>
                <a:cs typeface="Times New Roman" panose="02020603050405020304" pitchFamily="18" charset="0"/>
              </a:rPr>
              <a:t>OHS Standards and Guidelines in relation to Fatigue management are part of OTML’s Fit for Work Policy which applies to all OTML employees, contractors/consultants and visitors required to access OTML work sites and facilities. </a:t>
            </a:r>
          </a:p>
        </p:txBody>
      </p:sp>
    </p:spTree>
    <p:extLst>
      <p:ext uri="{BB962C8B-B14F-4D97-AF65-F5344CB8AC3E}">
        <p14:creationId xmlns:p14="http://schemas.microsoft.com/office/powerpoint/2010/main" val="184305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GB" dirty="0"/>
              <a:t>Explain the most common factors that contribute to fatigue or increase the risk of fatigue. </a:t>
            </a:r>
            <a:endParaRPr lang="en-AU" dirty="0"/>
          </a:p>
        </p:txBody>
      </p:sp>
    </p:spTree>
    <p:extLst>
      <p:ext uri="{BB962C8B-B14F-4D97-AF65-F5344CB8AC3E}">
        <p14:creationId xmlns:p14="http://schemas.microsoft.com/office/powerpoint/2010/main" val="398300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GB" dirty="0"/>
              <a:t>Remind workers of the signs of fatigue and how this relates to work fitness.</a:t>
            </a:r>
          </a:p>
          <a:p>
            <a:pPr marL="0" marR="0" lvl="0" indent="0" algn="l" defTabSz="914400" rtl="0" eaLnBrk="0" fontAlgn="base" latinLnBrk="0" hangingPunct="0">
              <a:lnSpc>
                <a:spcPct val="100000"/>
              </a:lnSpc>
              <a:spcBef>
                <a:spcPts val="1000"/>
              </a:spcBef>
              <a:spcAft>
                <a:spcPct val="0"/>
              </a:spcAft>
              <a:buClrTx/>
              <a:buSzTx/>
              <a:buFont typeface="Times" charset="0"/>
              <a:buNone/>
              <a:tabLst>
                <a:tab pos="2667000" algn="l"/>
                <a:tab pos="2955925" algn="l"/>
              </a:tabLst>
              <a:defRPr/>
            </a:pPr>
            <a:endParaRPr lang="en-AU" dirty="0"/>
          </a:p>
        </p:txBody>
      </p:sp>
    </p:spTree>
    <p:extLst>
      <p:ext uri="{BB962C8B-B14F-4D97-AF65-F5344CB8AC3E}">
        <p14:creationId xmlns:p14="http://schemas.microsoft.com/office/powerpoint/2010/main" val="140777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Discuss Ok </a:t>
            </a:r>
            <a:r>
              <a:rPr lang="en-US" altLang="en-US" dirty="0" err="1">
                <a:latin typeface="Arial" charset="0"/>
              </a:rPr>
              <a:t>Tedi’s</a:t>
            </a:r>
            <a:r>
              <a:rPr lang="en-US" altLang="en-US" dirty="0">
                <a:latin typeface="Arial" charset="0"/>
              </a:rPr>
              <a:t> alcohol and drug use policy – Zero tolerance.</a:t>
            </a:r>
          </a:p>
          <a:p>
            <a:endParaRPr lang="en-US" altLang="en-US" dirty="0">
              <a:latin typeface="Arial"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0200E66-AD30-F845-8E33-FD1B3F8A3844}" type="slidenum">
              <a:rPr lang="en-US" altLang="en-US" sz="1200"/>
              <a:pPr/>
              <a:t>5</a:t>
            </a:fld>
            <a:endParaRPr lang="en-US" altLang="en-US" sz="1200"/>
          </a:p>
        </p:txBody>
      </p:sp>
    </p:spTree>
    <p:extLst>
      <p:ext uri="{BB962C8B-B14F-4D97-AF65-F5344CB8AC3E}">
        <p14:creationId xmlns:p14="http://schemas.microsoft.com/office/powerpoint/2010/main" val="103506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GB" altLang="en-US" dirty="0">
                <a:latin typeface="Arial" charset="0"/>
              </a:rPr>
              <a:t>Explain that </a:t>
            </a:r>
            <a:r>
              <a:rPr lang="en-GB" sz="1000" dirty="0">
                <a:latin typeface="Arial" panose="020B0604020202020204" pitchFamily="34" charset="0"/>
                <a:ea typeface="MS PGothic" charset="-128"/>
                <a:cs typeface="Times New Roman" panose="02020603050405020304" pitchFamily="18" charset="0"/>
              </a:rPr>
              <a:t>workers who have difficulty sleeping sometimes use alcohol and/or drugs to help. This is only a short term solution and may make things worse in the long run.</a:t>
            </a:r>
          </a:p>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GB" sz="1000" dirty="0">
                <a:latin typeface="Arial" panose="020B0604020202020204" pitchFamily="34" charset="0"/>
                <a:ea typeface="MS PGothic" charset="-128"/>
                <a:cs typeface="Times New Roman" panose="02020603050405020304" pitchFamily="18" charset="0"/>
              </a:rPr>
              <a:t>Discuss the effects of alcohol on sleep patterns. </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351CF1C4-D54E-224F-9EF9-AA6358EED565}" type="slidenum">
              <a:rPr lang="en-US" altLang="en-US" sz="1200"/>
              <a:pPr/>
              <a:t>6</a:t>
            </a:fld>
            <a:endParaRPr lang="en-US" altLang="en-US" sz="1200"/>
          </a:p>
        </p:txBody>
      </p:sp>
    </p:spTree>
    <p:extLst>
      <p:ext uri="{BB962C8B-B14F-4D97-AF65-F5344CB8AC3E}">
        <p14:creationId xmlns:p14="http://schemas.microsoft.com/office/powerpoint/2010/main" val="175900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GB" altLang="en-US" dirty="0">
                <a:latin typeface="Arial" charset="0"/>
              </a:rPr>
              <a:t>Discuss the reasons why workers may use drugs</a:t>
            </a:r>
            <a:r>
              <a:rPr lang="en-GB" sz="1000" dirty="0">
                <a:latin typeface="Arial" panose="020B0604020202020204" pitchFamily="34" charset="0"/>
                <a:ea typeface="MS PGothic" charset="-128"/>
                <a:cs typeface="Times New Roman" panose="02020603050405020304" pitchFamily="18" charset="0"/>
              </a:rPr>
              <a:t>. </a:t>
            </a:r>
          </a:p>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GB" sz="1000" dirty="0">
                <a:latin typeface="Arial" panose="020B0604020202020204" pitchFamily="34" charset="0"/>
                <a:ea typeface="MS PGothic" charset="-128"/>
                <a:cs typeface="Times New Roman" panose="02020603050405020304" pitchFamily="18" charset="0"/>
              </a:rPr>
              <a:t>Emphasise that whatever the reason, the supervisor must be informed of any medication (whether prescribed by the doctor, or bought at the chemist or shops) so the worker and supervisor can determine if there are any possible effects on the worker and workplace. </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351CF1C4-D54E-224F-9EF9-AA6358EED565}" type="slidenum">
              <a:rPr lang="en-US" altLang="en-US" sz="1200"/>
              <a:pPr/>
              <a:t>7</a:t>
            </a:fld>
            <a:endParaRPr lang="en-US" altLang="en-US" sz="1200"/>
          </a:p>
        </p:txBody>
      </p:sp>
    </p:spTree>
    <p:extLst>
      <p:ext uri="{BB962C8B-B14F-4D97-AF65-F5344CB8AC3E}">
        <p14:creationId xmlns:p14="http://schemas.microsoft.com/office/powerpoint/2010/main" val="265224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effects of drugs on sleep patterns.</a:t>
            </a:r>
          </a:p>
        </p:txBody>
      </p:sp>
    </p:spTree>
    <p:extLst>
      <p:ext uri="{BB962C8B-B14F-4D97-AF65-F5344CB8AC3E}">
        <p14:creationId xmlns:p14="http://schemas.microsoft.com/office/powerpoint/2010/main" val="4279998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GB" sz="1000" dirty="0">
                <a:latin typeface="Arial" panose="020B0604020202020204" pitchFamily="34" charset="0"/>
                <a:ea typeface="MS PGothic" charset="-128"/>
                <a:cs typeface="Times New Roman" panose="02020603050405020304" pitchFamily="18" charset="0"/>
              </a:rPr>
              <a:t>Discuss the Requirements of OTML’s drug and alcohol testing policy. </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351CF1C4-D54E-224F-9EF9-AA6358EED565}" type="slidenum">
              <a:rPr lang="en-US" altLang="en-US" sz="1200"/>
              <a:pPr/>
              <a:t>9</a:t>
            </a:fld>
            <a:endParaRPr lang="en-US" altLang="en-US" sz="1200"/>
          </a:p>
        </p:txBody>
      </p:sp>
    </p:spTree>
    <p:extLst>
      <p:ext uri="{BB962C8B-B14F-4D97-AF65-F5344CB8AC3E}">
        <p14:creationId xmlns:p14="http://schemas.microsoft.com/office/powerpoint/2010/main" val="2095076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28009"/>
          <a:stretch/>
        </p:blipFill>
        <p:spPr>
          <a:xfrm>
            <a:off x="3484" y="1916832"/>
            <a:ext cx="12192000" cy="4937158"/>
          </a:xfrm>
          <a:prstGeom prst="rect">
            <a:avLst/>
          </a:prstGeom>
        </p:spPr>
      </p:pic>
      <p:sp>
        <p:nvSpPr>
          <p:cNvPr id="11" name="Title 1"/>
          <p:cNvSpPr>
            <a:spLocks noGrp="1"/>
          </p:cNvSpPr>
          <p:nvPr>
            <p:ph type="ctrTitle"/>
          </p:nvPr>
        </p:nvSpPr>
        <p:spPr>
          <a:xfrm>
            <a:off x="609601" y="3429001"/>
            <a:ext cx="10166516" cy="856337"/>
          </a:xfrm>
          <a:prstGeom prst="rect">
            <a:avLst/>
          </a:prstGeom>
        </p:spPr>
        <p:txBody>
          <a:bodyPr>
            <a:normAutofit/>
          </a:bodyPr>
          <a:lstStyle>
            <a:lvl1pPr algn="l">
              <a:defRPr sz="2400" b="1">
                <a:solidFill>
                  <a:srgbClr val="FFFFFF"/>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609600" y="4482996"/>
            <a:ext cx="8534400" cy="470594"/>
          </a:xfrm>
          <a:prstGeom prst="rect">
            <a:avLst/>
          </a:prstGeom>
        </p:spPr>
        <p:txBody>
          <a:bodyPr>
            <a:normAutofit/>
          </a:bodyPr>
          <a:lstStyle>
            <a:lvl1pPr marL="0" indent="0" algn="l">
              <a:buNone/>
              <a:defRPr sz="20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A picture containing text, clipart&#10;&#10;Description automatically generated">
            <a:extLst>
              <a:ext uri="{FF2B5EF4-FFF2-40B4-BE49-F238E27FC236}">
                <a16:creationId xmlns:a16="http://schemas.microsoft.com/office/drawing/2014/main" id="{279AF3C8-1FD9-4EF2-BFE1-20D874DE735A}"/>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583744" y="310284"/>
            <a:ext cx="2864693" cy="1218317"/>
          </a:xfrm>
          <a:prstGeom prst="rect">
            <a:avLst/>
          </a:prstGeom>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C4F8A9-20F6-4617-97B9-A2184449DF0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Placeholder 1"/>
          <p:cNvSpPr>
            <a:spLocks noGrp="1"/>
          </p:cNvSpPr>
          <p:nvPr>
            <p:ph type="title"/>
          </p:nvPr>
        </p:nvSpPr>
        <p:spPr>
          <a:xfrm>
            <a:off x="437988" y="28576"/>
            <a:ext cx="11563512" cy="700306"/>
          </a:xfrm>
          <a:prstGeom prst="rect">
            <a:avLst/>
          </a:prstGeom>
        </p:spPr>
        <p:txBody>
          <a:bodyPr vert="horz" lIns="91440" tIns="45720" rIns="91440" bIns="45720" rtlCol="0" anchor="ctr">
            <a:noAutofit/>
          </a:bodyPr>
          <a:lstStyle>
            <a:lvl1pPr algn="l">
              <a:defRPr sz="2400" b="1" baseline="0">
                <a:solidFill>
                  <a:schemeClr val="bg1"/>
                </a:solidFill>
              </a:defRPr>
            </a:lvl1pPr>
          </a:lstStyle>
          <a:p>
            <a:r>
              <a:rPr lang="en-US" dirty="0"/>
              <a:t>Click to edit Master title style</a:t>
            </a:r>
          </a:p>
        </p:txBody>
      </p:sp>
      <p:sp>
        <p:nvSpPr>
          <p:cNvPr id="7" name="Content Placeholder 2"/>
          <p:cNvSpPr>
            <a:spLocks noGrp="1"/>
          </p:cNvSpPr>
          <p:nvPr>
            <p:ph sz="quarter" idx="16"/>
          </p:nvPr>
        </p:nvSpPr>
        <p:spPr>
          <a:xfrm>
            <a:off x="480485" y="1358900"/>
            <a:ext cx="11135783" cy="4965700"/>
          </a:xfrm>
          <a:prstGeom prst="rect">
            <a:avLst/>
          </a:prstGeom>
        </p:spPr>
        <p:txBody>
          <a:bodyPr vert="horz">
            <a:normAutofit/>
          </a:bodyPr>
          <a:lstStyle>
            <a:lvl1pPr marL="263776" indent="-263776" algn="l" defTabSz="457200" rtl="0" eaLnBrk="0" fontAlgn="base" hangingPunct="0">
              <a:spcBef>
                <a:spcPts val="923"/>
              </a:spcBef>
              <a:spcAft>
                <a:spcPct val="0"/>
              </a:spcAft>
              <a:buClr>
                <a:schemeClr val="accent6"/>
              </a:buClr>
              <a:buFontTx/>
              <a:buChar char="•"/>
              <a:defRPr lang="en-US" sz="2000" kern="1200" dirty="0" smtClean="0">
                <a:solidFill>
                  <a:schemeClr val="tx1"/>
                </a:solidFill>
                <a:latin typeface="Arial" charset="0"/>
                <a:ea typeface="ＭＳ Ｐゴシック" charset="0"/>
                <a:cs typeface="Arial" charset="0"/>
              </a:defRPr>
            </a:lvl1pPr>
            <a:lvl2pPr marL="883640" indent="-342900">
              <a:spcBef>
                <a:spcPts val="600"/>
              </a:spcBef>
              <a:buClr>
                <a:schemeClr val="accent6"/>
              </a:buClr>
              <a:buFont typeface="Arial"/>
              <a:buChar char="•"/>
              <a:defRPr sz="2000"/>
            </a:lvl2pPr>
            <a:lvl3pPr marL="883640" indent="-342900">
              <a:spcBef>
                <a:spcPts val="600"/>
              </a:spcBef>
              <a:buClr>
                <a:schemeClr val="accent6"/>
              </a:buClr>
              <a:buFont typeface="Arial"/>
              <a:buChar char="•"/>
              <a:defRPr lang="en-AU" sz="2000" kern="1200" dirty="0" smtClean="0">
                <a:solidFill>
                  <a:schemeClr val="tx1"/>
                </a:solidFill>
                <a:latin typeface="Arial" charset="0"/>
                <a:ea typeface="ＭＳ Ｐゴシック" charset="0"/>
                <a:cs typeface="Arial" charset="0"/>
              </a:defRPr>
            </a:lvl3pPr>
            <a:lvl4pPr marL="883640" indent="-342900">
              <a:spcBef>
                <a:spcPts val="600"/>
              </a:spcBef>
              <a:buClr>
                <a:schemeClr val="accent6"/>
              </a:buClr>
              <a:buFont typeface="Arial"/>
              <a:buChar char="•"/>
              <a:defRPr sz="2000"/>
            </a:lvl4pPr>
            <a:lvl5pPr marL="883640" indent="-342900">
              <a:spcBef>
                <a:spcPts val="600"/>
              </a:spcBef>
              <a:buClr>
                <a:schemeClr val="accent6"/>
              </a:buClr>
              <a:buFont typeface="Arial"/>
              <a:buChar char="•"/>
              <a:defRPr sz="2000"/>
            </a:lvl5pPr>
          </a:lstStyle>
          <a:p>
            <a:pPr lvl="0"/>
            <a:r>
              <a:rPr lang="en-US" dirty="0"/>
              <a:t>Click to edit Master text styles</a:t>
            </a:r>
          </a:p>
          <a:p>
            <a:pPr marL="857271" lvl="2" indent="-316531" algn="l" defTabSz="316531" rtl="0" eaLnBrk="1" fontAlgn="base" hangingPunct="1">
              <a:spcBef>
                <a:spcPts val="923"/>
              </a:spcBef>
              <a:spcAft>
                <a:spcPct val="0"/>
              </a:spcAft>
              <a:buClr>
                <a:schemeClr val="accent6"/>
              </a:buClr>
              <a:buFont typeface=".AppleSystemUIFont" charset="-120"/>
              <a:buChar char="‑"/>
              <a:defRPr/>
            </a:pPr>
            <a:r>
              <a:rPr lang="en-US" dirty="0"/>
              <a:t>Second level</a:t>
            </a:r>
          </a:p>
          <a:p>
            <a:pPr marL="857271" lvl="2" indent="-316531" algn="l" defTabSz="316531" rtl="0" eaLnBrk="1" fontAlgn="base" hangingPunct="1">
              <a:spcBef>
                <a:spcPts val="923"/>
              </a:spcBef>
              <a:spcAft>
                <a:spcPct val="0"/>
              </a:spcAft>
              <a:buClr>
                <a:schemeClr val="accent6"/>
              </a:buClr>
              <a:buFont typeface=".AppleSystemUIFont" charset="-120"/>
              <a:buChar char="‑"/>
              <a:defRPr/>
            </a:pPr>
            <a:r>
              <a:rPr lang="en-US" dirty="0"/>
              <a:t>Third level</a:t>
            </a:r>
          </a:p>
          <a:p>
            <a:pPr marL="857271" lvl="2" indent="-316531" algn="l" defTabSz="316531" rtl="0" eaLnBrk="1" fontAlgn="base" hangingPunct="1">
              <a:spcBef>
                <a:spcPts val="923"/>
              </a:spcBef>
              <a:spcAft>
                <a:spcPct val="0"/>
              </a:spcAft>
              <a:buClr>
                <a:schemeClr val="accent6"/>
              </a:buClr>
              <a:buFont typeface=".AppleSystemUIFont" charset="-120"/>
              <a:buChar char="‑"/>
              <a:defRPr/>
            </a:pPr>
            <a:r>
              <a:rPr lang="en-US" dirty="0"/>
              <a:t>Fourth level</a:t>
            </a:r>
          </a:p>
          <a:p>
            <a:pPr marL="857271" lvl="2" indent="-316531" algn="l" defTabSz="316531" rtl="0" eaLnBrk="1" fontAlgn="base" hangingPunct="1">
              <a:spcBef>
                <a:spcPts val="923"/>
              </a:spcBef>
              <a:spcAft>
                <a:spcPct val="0"/>
              </a:spcAft>
              <a:buClr>
                <a:schemeClr val="accent6"/>
              </a:buClr>
              <a:buFont typeface=".AppleSystemUIFont" charset="-120"/>
              <a:buChar char="‑"/>
              <a:defRPr/>
            </a:pPr>
            <a:r>
              <a:rPr lang="en-US" dirty="0"/>
              <a:t>Fifth level</a:t>
            </a:r>
            <a:endParaRPr lang="en-AU" dirty="0"/>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6" name="Content Placeholder 2"/>
          <p:cNvSpPr>
            <a:spLocks noGrp="1"/>
          </p:cNvSpPr>
          <p:nvPr>
            <p:ph idx="11"/>
          </p:nvPr>
        </p:nvSpPr>
        <p:spPr>
          <a:xfrm>
            <a:off x="6155267" y="1352551"/>
            <a:ext cx="5471595" cy="5018237"/>
          </a:xfrm>
          <a:prstGeom prst="rect">
            <a:avLst/>
          </a:prstGeom>
        </p:spPr>
        <p:txBody>
          <a:bodyPr>
            <a:normAutofit/>
          </a:bodyPr>
          <a:lstStyle>
            <a:lvl1pPr>
              <a:buClr>
                <a:schemeClr val="accent6"/>
              </a:buClr>
              <a:defRPr sz="2000"/>
            </a:lvl1pPr>
            <a:lvl2pPr>
              <a:buClr>
                <a:schemeClr val="accent6"/>
              </a:buClr>
              <a:defRPr sz="2000"/>
            </a:lvl2pPr>
            <a:lvl3pPr marL="1257300" indent="-342900">
              <a:buClr>
                <a:schemeClr val="accent6"/>
              </a:buClr>
              <a:buFont typeface="Arial" charset="0"/>
              <a:buChar char="•"/>
              <a:defRPr sz="2000"/>
            </a:lvl3pPr>
            <a:lvl4pPr marL="1371600" indent="0">
              <a:buClr>
                <a:schemeClr val="tx1"/>
              </a:buClr>
              <a:buFont typeface="Arial"/>
              <a:buNone/>
              <a:defRPr sz="2000"/>
            </a:lvl4pPr>
            <a:lvl5pPr marL="2057400" indent="-228600">
              <a:buFont typeface="Arial"/>
              <a:buChar char="•"/>
              <a:defRPr/>
            </a:lvl5pPr>
          </a:lstStyle>
          <a:p>
            <a:pPr lvl="0"/>
            <a:r>
              <a:rPr lang="en-US" dirty="0"/>
              <a:t>Click to edit Master text styles</a:t>
            </a:r>
          </a:p>
          <a:p>
            <a:pPr lvl="1"/>
            <a:r>
              <a:rPr lang="en-US" dirty="0" err="1"/>
              <a:t>sdfsdf</a:t>
            </a:r>
            <a:endParaRPr lang="en-US" dirty="0"/>
          </a:p>
          <a:p>
            <a:pPr lvl="2"/>
            <a:r>
              <a:rPr lang="en-US" dirty="0" err="1"/>
              <a:t>asdfsdfsdf</a:t>
            </a:r>
            <a:endParaRPr lang="en-US" dirty="0"/>
          </a:p>
          <a:p>
            <a:pPr lvl="3"/>
            <a:endParaRPr lang="en-US" dirty="0"/>
          </a:p>
          <a:p>
            <a:pPr lvl="2"/>
            <a:endParaRPr lang="en-US" dirty="0"/>
          </a:p>
        </p:txBody>
      </p:sp>
      <p:sp>
        <p:nvSpPr>
          <p:cNvPr id="9" name="Content Placeholder 2"/>
          <p:cNvSpPr>
            <a:spLocks noGrp="1"/>
          </p:cNvSpPr>
          <p:nvPr>
            <p:ph sz="quarter" idx="16"/>
          </p:nvPr>
        </p:nvSpPr>
        <p:spPr>
          <a:xfrm>
            <a:off x="480486" y="1358900"/>
            <a:ext cx="5511741" cy="4965700"/>
          </a:xfrm>
          <a:prstGeom prst="rect">
            <a:avLst/>
          </a:prstGeom>
        </p:spPr>
        <p:txBody>
          <a:bodyPr vert="horz">
            <a:normAutofit/>
          </a:bodyPr>
          <a:lstStyle>
            <a:lvl1pPr marL="0" indent="0">
              <a:spcBef>
                <a:spcPts val="600"/>
              </a:spcBef>
              <a:buClr>
                <a:schemeClr val="accent1"/>
              </a:buClr>
              <a:buFont typeface="Arial"/>
              <a:buNone/>
              <a:defRPr sz="2000"/>
            </a:lvl1pPr>
            <a:lvl2pPr marL="361950" indent="-209550">
              <a:spcBef>
                <a:spcPts val="600"/>
              </a:spcBef>
              <a:buClr>
                <a:schemeClr val="accent6"/>
              </a:buClr>
              <a:buFont typeface="Arial"/>
              <a:buChar char="•"/>
              <a:defRPr sz="2000">
                <a:solidFill>
                  <a:schemeClr val="tx1"/>
                </a:solidFill>
              </a:defRPr>
            </a:lvl2pPr>
            <a:lvl3pPr marL="1143000" indent="-228600">
              <a:spcBef>
                <a:spcPts val="600"/>
              </a:spcBef>
              <a:buClr>
                <a:schemeClr val="accent6"/>
              </a:buClr>
              <a:buFont typeface="Arial"/>
              <a:buChar char="•"/>
              <a:defRPr sz="2000">
                <a:solidFill>
                  <a:schemeClr val="tx1"/>
                </a:solidFill>
              </a:defRPr>
            </a:lvl3pPr>
            <a:lvl4pPr marL="1600200" indent="-228600">
              <a:spcBef>
                <a:spcPts val="600"/>
              </a:spcBef>
              <a:buClr>
                <a:schemeClr val="accent6"/>
              </a:buClr>
              <a:buFont typeface="Arial"/>
              <a:buChar char="•"/>
              <a:defRPr sz="2000">
                <a:solidFill>
                  <a:schemeClr val="tx1"/>
                </a:solidFill>
              </a:defRPr>
            </a:lvl4pPr>
            <a:lvl5pPr marL="2057400" indent="-228600">
              <a:spcBef>
                <a:spcPts val="600"/>
              </a:spcBef>
              <a:buClr>
                <a:schemeClr val="accent6"/>
              </a:buClr>
              <a:buFont typeface="Arial"/>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itle Placeholder 1"/>
          <p:cNvSpPr>
            <a:spLocks noGrp="1"/>
          </p:cNvSpPr>
          <p:nvPr>
            <p:ph type="title"/>
          </p:nvPr>
        </p:nvSpPr>
        <p:spPr>
          <a:xfrm>
            <a:off x="437988" y="128587"/>
            <a:ext cx="11506363" cy="616728"/>
          </a:xfrm>
          <a:prstGeom prst="rect">
            <a:avLst/>
          </a:prstGeom>
        </p:spPr>
        <p:txBody>
          <a:bodyPr vert="horz" lIns="91440" tIns="45720" rIns="91440" bIns="45720" rtlCol="0" anchor="ctr">
            <a:noAutofit/>
          </a:bodyPr>
          <a:lstStyle>
            <a:lvl1pPr algn="l">
              <a:defRPr sz="2600" b="1" baseline="0">
                <a:solidFill>
                  <a:schemeClr val="bg1"/>
                </a:solidFill>
              </a:defRPr>
            </a:lvl1pPr>
          </a:lstStyle>
          <a:p>
            <a:r>
              <a:rPr lang="en-US" dirty="0"/>
              <a:t>Click to edit Master title style</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5A898C-87B5-4BA3-B515-E4A309C7CE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18511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impl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37988" y="28576"/>
            <a:ext cx="11563512" cy="700306"/>
          </a:xfrm>
          <a:prstGeom prst="rect">
            <a:avLst/>
          </a:prstGeom>
        </p:spPr>
        <p:txBody>
          <a:bodyPr vert="horz" lIns="91440" tIns="45720" rIns="91440" bIns="45720" rtlCol="0" anchor="ctr">
            <a:noAutofit/>
          </a:bodyPr>
          <a:lstStyle>
            <a:lvl1pPr>
              <a:defRPr sz="2600" b="1" baseline="0">
                <a:solidFill>
                  <a:schemeClr val="bg1"/>
                </a:solidFill>
              </a:defRPr>
            </a:lvl1pPr>
          </a:lstStyle>
          <a:p>
            <a:r>
              <a:rPr lang="en-US" dirty="0"/>
              <a:t>Click to edit Master title style</a:t>
            </a:r>
          </a:p>
        </p:txBody>
      </p:sp>
      <p:sp>
        <p:nvSpPr>
          <p:cNvPr id="6" name="Content Placeholder 2"/>
          <p:cNvSpPr>
            <a:spLocks noGrp="1"/>
          </p:cNvSpPr>
          <p:nvPr>
            <p:ph sz="quarter" idx="16"/>
          </p:nvPr>
        </p:nvSpPr>
        <p:spPr>
          <a:xfrm>
            <a:off x="480485" y="1358900"/>
            <a:ext cx="11135783"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97304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Footer Placeholder 15"/>
          <p:cNvSpPr txBox="1">
            <a:spLocks/>
          </p:cNvSpPr>
          <p:nvPr userDrawn="1"/>
        </p:nvSpPr>
        <p:spPr>
          <a:xfrm>
            <a:off x="7501467" y="6508751"/>
            <a:ext cx="4368800" cy="284163"/>
          </a:xfrm>
          <a:prstGeom prst="rect">
            <a:avLst/>
          </a:prstGeom>
        </p:spPr>
        <p:txBody>
          <a:bodyPr anchor="ct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defRPr/>
            </a:pPr>
            <a:r>
              <a:rPr lang="en-US" sz="1000" b="1" dirty="0">
                <a:solidFill>
                  <a:srgbClr val="FFFFFF"/>
                </a:solidFill>
                <a:latin typeface="Calibri" charset="0"/>
                <a:cs typeface="Arial" charset="0"/>
              </a:rPr>
              <a:t>Mobile Plant and Equipment</a:t>
            </a:r>
          </a:p>
        </p:txBody>
      </p:sp>
    </p:spTree>
    <p:custDataLst>
      <p:tags r:id="rId8"/>
    </p:custDataLst>
    <p:extLst>
      <p:ext uri="{BB962C8B-B14F-4D97-AF65-F5344CB8AC3E}">
        <p14:creationId xmlns:p14="http://schemas.microsoft.com/office/powerpoint/2010/main" val="106461981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8.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6130" y="3611562"/>
            <a:ext cx="8435280" cy="1053996"/>
          </a:xfrm>
        </p:spPr>
        <p:txBody>
          <a:bodyPr>
            <a:noAutofit/>
          </a:bodyPr>
          <a:lstStyle/>
          <a:p>
            <a:r>
              <a:rPr lang="en-GB" sz="3200" dirty="0"/>
              <a:t>Fatigue, Drugs and Alcohol</a:t>
            </a:r>
          </a:p>
        </p:txBody>
      </p:sp>
      <p:sp>
        <p:nvSpPr>
          <p:cNvPr id="4" name="Text Placeholder 2">
            <a:extLst>
              <a:ext uri="{FF2B5EF4-FFF2-40B4-BE49-F238E27FC236}">
                <a16:creationId xmlns:a16="http://schemas.microsoft.com/office/drawing/2014/main" id="{DC7DD5B6-7B76-410C-BABB-0EE38695D6E8}"/>
              </a:ext>
            </a:extLst>
          </p:cNvPr>
          <p:cNvSpPr txBox="1">
            <a:spLocks/>
          </p:cNvSpPr>
          <p:nvPr/>
        </p:nvSpPr>
        <p:spPr>
          <a:xfrm>
            <a:off x="708720" y="3140968"/>
            <a:ext cx="8435280" cy="470594"/>
          </a:xfrm>
          <a:prstGeom prst="rect">
            <a:avLst/>
          </a:prstGeom>
        </p:spPr>
        <p:txBody>
          <a:bodyPr>
            <a:normAutofit/>
          </a:bodyPr>
          <a:lstStyle>
            <a:lvl1pPr marL="0" indent="0" algn="l" defTabSz="457200" rtl="0" eaLnBrk="0" fontAlgn="base" hangingPunct="0">
              <a:spcBef>
                <a:spcPct val="20000"/>
              </a:spcBef>
              <a:spcAft>
                <a:spcPct val="0"/>
              </a:spcAft>
              <a:buFont typeface="Arial" charset="0"/>
              <a:buNone/>
              <a:defRPr sz="2000" b="1" kern="1200">
                <a:solidFill>
                  <a:schemeClr val="bg1"/>
                </a:solidFill>
                <a:latin typeface="Arial"/>
                <a:ea typeface="ＭＳ Ｐゴシック" charset="0"/>
                <a:cs typeface="Arial"/>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AU" dirty="0"/>
              <a:t>National Mine Safety Week – Day 3</a:t>
            </a:r>
          </a:p>
        </p:txBody>
      </p:sp>
    </p:spTree>
    <p:custDataLst>
      <p:tags r:id="rId1"/>
    </p:custDataLst>
    <p:extLst>
      <p:ext uri="{BB962C8B-B14F-4D97-AF65-F5344CB8AC3E}">
        <p14:creationId xmlns:p14="http://schemas.microsoft.com/office/powerpoint/2010/main" val="2670617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r>
              <a:rPr lang="en-US" altLang="en-US" dirty="0"/>
              <a:t>Alcohol and Drug Testing (cont.)</a:t>
            </a:r>
          </a:p>
        </p:txBody>
      </p:sp>
      <p:sp>
        <p:nvSpPr>
          <p:cNvPr id="45057" name="Content Placeholder 2"/>
          <p:cNvSpPr>
            <a:spLocks noGrp="1"/>
          </p:cNvSpPr>
          <p:nvPr>
            <p:ph sz="quarter" idx="4294967295"/>
          </p:nvPr>
        </p:nvSpPr>
        <p:spPr>
          <a:xfrm>
            <a:off x="437988" y="1358900"/>
            <a:ext cx="6810140" cy="4965700"/>
          </a:xfrm>
          <a:prstGeom prst="rect">
            <a:avLst/>
          </a:prstGeom>
        </p:spPr>
        <p:txBody>
          <a:bodyPr>
            <a:normAutofit fontScale="92500" lnSpcReduction="20000"/>
          </a:bodyPr>
          <a:lstStyle/>
          <a:p>
            <a:pPr marL="0" lvl="1" indent="0">
              <a:lnSpc>
                <a:spcPct val="142000"/>
              </a:lnSpc>
              <a:spcBef>
                <a:spcPts val="600"/>
              </a:spcBef>
              <a:spcAft>
                <a:spcPts val="600"/>
              </a:spcAft>
              <a:buClr>
                <a:schemeClr val="accent6"/>
              </a:buClr>
              <a:buNone/>
            </a:pPr>
            <a:r>
              <a:rPr lang="en-GB" sz="2200" b="1" dirty="0">
                <a:latin typeface="Arial" panose="020B0604020202020204" pitchFamily="34" charset="0"/>
                <a:ea typeface="MS PGothic" charset="-128"/>
                <a:cs typeface="Times New Roman" panose="02020603050405020304" pitchFamily="18" charset="0"/>
              </a:rPr>
              <a:t>Breath test for alcohol:  </a:t>
            </a:r>
          </a:p>
          <a:p>
            <a:pPr marL="285750" lvl="1">
              <a:lnSpc>
                <a:spcPct val="142000"/>
              </a:lnSpc>
              <a:spcBef>
                <a:spcPts val="600"/>
              </a:spcBef>
              <a:spcAft>
                <a:spcPts val="600"/>
              </a:spcAft>
              <a:buClr>
                <a:schemeClr val="accent6"/>
              </a:buClr>
              <a:buFont typeface="Arial" panose="020B0604020202020204" pitchFamily="34" charset="0"/>
              <a:buChar char="•"/>
            </a:pPr>
            <a:r>
              <a:rPr lang="en-GB" sz="1700" dirty="0">
                <a:latin typeface="Arial" panose="020B0604020202020204" pitchFamily="34" charset="0"/>
                <a:ea typeface="MS PGothic" charset="-128"/>
                <a:cs typeface="Times New Roman" panose="02020603050405020304" pitchFamily="18" charset="0"/>
              </a:rPr>
              <a:t>If a positive result is obtained from a breath test, a confirmatory test is performed after a 20 minute interval  </a:t>
            </a:r>
          </a:p>
          <a:p>
            <a:pPr marL="285750" lvl="1">
              <a:lnSpc>
                <a:spcPct val="142000"/>
              </a:lnSpc>
              <a:spcBef>
                <a:spcPts val="600"/>
              </a:spcBef>
              <a:spcAft>
                <a:spcPts val="600"/>
              </a:spcAft>
              <a:buClr>
                <a:schemeClr val="accent6"/>
              </a:buClr>
              <a:buFont typeface="Arial" panose="020B0604020202020204" pitchFamily="34" charset="0"/>
              <a:buChar char="•"/>
            </a:pPr>
            <a:r>
              <a:rPr lang="en-GB" sz="1700" dirty="0">
                <a:latin typeface="Arial" panose="020B0604020202020204" pitchFamily="34" charset="0"/>
                <a:ea typeface="MS PGothic" charset="-128"/>
                <a:cs typeface="Times New Roman" panose="02020603050405020304" pitchFamily="18" charset="0"/>
              </a:rPr>
              <a:t>If the second test is positive, both tests are recorded and treated as a positive result  </a:t>
            </a:r>
          </a:p>
          <a:p>
            <a:pPr marL="285750" lvl="1">
              <a:lnSpc>
                <a:spcPct val="142000"/>
              </a:lnSpc>
              <a:spcBef>
                <a:spcPts val="600"/>
              </a:spcBef>
              <a:spcAft>
                <a:spcPts val="600"/>
              </a:spcAft>
              <a:buClr>
                <a:schemeClr val="accent6"/>
              </a:buClr>
              <a:buFont typeface="Arial" panose="020B0604020202020204" pitchFamily="34" charset="0"/>
              <a:buChar char="•"/>
            </a:pPr>
            <a:r>
              <a:rPr lang="en-GB" sz="1700" dirty="0">
                <a:latin typeface="Arial" panose="020B0604020202020204" pitchFamily="34" charset="0"/>
                <a:ea typeface="MS PGothic" charset="-128"/>
                <a:cs typeface="Times New Roman" panose="02020603050405020304" pitchFamily="18" charset="0"/>
              </a:rPr>
              <a:t>If the second test is negative, the individual is cleared for work </a:t>
            </a:r>
          </a:p>
          <a:p>
            <a:pPr marL="0" lvl="1" indent="0">
              <a:lnSpc>
                <a:spcPct val="142000"/>
              </a:lnSpc>
              <a:spcBef>
                <a:spcPts val="600"/>
              </a:spcBef>
              <a:spcAft>
                <a:spcPts val="600"/>
              </a:spcAft>
              <a:buClr>
                <a:schemeClr val="accent6"/>
              </a:buClr>
              <a:buNone/>
            </a:pPr>
            <a:r>
              <a:rPr lang="en-GB" sz="2200" b="1" dirty="0">
                <a:latin typeface="Arial" panose="020B0604020202020204" pitchFamily="34" charset="0"/>
                <a:ea typeface="MS PGothic" charset="-128"/>
                <a:cs typeface="Times New Roman" panose="02020603050405020304" pitchFamily="18" charset="0"/>
              </a:rPr>
              <a:t>Saliva test for drugs:</a:t>
            </a:r>
          </a:p>
          <a:p>
            <a:pPr marL="285750" lvl="1">
              <a:lnSpc>
                <a:spcPct val="142000"/>
              </a:lnSpc>
              <a:spcBef>
                <a:spcPts val="600"/>
              </a:spcBef>
              <a:spcAft>
                <a:spcPts val="600"/>
              </a:spcAft>
              <a:buClr>
                <a:schemeClr val="accent6"/>
              </a:buClr>
              <a:buFont typeface="Arial" panose="020B0604020202020204" pitchFamily="34" charset="0"/>
              <a:buChar char="•"/>
            </a:pPr>
            <a:r>
              <a:rPr lang="en-GB" sz="1700" dirty="0">
                <a:latin typeface="Arial" panose="020B0604020202020204" pitchFamily="34" charset="0"/>
                <a:ea typeface="MS PGothic" charset="-128"/>
                <a:cs typeface="Times New Roman" panose="02020603050405020304" pitchFamily="18" charset="0"/>
              </a:rPr>
              <a:t>If a positive result is obtained from a saliva test then a confirmatory test is performed using a urine sample</a:t>
            </a:r>
          </a:p>
          <a:p>
            <a:pPr marL="0" lvl="1" indent="0">
              <a:lnSpc>
                <a:spcPct val="142000"/>
              </a:lnSpc>
              <a:spcBef>
                <a:spcPts val="600"/>
              </a:spcBef>
              <a:spcAft>
                <a:spcPts val="600"/>
              </a:spcAft>
              <a:buClr>
                <a:schemeClr val="accent6"/>
              </a:buClr>
              <a:buNone/>
            </a:pPr>
            <a:r>
              <a:rPr lang="en-GB" sz="2200" b="1" dirty="0">
                <a:latin typeface="Arial" panose="020B0604020202020204" pitchFamily="34" charset="0"/>
                <a:ea typeface="MS PGothic" charset="-128"/>
                <a:cs typeface="Times New Roman" panose="02020603050405020304" pitchFamily="18" charset="0"/>
              </a:rPr>
              <a:t>Tampering:</a:t>
            </a:r>
          </a:p>
          <a:p>
            <a:pPr marL="285750" lvl="1">
              <a:lnSpc>
                <a:spcPct val="142000"/>
              </a:lnSpc>
              <a:spcBef>
                <a:spcPts val="600"/>
              </a:spcBef>
              <a:spcAft>
                <a:spcPts val="600"/>
              </a:spcAft>
              <a:buClr>
                <a:schemeClr val="accent6"/>
              </a:buClr>
              <a:buFont typeface="Arial" panose="020B0604020202020204" pitchFamily="34" charset="0"/>
              <a:buChar char="•"/>
            </a:pPr>
            <a:r>
              <a:rPr lang="en-GB" sz="1700" dirty="0">
                <a:latin typeface="Arial" panose="020B0604020202020204" pitchFamily="34" charset="0"/>
                <a:ea typeface="MS PGothic" charset="-128"/>
                <a:cs typeface="Times New Roman" panose="02020603050405020304" pitchFamily="18" charset="0"/>
              </a:rPr>
              <a:t>If you tamper with test samples or results you will be summarily dismissed  </a:t>
            </a:r>
          </a:p>
        </p:txBody>
      </p:sp>
      <p:pic>
        <p:nvPicPr>
          <p:cNvPr id="5" name="Picture 4">
            <a:extLst>
              <a:ext uri="{FF2B5EF4-FFF2-40B4-BE49-F238E27FC236}">
                <a16:creationId xmlns:a16="http://schemas.microsoft.com/office/drawing/2014/main" id="{AFB6564E-C100-48B8-9E5B-912E2CD006D1}"/>
              </a:ext>
            </a:extLst>
          </p:cNvPr>
          <p:cNvPicPr>
            <a:picLocks noChangeAspect="1"/>
          </p:cNvPicPr>
          <p:nvPr/>
        </p:nvPicPr>
        <p:blipFill rotWithShape="1">
          <a:blip r:embed="rId3"/>
          <a:srcRect l="10733"/>
          <a:stretch/>
        </p:blipFill>
        <p:spPr>
          <a:xfrm>
            <a:off x="7968208" y="1556792"/>
            <a:ext cx="3851024" cy="4767808"/>
          </a:xfrm>
          <a:prstGeom prst="rect">
            <a:avLst/>
          </a:prstGeom>
        </p:spPr>
      </p:pic>
      <p:pic>
        <p:nvPicPr>
          <p:cNvPr id="7" name="Picture 6">
            <a:extLst>
              <a:ext uri="{FF2B5EF4-FFF2-40B4-BE49-F238E27FC236}">
                <a16:creationId xmlns:a16="http://schemas.microsoft.com/office/drawing/2014/main" id="{56AEF182-FE5C-4440-8DF0-694772E5F508}"/>
              </a:ext>
            </a:extLst>
          </p:cNvPr>
          <p:cNvPicPr>
            <a:picLocks noChangeAspect="1"/>
          </p:cNvPicPr>
          <p:nvPr/>
        </p:nvPicPr>
        <p:blipFill rotWithShape="1">
          <a:blip r:embed="rId4"/>
          <a:srcRect t="15187"/>
          <a:stretch/>
        </p:blipFill>
        <p:spPr>
          <a:xfrm>
            <a:off x="7968208" y="5733256"/>
            <a:ext cx="3851024" cy="109247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r>
              <a:rPr lang="en-US" altLang="en-US"/>
              <a:t>Self-test Kits</a:t>
            </a:r>
          </a:p>
        </p:txBody>
      </p:sp>
      <p:sp>
        <p:nvSpPr>
          <p:cNvPr id="30722" name="Content Placeholder 2"/>
          <p:cNvSpPr>
            <a:spLocks noGrp="1"/>
          </p:cNvSpPr>
          <p:nvPr>
            <p:ph sz="quarter" idx="16"/>
          </p:nvPr>
        </p:nvSpPr>
        <p:spPr/>
        <p:txBody>
          <a:bodyPr/>
          <a:lstStyle/>
          <a:p>
            <a:pPr marL="0" indent="0">
              <a:buNone/>
            </a:pPr>
            <a:r>
              <a:rPr lang="en-GB" altLang="en-US" b="1" dirty="0"/>
              <a:t>Alcohol</a:t>
            </a:r>
          </a:p>
          <a:p>
            <a:pPr marL="285750" lvl="1" indent="-285750">
              <a:lnSpc>
                <a:spcPct val="122000"/>
              </a:lnSpc>
              <a:spcAft>
                <a:spcPts val="600"/>
              </a:spcAft>
              <a:buFont typeface="Arial" panose="020B0604020202020204" pitchFamily="34" charset="0"/>
              <a:buChar char="•"/>
            </a:pPr>
            <a:r>
              <a:rPr lang="en-GB" altLang="en-US" sz="1600" dirty="0">
                <a:latin typeface="Arial" panose="020B0604020202020204" pitchFamily="34" charset="0"/>
                <a:ea typeface="MS PGothic" charset="-128"/>
                <a:cs typeface="Times New Roman" panose="02020603050405020304" pitchFamily="18" charset="0"/>
              </a:rPr>
              <a:t>Breath analysis self-testing equipment is accessible </a:t>
            </a:r>
          </a:p>
          <a:p>
            <a:pPr marL="285750" lvl="1" indent="-285750">
              <a:lnSpc>
                <a:spcPct val="122000"/>
              </a:lnSpc>
              <a:spcAft>
                <a:spcPts val="600"/>
              </a:spcAft>
              <a:buFont typeface="Arial" panose="020B0604020202020204" pitchFamily="34" charset="0"/>
              <a:buChar char="•"/>
            </a:pPr>
            <a:r>
              <a:rPr lang="en-GB" altLang="en-US" sz="1600" dirty="0">
                <a:latin typeface="Arial" panose="020B0604020202020204" pitchFamily="34" charset="0"/>
                <a:ea typeface="MS PGothic" charset="-128"/>
                <a:cs typeface="Times New Roman" panose="02020603050405020304" pitchFamily="18" charset="0"/>
              </a:rPr>
              <a:t>If a positive reading results from the self-test, advise your supervisor immediately that you cannot commence work  </a:t>
            </a:r>
          </a:p>
          <a:p>
            <a:pPr marL="285750" lvl="1" indent="-285750">
              <a:lnSpc>
                <a:spcPct val="122000"/>
              </a:lnSpc>
              <a:spcAft>
                <a:spcPts val="600"/>
              </a:spcAft>
              <a:buFont typeface="Arial" panose="020B0604020202020204" pitchFamily="34" charset="0"/>
              <a:buChar char="•"/>
            </a:pPr>
            <a:r>
              <a:rPr lang="en-GB" altLang="en-US" sz="1600" dirty="0">
                <a:latin typeface="Arial" panose="020B0604020202020204" pitchFamily="34" charset="0"/>
                <a:ea typeface="MS PGothic" charset="-128"/>
                <a:cs typeface="Times New Roman" panose="02020603050405020304" pitchFamily="18" charset="0"/>
              </a:rPr>
              <a:t>The test will not result in disciplinary action provided that the self-test was undertaken before entering the main gates and starting work</a:t>
            </a:r>
          </a:p>
          <a:p>
            <a:pPr marL="285750" lvl="1" indent="-285750">
              <a:lnSpc>
                <a:spcPct val="122000"/>
              </a:lnSpc>
              <a:spcAft>
                <a:spcPts val="600"/>
              </a:spcAft>
              <a:buFont typeface="Arial" panose="020B0604020202020204" pitchFamily="34" charset="0"/>
              <a:buChar char="•"/>
            </a:pPr>
            <a:r>
              <a:rPr lang="en-GB" altLang="en-US" sz="1600" dirty="0">
                <a:latin typeface="Arial" panose="020B0604020202020204" pitchFamily="34" charset="0"/>
                <a:ea typeface="MS PGothic" charset="-128"/>
                <a:cs typeface="Times New Roman" panose="02020603050405020304" pitchFamily="18" charset="0"/>
              </a:rPr>
              <a:t>If you self-test after starting work and a positive reading is obtained then disciplinary action may be taken</a:t>
            </a:r>
          </a:p>
          <a:p>
            <a:pPr marL="285750" lvl="1" indent="-285750">
              <a:lnSpc>
                <a:spcPct val="122000"/>
              </a:lnSpc>
              <a:spcAft>
                <a:spcPts val="600"/>
              </a:spcAft>
              <a:buFont typeface="Arial" panose="020B0604020202020204" pitchFamily="34" charset="0"/>
              <a:buChar char="•"/>
            </a:pPr>
            <a:endParaRPr lang="en-GB" altLang="en-US" sz="1600" dirty="0">
              <a:latin typeface="Arial" panose="020B0604020202020204" pitchFamily="34" charset="0"/>
              <a:ea typeface="MS PGothic" charset="-128"/>
              <a:cs typeface="Times New Roman" panose="02020603050405020304" pitchFamily="18" charset="0"/>
            </a:endParaRPr>
          </a:p>
          <a:p>
            <a:pPr marL="0" lvl="1" indent="0">
              <a:lnSpc>
                <a:spcPct val="122000"/>
              </a:lnSpc>
              <a:spcAft>
                <a:spcPts val="600"/>
              </a:spcAft>
              <a:buNone/>
            </a:pPr>
            <a:r>
              <a:rPr lang="en-GB" altLang="en-US" b="1" dirty="0">
                <a:latin typeface="Arial" panose="020B0604020202020204" pitchFamily="34" charset="0"/>
                <a:ea typeface="MS PGothic" charset="-128"/>
                <a:cs typeface="Times New Roman" panose="02020603050405020304" pitchFamily="18" charset="0"/>
              </a:rPr>
              <a:t>Drugs</a:t>
            </a:r>
          </a:p>
          <a:p>
            <a:pPr marL="285750" lvl="1" indent="-285750">
              <a:lnSpc>
                <a:spcPct val="122000"/>
              </a:lnSpc>
              <a:spcAft>
                <a:spcPts val="600"/>
              </a:spcAft>
              <a:buFont typeface="Arial" panose="020B0604020202020204" pitchFamily="34" charset="0"/>
              <a:buChar char="•"/>
            </a:pPr>
            <a:r>
              <a:rPr lang="en-GB" altLang="en-US" sz="1600" dirty="0">
                <a:latin typeface="Arial" panose="020B0604020202020204" pitchFamily="34" charset="0"/>
                <a:ea typeface="MS PGothic" charset="-128"/>
                <a:cs typeface="Times New Roman" panose="02020603050405020304" pitchFamily="18" charset="0"/>
              </a:rPr>
              <a:t>Self-test drug kits can be purchased at the employee’s own expense</a:t>
            </a:r>
          </a:p>
          <a:p>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3"/>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p>
            <a:r>
              <a:rPr lang="en-AU">
                <a:latin typeface="Arial" charset="0"/>
              </a:rPr>
              <a:t>Summary</a:t>
            </a:r>
          </a:p>
        </p:txBody>
      </p:sp>
      <p:sp>
        <p:nvSpPr>
          <p:cNvPr id="7" name="TextBox 6">
            <a:extLst>
              <a:ext uri="{FF2B5EF4-FFF2-40B4-BE49-F238E27FC236}">
                <a16:creationId xmlns:a16="http://schemas.microsoft.com/office/drawing/2014/main" id="{C27ADA04-AB0E-4688-B9E0-0DEE9BFD125E}"/>
              </a:ext>
            </a:extLst>
          </p:cNvPr>
          <p:cNvSpPr txBox="1"/>
          <p:nvPr/>
        </p:nvSpPr>
        <p:spPr>
          <a:xfrm>
            <a:off x="0" y="6027639"/>
            <a:ext cx="12192000" cy="646331"/>
          </a:xfrm>
          <a:prstGeom prst="rect">
            <a:avLst/>
          </a:prstGeom>
          <a:solidFill>
            <a:srgbClr val="FF0000"/>
          </a:solidFill>
        </p:spPr>
        <p:txBody>
          <a:bodyPr wrap="square" rtlCol="0">
            <a:spAutoFit/>
          </a:bodyPr>
          <a:lstStyle/>
          <a:p>
            <a:pPr algn="ctr"/>
            <a:r>
              <a:rPr lang="en-GB" sz="1800" b="1" i="0" u="none" strike="noStrike" baseline="0" dirty="0">
                <a:solidFill>
                  <a:srgbClr val="FFFF00"/>
                </a:solidFill>
                <a:latin typeface="Frutiger LT Std 55 Roman"/>
              </a:rPr>
              <a:t> Remember: Everyone </a:t>
            </a:r>
            <a:r>
              <a:rPr lang="en-AU" sz="1800" b="1" dirty="0">
                <a:solidFill>
                  <a:srgbClr val="FFFF00"/>
                </a:solidFill>
                <a:latin typeface="Frutiger LT Std 55 Roman"/>
              </a:rPr>
              <a:t>has the right and responsibility to stop work if they believe </a:t>
            </a:r>
            <a:br>
              <a:rPr lang="en-AU" sz="1800" b="1" dirty="0">
                <a:solidFill>
                  <a:srgbClr val="FFFF00"/>
                </a:solidFill>
                <a:latin typeface="Frutiger LT Std 55 Roman"/>
              </a:rPr>
            </a:br>
            <a:r>
              <a:rPr lang="en-AU" sz="1800" b="1" dirty="0">
                <a:solidFill>
                  <a:srgbClr val="FFFF00"/>
                </a:solidFill>
                <a:latin typeface="Frutiger LT Std 55 Roman"/>
              </a:rPr>
              <a:t>they or their co-workers are too fatigued to safely continue.</a:t>
            </a:r>
          </a:p>
        </p:txBody>
      </p:sp>
      <p:pic>
        <p:nvPicPr>
          <p:cNvPr id="6" name="Picture 5">
            <a:extLst>
              <a:ext uri="{FF2B5EF4-FFF2-40B4-BE49-F238E27FC236}">
                <a16:creationId xmlns:a16="http://schemas.microsoft.com/office/drawing/2014/main" id="{F902C57A-4676-44CA-89DB-5E359103C747}"/>
              </a:ext>
            </a:extLst>
          </p:cNvPr>
          <p:cNvPicPr>
            <a:picLocks noChangeAspect="1"/>
          </p:cNvPicPr>
          <p:nvPr/>
        </p:nvPicPr>
        <p:blipFill>
          <a:blip r:embed="rId3"/>
          <a:stretch>
            <a:fillRect/>
          </a:stretch>
        </p:blipFill>
        <p:spPr>
          <a:xfrm>
            <a:off x="1631504" y="1639705"/>
            <a:ext cx="8002117" cy="3477110"/>
          </a:xfrm>
          <a:prstGeom prst="rect">
            <a:avLst/>
          </a:prstGeom>
        </p:spPr>
      </p:pic>
    </p:spTree>
    <p:extLst>
      <p:ext uri="{BB962C8B-B14F-4D97-AF65-F5344CB8AC3E}">
        <p14:creationId xmlns:p14="http://schemas.microsoft.com/office/powerpoint/2010/main" val="278966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3"/>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atin typeface="Arial" charset="0"/>
              </a:rPr>
              <a:t>Summary</a:t>
            </a:r>
          </a:p>
        </p:txBody>
      </p:sp>
      <p:pic>
        <p:nvPicPr>
          <p:cNvPr id="9" name="Picture 8">
            <a:extLst>
              <a:ext uri="{FF2B5EF4-FFF2-40B4-BE49-F238E27FC236}">
                <a16:creationId xmlns:a16="http://schemas.microsoft.com/office/drawing/2014/main" id="{3019FFA0-CC57-4A80-98D9-2CF27404508B}"/>
              </a:ext>
            </a:extLst>
          </p:cNvPr>
          <p:cNvPicPr>
            <a:picLocks noChangeAspect="1"/>
          </p:cNvPicPr>
          <p:nvPr/>
        </p:nvPicPr>
        <p:blipFill>
          <a:blip r:embed="rId3"/>
          <a:stretch>
            <a:fillRect/>
          </a:stretch>
        </p:blipFill>
        <p:spPr>
          <a:xfrm>
            <a:off x="811861" y="1235935"/>
            <a:ext cx="6912768" cy="5128561"/>
          </a:xfrm>
          <a:prstGeom prst="rect">
            <a:avLst/>
          </a:prstGeom>
        </p:spPr>
      </p:pic>
      <p:grpSp>
        <p:nvGrpSpPr>
          <p:cNvPr id="11" name="Group 10">
            <a:extLst>
              <a:ext uri="{FF2B5EF4-FFF2-40B4-BE49-F238E27FC236}">
                <a16:creationId xmlns:a16="http://schemas.microsoft.com/office/drawing/2014/main" id="{65A232B2-76FE-4533-BA4D-D2CC3E44FA84}"/>
              </a:ext>
            </a:extLst>
          </p:cNvPr>
          <p:cNvGrpSpPr/>
          <p:nvPr/>
        </p:nvGrpSpPr>
        <p:grpSpPr>
          <a:xfrm>
            <a:off x="7680176" y="1484784"/>
            <a:ext cx="4307284" cy="4879712"/>
            <a:chOff x="7680176" y="1484784"/>
            <a:chExt cx="4307284" cy="4879712"/>
          </a:xfrm>
        </p:grpSpPr>
        <p:pic>
          <p:nvPicPr>
            <p:cNvPr id="5" name="Content Placeholder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374565" y="1883129"/>
              <a:ext cx="1612895" cy="4481367"/>
            </a:xfrm>
            <a:prstGeom prst="rect">
              <a:avLst/>
            </a:prstGeom>
          </p:spPr>
        </p:pic>
        <p:sp>
          <p:nvSpPr>
            <p:cNvPr id="10" name="Speech Bubble: Rectangle with Corners Rounded 9">
              <a:extLst>
                <a:ext uri="{FF2B5EF4-FFF2-40B4-BE49-F238E27FC236}">
                  <a16:creationId xmlns:a16="http://schemas.microsoft.com/office/drawing/2014/main" id="{40CB7C30-4DB8-440B-8BAD-031B3FD6CB1A}"/>
                </a:ext>
              </a:extLst>
            </p:cNvPr>
            <p:cNvSpPr/>
            <p:nvPr/>
          </p:nvSpPr>
          <p:spPr>
            <a:xfrm>
              <a:off x="7680176" y="1484784"/>
              <a:ext cx="2694389" cy="1368152"/>
            </a:xfrm>
            <a:prstGeom prst="wedgeRoundRectCallout">
              <a:avLst>
                <a:gd name="adj1" fmla="val 58963"/>
                <a:gd name="adj2" fmla="val 71783"/>
                <a:gd name="adj3" fmla="val 16667"/>
              </a:avLst>
            </a:prstGeom>
            <a:solidFill>
              <a:schemeClr val="accent6">
                <a:alpha val="8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700" b="1" dirty="0">
                  <a:solidFill>
                    <a:schemeClr val="tx1"/>
                  </a:solidFill>
                  <a:latin typeface="Arial" panose="020B0604020202020204" pitchFamily="34" charset="0"/>
                  <a:ea typeface="MS PGothic" charset="-128"/>
                  <a:cs typeface="Times New Roman" panose="02020603050405020304" pitchFamily="18" charset="0"/>
                </a:rPr>
                <a:t>Remember OTML has a </a:t>
              </a:r>
              <a:r>
                <a:rPr lang="en-GB" sz="1700" b="1" dirty="0">
                  <a:solidFill>
                    <a:srgbClr val="FF0000"/>
                  </a:solidFill>
                  <a:latin typeface="Arial" panose="020B0604020202020204" pitchFamily="34" charset="0"/>
                  <a:ea typeface="MS PGothic" charset="-128"/>
                  <a:cs typeface="Times New Roman" panose="02020603050405020304" pitchFamily="18" charset="0"/>
                </a:rPr>
                <a:t>Zero Policy </a:t>
              </a:r>
              <a:r>
                <a:rPr lang="en-GB" sz="1700" b="1" dirty="0">
                  <a:solidFill>
                    <a:schemeClr val="tx1"/>
                  </a:solidFill>
                  <a:latin typeface="Arial" panose="020B0604020202020204" pitchFamily="34" charset="0"/>
                  <a:ea typeface="MS PGothic" charset="-128"/>
                  <a:cs typeface="Times New Roman" panose="02020603050405020304" pitchFamily="18" charset="0"/>
                </a:rPr>
                <a:t>for drug and alcohol use at work.</a:t>
              </a:r>
              <a:endParaRPr lang="en-AU" sz="1700" b="1" dirty="0">
                <a:solidFill>
                  <a:schemeClr val="tx1"/>
                </a:solidFill>
                <a:latin typeface="Arial" panose="020B0604020202020204" pitchFamily="34" charset="0"/>
                <a:ea typeface="MS PGothic" charset="-128"/>
                <a:cs typeface="Times New Roman" panose="02020603050405020304" pitchFamily="18" charset="0"/>
              </a:endParaRPr>
            </a:p>
          </p:txBody>
        </p:sp>
      </p:grpSp>
    </p:spTree>
    <p:extLst>
      <p:ext uri="{BB962C8B-B14F-4D97-AF65-F5344CB8AC3E}">
        <p14:creationId xmlns:p14="http://schemas.microsoft.com/office/powerpoint/2010/main" val="17889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1CA79-1A72-4851-8BBC-A8DCD75140F1}"/>
              </a:ext>
            </a:extLst>
          </p:cNvPr>
          <p:cNvSpPr/>
          <p:nvPr/>
        </p:nvSpPr>
        <p:spPr>
          <a:xfrm>
            <a:off x="314198" y="207631"/>
            <a:ext cx="8408843" cy="30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chemeClr val="bg1"/>
                </a:solidFill>
                <a:latin typeface="Arial" panose="020B0604020202020204" pitchFamily="34" charset="0"/>
                <a:cs typeface="Arial" panose="020B0604020202020204" pitchFamily="34" charset="0"/>
              </a:rPr>
              <a:t>Introduction </a:t>
            </a:r>
          </a:p>
        </p:txBody>
      </p:sp>
      <p:sp>
        <p:nvSpPr>
          <p:cNvPr id="2" name="Rectangle 1"/>
          <p:cNvSpPr/>
          <p:nvPr/>
        </p:nvSpPr>
        <p:spPr>
          <a:xfrm>
            <a:off x="332437" y="1340740"/>
            <a:ext cx="8067819" cy="3908762"/>
          </a:xfrm>
          <a:prstGeom prst="rect">
            <a:avLst/>
          </a:prstGeom>
        </p:spPr>
        <p:txBody>
          <a:bodyPr wrap="square" rIns="108000">
            <a:spAutoFit/>
          </a:bodyPr>
          <a:lstStyle/>
          <a:p>
            <a:r>
              <a:rPr lang="en-GB" sz="1600" dirty="0">
                <a:latin typeface="Arial" panose="020B0604020202020204" pitchFamily="34" charset="0"/>
                <a:cs typeface="Times New Roman" panose="02020603050405020304" pitchFamily="18" charset="0"/>
              </a:rPr>
              <a:t>Fatigue is a physical condition that occurs when a person’s physical or mental limits are reached. </a:t>
            </a:r>
          </a:p>
          <a:p>
            <a:endParaRPr lang="en-GB" sz="1600" dirty="0">
              <a:latin typeface="Arial" panose="020B0604020202020204" pitchFamily="34" charset="0"/>
              <a:cs typeface="Times New Roman" panose="02020603050405020304" pitchFamily="18" charset="0"/>
            </a:endParaRPr>
          </a:p>
          <a:p>
            <a:r>
              <a:rPr lang="en-GB" sz="1600" dirty="0">
                <a:latin typeface="Arial" panose="020B0604020202020204" pitchFamily="34" charset="0"/>
                <a:cs typeface="Times New Roman" panose="02020603050405020304" pitchFamily="18" charset="0"/>
              </a:rPr>
              <a:t>Fatigue can reduce performance and productivity and can increase the risk of incidents and injury. </a:t>
            </a:r>
          </a:p>
          <a:p>
            <a:pPr algn="l"/>
            <a:endParaRPr lang="en-AU" sz="1600" dirty="0">
              <a:latin typeface="Arial" panose="020B0604020202020204" pitchFamily="34" charset="0"/>
              <a:cs typeface="Times New Roman" panose="02020603050405020304" pitchFamily="18" charset="0"/>
            </a:endParaRPr>
          </a:p>
          <a:p>
            <a:r>
              <a:rPr lang="en-GB" sz="1600" dirty="0">
                <a:latin typeface="Arial" panose="020B0604020202020204" pitchFamily="34" charset="0"/>
                <a:cs typeface="Times New Roman" panose="02020603050405020304" pitchFamily="18" charset="0"/>
              </a:rPr>
              <a:t>Ok </a:t>
            </a:r>
            <a:r>
              <a:rPr lang="en-GB" sz="1600" dirty="0" err="1">
                <a:latin typeface="Arial" panose="020B0604020202020204" pitchFamily="34" charset="0"/>
                <a:cs typeface="Times New Roman" panose="02020603050405020304" pitchFamily="18" charset="0"/>
              </a:rPr>
              <a:t>Tedi</a:t>
            </a:r>
            <a:r>
              <a:rPr lang="en-GB" sz="1600" dirty="0">
                <a:latin typeface="Arial" panose="020B0604020202020204" pitchFamily="34" charset="0"/>
                <a:cs typeface="Times New Roman" panose="02020603050405020304" pitchFamily="18" charset="0"/>
              </a:rPr>
              <a:t> recognises that a person’s fitness for work can be adversely affected by many factors including:</a:t>
            </a:r>
          </a:p>
          <a:p>
            <a:pPr marL="285750" indent="-285750">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Fatigue</a:t>
            </a:r>
          </a:p>
          <a:p>
            <a:pPr marL="285750" indent="-285750">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Inappropriate use of alcohol</a:t>
            </a:r>
          </a:p>
          <a:p>
            <a:pPr marL="285750" indent="-285750">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Use of illicit drugs</a:t>
            </a:r>
          </a:p>
          <a:p>
            <a:pPr marL="285750" indent="-285750">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Some prescribed medications.</a:t>
            </a:r>
          </a:p>
          <a:p>
            <a:endParaRPr lang="en-AU" sz="1600" dirty="0">
              <a:latin typeface="Arial" panose="020B06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0E80EC0-C88B-4053-B5FB-696816701544}"/>
              </a:ext>
            </a:extLst>
          </p:cNvPr>
          <p:cNvPicPr>
            <a:picLocks noChangeAspect="1"/>
          </p:cNvPicPr>
          <p:nvPr/>
        </p:nvPicPr>
        <p:blipFill>
          <a:blip r:embed="rId4"/>
          <a:stretch>
            <a:fillRect/>
          </a:stretch>
        </p:blipFill>
        <p:spPr>
          <a:xfrm>
            <a:off x="7104112" y="2852936"/>
            <a:ext cx="4461545" cy="3933056"/>
          </a:xfrm>
          <a:prstGeom prst="rect">
            <a:avLst/>
          </a:prstGeom>
        </p:spPr>
      </p:pic>
    </p:spTree>
    <p:custDataLst>
      <p:tags r:id="rId1"/>
    </p:custDataLst>
    <p:extLst>
      <p:ext uri="{BB962C8B-B14F-4D97-AF65-F5344CB8AC3E}">
        <p14:creationId xmlns:p14="http://schemas.microsoft.com/office/powerpoint/2010/main" val="350404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1CA79-1A72-4851-8BBC-A8DCD75140F1}"/>
              </a:ext>
            </a:extLst>
          </p:cNvPr>
          <p:cNvSpPr/>
          <p:nvPr/>
        </p:nvSpPr>
        <p:spPr>
          <a:xfrm>
            <a:off x="314198" y="207631"/>
            <a:ext cx="8408843" cy="30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chemeClr val="bg1"/>
                </a:solidFill>
                <a:latin typeface="Arial" panose="020B0604020202020204" pitchFamily="34" charset="0"/>
                <a:cs typeface="Arial" panose="020B0604020202020204" pitchFamily="34" charset="0"/>
              </a:rPr>
              <a:t>What Causes Fatigue?</a:t>
            </a:r>
          </a:p>
        </p:txBody>
      </p:sp>
      <p:sp>
        <p:nvSpPr>
          <p:cNvPr id="2" name="Rectangle 1"/>
          <p:cNvSpPr/>
          <p:nvPr/>
        </p:nvSpPr>
        <p:spPr>
          <a:xfrm>
            <a:off x="395326" y="1268760"/>
            <a:ext cx="7851795" cy="5195333"/>
          </a:xfrm>
          <a:prstGeom prst="rect">
            <a:avLst/>
          </a:prstGeom>
        </p:spPr>
        <p:txBody>
          <a:bodyPr wrap="square" rIns="108000">
            <a:spAutoFit/>
          </a:bodyPr>
          <a:lstStyle/>
          <a:p>
            <a:pPr>
              <a:lnSpc>
                <a:spcPct val="112000"/>
              </a:lnSpc>
              <a:spcBef>
                <a:spcPts val="600"/>
              </a:spcBef>
              <a:spcAft>
                <a:spcPts val="600"/>
              </a:spcAft>
              <a:buClr>
                <a:schemeClr val="accent6"/>
              </a:buClr>
            </a:pPr>
            <a:r>
              <a:rPr lang="en-AU" sz="1600" dirty="0">
                <a:latin typeface="Arial" panose="020B0604020202020204" pitchFamily="34" charset="0"/>
                <a:cs typeface="Times New Roman" panose="02020603050405020304" pitchFamily="18" charset="0"/>
              </a:rPr>
              <a:t>Major factors contributing to, and increasing the risk, of fatigue include:</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Insufficient good quality sleep </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General fitness issues (poor diet, dehydration, lack of exercise)</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Stress or anxiety</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Work conditions (poor ventilation or lighting, monotonous or repetitive work, irregular and/or unpredictable working hours)</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AU" sz="1600" dirty="0">
                <a:latin typeface="Arial" panose="020B0604020202020204" pitchFamily="34" charset="0"/>
                <a:cs typeface="Times New Roman" panose="02020603050405020304" pitchFamily="18" charset="0"/>
              </a:rPr>
              <a:t>Some medical conditions and medications.</a:t>
            </a:r>
          </a:p>
          <a:p>
            <a:pPr algn="l"/>
            <a:endParaRPr lang="en-AU" sz="1800" b="0" i="0" u="none" strike="noStrike" baseline="0" dirty="0">
              <a:solidFill>
                <a:srgbClr val="000000"/>
              </a:solidFill>
              <a:latin typeface="Arial" panose="020B0604020202020204" pitchFamily="34" charset="0"/>
            </a:endParaRPr>
          </a:p>
          <a:p>
            <a:pPr>
              <a:lnSpc>
                <a:spcPct val="112000"/>
              </a:lnSpc>
              <a:spcBef>
                <a:spcPts val="600"/>
              </a:spcBef>
              <a:spcAft>
                <a:spcPts val="600"/>
              </a:spcAft>
              <a:buClr>
                <a:schemeClr val="accent6"/>
              </a:buClr>
            </a:pPr>
            <a:r>
              <a:rPr lang="en-GB" sz="1600" dirty="0">
                <a:latin typeface="Arial" panose="020B0604020202020204" pitchFamily="34" charset="0"/>
                <a:cs typeface="Times New Roman" panose="02020603050405020304" pitchFamily="18" charset="0"/>
              </a:rPr>
              <a:t>Fatigue can:</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GB" sz="1600" dirty="0">
                <a:latin typeface="Arial" panose="020B0604020202020204" pitchFamily="34" charset="0"/>
                <a:cs typeface="Times New Roman" panose="02020603050405020304" pitchFamily="18" charset="0"/>
              </a:rPr>
              <a:t>Be caused by alcohol and/or drug use</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GB" sz="1600" dirty="0">
                <a:latin typeface="Arial" panose="020B0604020202020204" pitchFamily="34" charset="0"/>
                <a:cs typeface="Times New Roman" panose="02020603050405020304" pitchFamily="18" charset="0"/>
              </a:rPr>
              <a:t>Be worsened by alcohol and/or drug use</a:t>
            </a:r>
          </a:p>
          <a:p>
            <a:pPr marL="285750" lvl="1" indent="-285750">
              <a:lnSpc>
                <a:spcPct val="112000"/>
              </a:lnSpc>
              <a:spcBef>
                <a:spcPts val="600"/>
              </a:spcBef>
              <a:spcAft>
                <a:spcPts val="600"/>
              </a:spcAft>
              <a:buClr>
                <a:schemeClr val="accent6"/>
              </a:buClr>
              <a:buFont typeface="Arial" panose="020B0604020202020204" pitchFamily="34" charset="0"/>
              <a:buChar char="•"/>
            </a:pPr>
            <a:r>
              <a:rPr lang="en-GB" sz="1600" dirty="0">
                <a:latin typeface="Arial" panose="020B0604020202020204" pitchFamily="34" charset="0"/>
                <a:cs typeface="Times New Roman" panose="02020603050405020304" pitchFamily="18" charset="0"/>
              </a:rPr>
              <a:t>Lead to increased alcohol and/or drug use.</a:t>
            </a:r>
          </a:p>
          <a:p>
            <a:pPr marL="285750" lvl="1" indent="-285750">
              <a:lnSpc>
                <a:spcPct val="112000"/>
              </a:lnSpc>
              <a:spcBef>
                <a:spcPts val="600"/>
              </a:spcBef>
              <a:spcAft>
                <a:spcPts val="600"/>
              </a:spcAft>
              <a:buClr>
                <a:schemeClr val="accent6"/>
              </a:buClr>
              <a:buFont typeface="Arial" panose="020B0604020202020204" pitchFamily="34" charset="0"/>
              <a:buChar char="•"/>
            </a:pPr>
            <a:endParaRPr lang="en-AU" sz="1600" dirty="0">
              <a:latin typeface="Arial" panose="020B06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6BAA569-AE15-41EF-9737-DF109A1F8B15}"/>
              </a:ext>
            </a:extLst>
          </p:cNvPr>
          <p:cNvPicPr>
            <a:picLocks noChangeAspect="1"/>
          </p:cNvPicPr>
          <p:nvPr/>
        </p:nvPicPr>
        <p:blipFill>
          <a:blip r:embed="rId4"/>
          <a:srcRect l="31220" r="31220"/>
          <a:stretch/>
        </p:blipFill>
        <p:spPr>
          <a:xfrm>
            <a:off x="8328248" y="0"/>
            <a:ext cx="3863752" cy="6858000"/>
          </a:xfrm>
          <a:prstGeom prst="rect">
            <a:avLst/>
          </a:prstGeom>
        </p:spPr>
      </p:pic>
    </p:spTree>
    <p:custDataLst>
      <p:tags r:id="rId1"/>
    </p:custDataLst>
    <p:extLst>
      <p:ext uri="{BB962C8B-B14F-4D97-AF65-F5344CB8AC3E}">
        <p14:creationId xmlns:p14="http://schemas.microsoft.com/office/powerpoint/2010/main" val="71703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1CA79-1A72-4851-8BBC-A8DCD75140F1}"/>
              </a:ext>
            </a:extLst>
          </p:cNvPr>
          <p:cNvSpPr/>
          <p:nvPr/>
        </p:nvSpPr>
        <p:spPr>
          <a:xfrm>
            <a:off x="314198" y="207631"/>
            <a:ext cx="8408843" cy="30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chemeClr val="bg1"/>
                </a:solidFill>
                <a:latin typeface="Arial" panose="020B0604020202020204" pitchFamily="34" charset="0"/>
                <a:cs typeface="Arial" panose="020B0604020202020204" pitchFamily="34" charset="0"/>
              </a:rPr>
              <a:t>Signs and Symptoms of Fatigue</a:t>
            </a:r>
          </a:p>
        </p:txBody>
      </p:sp>
      <p:sp>
        <p:nvSpPr>
          <p:cNvPr id="2" name="Rectangle 1"/>
          <p:cNvSpPr/>
          <p:nvPr/>
        </p:nvSpPr>
        <p:spPr>
          <a:xfrm>
            <a:off x="2463652" y="6093296"/>
            <a:ext cx="7632848" cy="345864"/>
          </a:xfrm>
          <a:prstGeom prst="rect">
            <a:avLst/>
          </a:prstGeom>
        </p:spPr>
        <p:txBody>
          <a:bodyPr wrap="square" rIns="108000">
            <a:spAutoFit/>
          </a:bodyPr>
          <a:lstStyle/>
          <a:p>
            <a:pPr marL="0" lvl="1">
              <a:lnSpc>
                <a:spcPct val="112000"/>
              </a:lnSpc>
              <a:spcBef>
                <a:spcPts val="400"/>
              </a:spcBef>
              <a:spcAft>
                <a:spcPts val="400"/>
              </a:spcAft>
              <a:buClr>
                <a:schemeClr val="accent6"/>
              </a:buClr>
            </a:pPr>
            <a:r>
              <a:rPr lang="en-AU" sz="1600" dirty="0">
                <a:latin typeface="Arial" panose="020B0604020202020204" pitchFamily="34" charset="0"/>
                <a:cs typeface="Times New Roman" panose="02020603050405020304" pitchFamily="18" charset="0"/>
              </a:rPr>
              <a:t>*** </a:t>
            </a:r>
            <a:r>
              <a:rPr lang="en-US" altLang="en-US" sz="1600" dirty="0">
                <a:latin typeface="Arial" panose="020B0604020202020204" pitchFamily="34" charset="0"/>
                <a:cs typeface="Times New Roman" panose="02020603050405020304" pitchFamily="18" charset="0"/>
              </a:rPr>
              <a:t>Individuals with ratings 4, 5, and 6 should not operate plant and equipment</a:t>
            </a:r>
            <a:endParaRPr lang="en-AU" sz="1600" dirty="0">
              <a:latin typeface="Arial" panose="020B06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D15C47A-6072-4D1F-98E1-B818B9DF7E58}"/>
              </a:ext>
            </a:extLst>
          </p:cNvPr>
          <p:cNvPicPr>
            <a:picLocks noChangeAspect="1"/>
          </p:cNvPicPr>
          <p:nvPr/>
        </p:nvPicPr>
        <p:blipFill>
          <a:blip r:embed="rId4"/>
          <a:stretch>
            <a:fillRect/>
          </a:stretch>
        </p:blipFill>
        <p:spPr>
          <a:xfrm>
            <a:off x="1787696" y="1268760"/>
            <a:ext cx="8616607" cy="4652218"/>
          </a:xfrm>
          <a:prstGeom prst="rect">
            <a:avLst/>
          </a:prstGeom>
        </p:spPr>
      </p:pic>
    </p:spTree>
    <p:custDataLst>
      <p:tags r:id="rId1"/>
    </p:custDataLst>
    <p:extLst>
      <p:ext uri="{BB962C8B-B14F-4D97-AF65-F5344CB8AC3E}">
        <p14:creationId xmlns:p14="http://schemas.microsoft.com/office/powerpoint/2010/main" val="280791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Alcohol, Illicit Drugs, Prescribed Medications</a:t>
            </a:r>
          </a:p>
        </p:txBody>
      </p:sp>
      <p:sp>
        <p:nvSpPr>
          <p:cNvPr id="43009" name="Content Placeholder 4"/>
          <p:cNvSpPr>
            <a:spLocks noGrp="1"/>
          </p:cNvSpPr>
          <p:nvPr>
            <p:ph sz="quarter" idx="16"/>
          </p:nvPr>
        </p:nvSpPr>
        <p:spPr>
          <a:xfrm>
            <a:off x="480485" y="1358900"/>
            <a:ext cx="7343707" cy="4965700"/>
          </a:xfrm>
        </p:spPr>
        <p:txBody>
          <a:bodyPr/>
          <a:lstStyle/>
          <a:p>
            <a:pPr marL="0" lvl="1" indent="0">
              <a:lnSpc>
                <a:spcPct val="112000"/>
              </a:lnSpc>
              <a:spcAft>
                <a:spcPts val="600"/>
              </a:spcAft>
              <a:buNone/>
            </a:pPr>
            <a:r>
              <a:rPr lang="en-GB" sz="1600" dirty="0">
                <a:latin typeface="Arial" panose="020B0604020202020204" pitchFamily="34" charset="0"/>
                <a:ea typeface="MS PGothic" charset="-128"/>
                <a:cs typeface="Times New Roman" panose="02020603050405020304" pitchFamily="18" charset="0"/>
              </a:rPr>
              <a:t>Ok </a:t>
            </a:r>
            <a:r>
              <a:rPr lang="en-GB" sz="1600" dirty="0" err="1">
                <a:latin typeface="Arial" panose="020B0604020202020204" pitchFamily="34" charset="0"/>
                <a:ea typeface="MS PGothic" charset="-128"/>
                <a:cs typeface="Times New Roman" panose="02020603050405020304" pitchFamily="18" charset="0"/>
              </a:rPr>
              <a:t>Tedi</a:t>
            </a:r>
            <a:r>
              <a:rPr lang="en-GB" sz="1600" dirty="0">
                <a:latin typeface="Arial" panose="020B0604020202020204" pitchFamily="34" charset="0"/>
                <a:ea typeface="MS PGothic" charset="-128"/>
                <a:cs typeface="Times New Roman" panose="02020603050405020304" pitchFamily="18" charset="0"/>
              </a:rPr>
              <a:t> has a Zero tolerance policy for alcohol and illicit drug use in the workplace.</a:t>
            </a:r>
          </a:p>
          <a:p>
            <a:pPr marL="0" lvl="1" indent="0">
              <a:lnSpc>
                <a:spcPct val="112000"/>
              </a:lnSpc>
              <a:spcAft>
                <a:spcPts val="600"/>
              </a:spcAft>
              <a:buNone/>
            </a:pPr>
            <a:r>
              <a:rPr lang="en-GB" sz="1600" dirty="0">
                <a:latin typeface="Arial" panose="020B0604020202020204" pitchFamily="34" charset="0"/>
                <a:ea typeface="MS PGothic" charset="-128"/>
                <a:cs typeface="Times New Roman" panose="02020603050405020304" pitchFamily="18" charset="0"/>
              </a:rPr>
              <a:t>All employees, contractors and visitors must have a 0.00 breath alcohol concentration and a confirmed negative drug test result.</a:t>
            </a:r>
          </a:p>
          <a:p>
            <a:pPr marL="0" lvl="1" indent="0">
              <a:lnSpc>
                <a:spcPct val="112000"/>
              </a:lnSpc>
              <a:spcAft>
                <a:spcPts val="600"/>
              </a:spcAft>
              <a:buNone/>
            </a:pPr>
            <a:r>
              <a:rPr lang="en-GB" sz="1600" dirty="0">
                <a:latin typeface="Arial" panose="020B0604020202020204" pitchFamily="34" charset="0"/>
                <a:ea typeface="MS PGothic" charset="-128"/>
                <a:cs typeface="Times New Roman" panose="02020603050405020304" pitchFamily="18" charset="0"/>
              </a:rPr>
              <a:t>Alcohol and drugs include:</a:t>
            </a:r>
          </a:p>
          <a:p>
            <a:pPr marL="285750" lvl="1" indent="-285750">
              <a:lnSpc>
                <a:spcPct val="112000"/>
              </a:lnSpc>
              <a:spcAft>
                <a:spcPts val="600"/>
              </a:spcAft>
              <a:buFont typeface="Arial" panose="020B0604020202020204" pitchFamily="34" charset="0"/>
              <a:buChar char="•"/>
            </a:pPr>
            <a:r>
              <a:rPr lang="en-GB" sz="1600" dirty="0">
                <a:latin typeface="Arial" panose="020B0604020202020204" pitchFamily="34" charset="0"/>
                <a:ea typeface="MS PGothic" charset="-128"/>
                <a:cs typeface="Times New Roman" panose="02020603050405020304" pitchFamily="18" charset="0"/>
              </a:rPr>
              <a:t>All substances containing alcohol</a:t>
            </a:r>
          </a:p>
          <a:p>
            <a:pPr marL="285750" lvl="1" indent="-285750">
              <a:lnSpc>
                <a:spcPct val="112000"/>
              </a:lnSpc>
              <a:spcAft>
                <a:spcPts val="600"/>
              </a:spcAft>
              <a:buFont typeface="Arial" panose="020B0604020202020204" pitchFamily="34" charset="0"/>
              <a:buChar char="•"/>
            </a:pPr>
            <a:r>
              <a:rPr lang="en-GB" sz="1600" dirty="0">
                <a:latin typeface="Arial" panose="020B0604020202020204" pitchFamily="34" charset="0"/>
                <a:ea typeface="MS PGothic" charset="-128"/>
                <a:cs typeface="Times New Roman" panose="02020603050405020304" pitchFamily="18" charset="0"/>
              </a:rPr>
              <a:t>Drugs such as amphetamines, barbiturates, benzodiazepines, cannabinoids, cocaine, LSD, methadone</a:t>
            </a:r>
          </a:p>
          <a:p>
            <a:pPr marL="285750" lvl="1" indent="-285750">
              <a:lnSpc>
                <a:spcPct val="112000"/>
              </a:lnSpc>
              <a:spcAft>
                <a:spcPts val="600"/>
              </a:spcAft>
              <a:buFont typeface="Arial" panose="020B0604020202020204" pitchFamily="34" charset="0"/>
              <a:buChar char="•"/>
            </a:pPr>
            <a:r>
              <a:rPr lang="en-GB" sz="1600" dirty="0">
                <a:latin typeface="Arial" panose="020B0604020202020204" pitchFamily="34" charset="0"/>
                <a:ea typeface="MS PGothic" charset="-128"/>
                <a:cs typeface="Times New Roman" panose="02020603050405020304" pitchFamily="18" charset="0"/>
              </a:rPr>
              <a:t>Opiates including over-the-counter and prescription medication</a:t>
            </a:r>
          </a:p>
          <a:p>
            <a:pPr marL="285750" lvl="1" indent="-285750">
              <a:lnSpc>
                <a:spcPct val="112000"/>
              </a:lnSpc>
              <a:spcAft>
                <a:spcPts val="600"/>
              </a:spcAft>
              <a:buFont typeface="Arial" panose="020B0604020202020204" pitchFamily="34" charset="0"/>
              <a:buChar char="•"/>
            </a:pPr>
            <a:r>
              <a:rPr lang="en-GB" sz="1600" dirty="0">
                <a:latin typeface="Arial" panose="020B0604020202020204" pitchFamily="34" charset="0"/>
                <a:ea typeface="MS PGothic" charset="-128"/>
                <a:cs typeface="Times New Roman" panose="02020603050405020304" pitchFamily="18" charset="0"/>
              </a:rPr>
              <a:t>Betel nut.</a:t>
            </a:r>
          </a:p>
          <a:p>
            <a:endParaRPr lang="en-US" dirty="0"/>
          </a:p>
        </p:txBody>
      </p:sp>
      <p:pic>
        <p:nvPicPr>
          <p:cNvPr id="45059" name="Picture 1" descr="Screen Shot 2013-01-28 at 9.49.04 AM.png"/>
          <p:cNvPicPr>
            <a:picLocks noChangeAspect="1"/>
          </p:cNvPicPr>
          <p:nvPr/>
        </p:nvPicPr>
        <p:blipFill rotWithShape="1">
          <a:blip r:embed="rId3">
            <a:extLst>
              <a:ext uri="{28A0092B-C50C-407E-A947-70E740481C1C}">
                <a14:useLocalDpi xmlns:a14="http://schemas.microsoft.com/office/drawing/2010/main" val="0"/>
              </a:ext>
            </a:extLst>
          </a:blip>
          <a:srcRect l="18661"/>
          <a:stretch/>
        </p:blipFill>
        <p:spPr bwMode="auto">
          <a:xfrm>
            <a:off x="8577623" y="3878039"/>
            <a:ext cx="313389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descr="Screen Shot 2013-01-28 at 9.49.24 AM.png"/>
          <p:cNvPicPr>
            <a:picLocks noChangeAspect="1"/>
          </p:cNvPicPr>
          <p:nvPr/>
        </p:nvPicPr>
        <p:blipFill rotWithShape="1">
          <a:blip r:embed="rId4">
            <a:extLst>
              <a:ext uri="{28A0092B-C50C-407E-A947-70E740481C1C}">
                <a14:useLocalDpi xmlns:a14="http://schemas.microsoft.com/office/drawing/2010/main" val="0"/>
              </a:ext>
            </a:extLst>
          </a:blip>
          <a:srcRect r="18661"/>
          <a:stretch/>
        </p:blipFill>
        <p:spPr bwMode="auto">
          <a:xfrm>
            <a:off x="8577624" y="1196752"/>
            <a:ext cx="3133891"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Alcohol</a:t>
            </a:r>
          </a:p>
        </p:txBody>
      </p:sp>
      <p:sp>
        <p:nvSpPr>
          <p:cNvPr id="43009" name="Content Placeholder 4"/>
          <p:cNvSpPr>
            <a:spLocks noGrp="1"/>
          </p:cNvSpPr>
          <p:nvPr>
            <p:ph sz="quarter" idx="16"/>
          </p:nvPr>
        </p:nvSpPr>
        <p:spPr>
          <a:xfrm>
            <a:off x="480485" y="1358900"/>
            <a:ext cx="10152019" cy="4965700"/>
          </a:xfrm>
        </p:spPr>
        <p:txBody>
          <a:bodyPr>
            <a:noAutofit/>
          </a:bodyPr>
          <a:lstStyle/>
          <a:p>
            <a:pPr marL="0" lvl="1" indent="0">
              <a:lnSpc>
                <a:spcPct val="122000"/>
              </a:lnSpc>
              <a:spcAft>
                <a:spcPts val="600"/>
              </a:spcAft>
              <a:buNone/>
            </a:pPr>
            <a:r>
              <a:rPr lang="en-GB" sz="1700" dirty="0">
                <a:latin typeface="Arial" panose="020B0604020202020204" pitchFamily="34" charset="0"/>
                <a:ea typeface="MS PGothic" charset="-128"/>
                <a:cs typeface="Times New Roman" panose="02020603050405020304" pitchFamily="18" charset="0"/>
              </a:rPr>
              <a:t>Alcohol is a depressant that increases sleepiness. However, it can also disrupt sleep and reduce sleep quality.</a:t>
            </a:r>
          </a:p>
          <a:p>
            <a:pPr marL="285750" lvl="1" indent="-285750">
              <a:lnSpc>
                <a:spcPct val="122000"/>
              </a:lnSpc>
              <a:spcAft>
                <a:spcPts val="600"/>
              </a:spcAft>
              <a:buFont typeface="Arial" panose="020B0604020202020204" pitchFamily="34" charset="0"/>
              <a:buChar char="•"/>
            </a:pPr>
            <a:r>
              <a:rPr lang="en-GB" sz="1700" dirty="0">
                <a:latin typeface="Arial" panose="020B0604020202020204" pitchFamily="34" charset="0"/>
                <a:ea typeface="MS PGothic" charset="-128"/>
                <a:cs typeface="Times New Roman" panose="02020603050405020304" pitchFamily="18" charset="0"/>
              </a:rPr>
              <a:t>1-2 standard drinks may help workers fall asleep faster.</a:t>
            </a:r>
          </a:p>
          <a:p>
            <a:pPr marL="285750" lvl="1" indent="-285750">
              <a:lnSpc>
                <a:spcPct val="122000"/>
              </a:lnSpc>
              <a:spcAft>
                <a:spcPts val="600"/>
              </a:spcAft>
              <a:buFont typeface="Arial" panose="020B0604020202020204" pitchFamily="34" charset="0"/>
              <a:buChar char="•"/>
            </a:pPr>
            <a:r>
              <a:rPr lang="en-GB" sz="1700" dirty="0">
                <a:latin typeface="Arial" panose="020B0604020202020204" pitchFamily="34" charset="0"/>
                <a:ea typeface="MS PGothic" charset="-128"/>
                <a:cs typeface="Times New Roman" panose="02020603050405020304" pitchFamily="18" charset="0"/>
              </a:rPr>
              <a:t>5 or more drinks will increase their chances of waking early when the most restful sleep occurs.</a:t>
            </a:r>
          </a:p>
          <a:p>
            <a:pPr marL="285750" lvl="1" indent="-285750">
              <a:lnSpc>
                <a:spcPct val="122000"/>
              </a:lnSpc>
              <a:spcAft>
                <a:spcPts val="600"/>
              </a:spcAft>
              <a:buFont typeface="Arial" panose="020B0604020202020204" pitchFamily="34" charset="0"/>
              <a:buChar char="•"/>
            </a:pPr>
            <a:r>
              <a:rPr lang="en-GB" sz="1700" dirty="0">
                <a:latin typeface="Arial" panose="020B0604020202020204" pitchFamily="34" charset="0"/>
                <a:ea typeface="MS PGothic" charset="-128"/>
                <a:cs typeface="Times New Roman" panose="02020603050405020304" pitchFamily="18" charset="0"/>
              </a:rPr>
              <a:t>Alcohol reduces the dreaming stage of sleep which is important for memory, learning and regulating nervous system activity and mood.</a:t>
            </a:r>
          </a:p>
          <a:p>
            <a:pPr marL="285750" lvl="1" indent="-285750">
              <a:lnSpc>
                <a:spcPct val="122000"/>
              </a:lnSpc>
              <a:spcAft>
                <a:spcPts val="600"/>
              </a:spcAft>
              <a:buFont typeface="Arial" panose="020B0604020202020204" pitchFamily="34" charset="0"/>
              <a:buChar char="•"/>
            </a:pPr>
            <a:r>
              <a:rPr lang="en-GB" sz="1700" dirty="0">
                <a:latin typeface="Arial" panose="020B0604020202020204" pitchFamily="34" charset="0"/>
                <a:ea typeface="MS PGothic" charset="-128"/>
                <a:cs typeface="Times New Roman" panose="02020603050405020304" pitchFamily="18" charset="0"/>
              </a:rPr>
              <a:t>It also increases daytime sleepiness and physical and mental impairment in someone who is already fatigued.</a:t>
            </a:r>
          </a:p>
        </p:txBody>
      </p:sp>
      <p:pic>
        <p:nvPicPr>
          <p:cNvPr id="3" name="Picture 2">
            <a:extLst>
              <a:ext uri="{FF2B5EF4-FFF2-40B4-BE49-F238E27FC236}">
                <a16:creationId xmlns:a16="http://schemas.microsoft.com/office/drawing/2014/main" id="{3CB6310D-A80E-4274-A7F1-D4226910B983}"/>
              </a:ext>
            </a:extLst>
          </p:cNvPr>
          <p:cNvPicPr>
            <a:picLocks noChangeAspect="1"/>
          </p:cNvPicPr>
          <p:nvPr/>
        </p:nvPicPr>
        <p:blipFill>
          <a:blip r:embed="rId3"/>
          <a:stretch>
            <a:fillRect/>
          </a:stretch>
        </p:blipFill>
        <p:spPr>
          <a:xfrm>
            <a:off x="4871864" y="4629921"/>
            <a:ext cx="6095735" cy="17383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Drugs</a:t>
            </a:r>
          </a:p>
        </p:txBody>
      </p:sp>
      <p:sp>
        <p:nvSpPr>
          <p:cNvPr id="43009" name="Content Placeholder 4"/>
          <p:cNvSpPr>
            <a:spLocks noGrp="1"/>
          </p:cNvSpPr>
          <p:nvPr>
            <p:ph sz="quarter" idx="16"/>
          </p:nvPr>
        </p:nvSpPr>
        <p:spPr>
          <a:xfrm>
            <a:off x="480485" y="1358900"/>
            <a:ext cx="10152019" cy="4965700"/>
          </a:xfrm>
        </p:spPr>
        <p:txBody>
          <a:bodyPr>
            <a:noAutofit/>
          </a:bodyPr>
          <a:lstStyle/>
          <a:p>
            <a:pPr marL="0" lvl="1" indent="0">
              <a:lnSpc>
                <a:spcPct val="122000"/>
              </a:lnSpc>
              <a:spcAft>
                <a:spcPts val="600"/>
              </a:spcAft>
              <a:buNone/>
            </a:pPr>
            <a:r>
              <a:rPr lang="en-GB" sz="1700" dirty="0">
                <a:latin typeface="Arial" panose="020B0604020202020204" pitchFamily="34" charset="0"/>
                <a:ea typeface="MS PGothic" charset="-128"/>
                <a:cs typeface="Times New Roman" panose="02020603050405020304" pitchFamily="18" charset="0"/>
              </a:rPr>
              <a:t>Drug use can also affect fatigue. Workers may use over the counter (OTC), prescribed, and/or illicit drugs to:</a:t>
            </a:r>
          </a:p>
          <a:p>
            <a:pPr marL="285750" lvl="1" indent="-285750">
              <a:lnSpc>
                <a:spcPct val="122000"/>
              </a:lnSpc>
              <a:spcAft>
                <a:spcPts val="600"/>
              </a:spcAft>
              <a:buFont typeface="Arial" panose="020B0604020202020204" pitchFamily="34" charset="0"/>
              <a:buChar char="•"/>
            </a:pPr>
            <a:r>
              <a:rPr lang="en-GB" sz="1700" dirty="0">
                <a:latin typeface="Arial" panose="020B0604020202020204" pitchFamily="34" charset="0"/>
                <a:ea typeface="MS PGothic" charset="-128"/>
                <a:cs typeface="Times New Roman" panose="02020603050405020304" pitchFamily="18" charset="0"/>
              </a:rPr>
              <a:t>Overcome the effects of fatigue to meet work, social, and family commitments</a:t>
            </a:r>
          </a:p>
          <a:p>
            <a:pPr marL="285750" lvl="1" indent="-285750">
              <a:lnSpc>
                <a:spcPct val="122000"/>
              </a:lnSpc>
              <a:spcAft>
                <a:spcPts val="600"/>
              </a:spcAft>
              <a:buFont typeface="Arial" panose="020B0604020202020204" pitchFamily="34" charset="0"/>
              <a:buChar char="•"/>
            </a:pPr>
            <a:r>
              <a:rPr lang="en-GB" sz="1700" dirty="0">
                <a:latin typeface="Arial" panose="020B0604020202020204" pitchFamily="34" charset="0"/>
                <a:ea typeface="MS PGothic" charset="-128"/>
                <a:cs typeface="Times New Roman" panose="02020603050405020304" pitchFamily="18" charset="0"/>
              </a:rPr>
              <a:t>Treat other medical conditions and experience fatigue as a side-effect</a:t>
            </a:r>
          </a:p>
          <a:p>
            <a:pPr marL="285750" lvl="1" indent="-285750">
              <a:lnSpc>
                <a:spcPct val="122000"/>
              </a:lnSpc>
              <a:spcAft>
                <a:spcPts val="600"/>
              </a:spcAft>
              <a:buFont typeface="Arial" panose="020B0604020202020204" pitchFamily="34" charset="0"/>
              <a:buChar char="•"/>
            </a:pPr>
            <a:r>
              <a:rPr lang="en-GB" sz="1700" dirty="0">
                <a:latin typeface="Arial" panose="020B0604020202020204" pitchFamily="34" charset="0"/>
                <a:ea typeface="MS PGothic" charset="-128"/>
                <a:cs typeface="Times New Roman" panose="02020603050405020304" pitchFamily="18" charset="0"/>
              </a:rPr>
              <a:t>Counteract feelings of fatigue when they are ‘coming down’ or withdrawing from drug use.</a:t>
            </a:r>
          </a:p>
          <a:p>
            <a:pPr marL="285750" lvl="1" indent="-285750">
              <a:lnSpc>
                <a:spcPct val="122000"/>
              </a:lnSpc>
              <a:spcAft>
                <a:spcPts val="600"/>
              </a:spcAft>
              <a:buFont typeface="Arial" panose="020B0604020202020204" pitchFamily="34" charset="0"/>
              <a:buChar char="•"/>
            </a:pPr>
            <a:endParaRPr lang="en-GB" sz="1700" dirty="0">
              <a:latin typeface="Arial" panose="020B0604020202020204" pitchFamily="34" charset="0"/>
              <a:ea typeface="MS PGothic" charset="-128"/>
              <a:cs typeface="Times New Roman" panose="02020603050405020304" pitchFamily="18" charset="0"/>
            </a:endParaRPr>
          </a:p>
        </p:txBody>
      </p:sp>
    </p:spTree>
    <p:extLst>
      <p:ext uri="{BB962C8B-B14F-4D97-AF65-F5344CB8AC3E}">
        <p14:creationId xmlns:p14="http://schemas.microsoft.com/office/powerpoint/2010/main" val="161191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1E8DE7-8466-47AF-81A8-C0A1B8E61B56}"/>
              </a:ext>
            </a:extLst>
          </p:cNvPr>
          <p:cNvPicPr>
            <a:picLocks noChangeAspect="1"/>
          </p:cNvPicPr>
          <p:nvPr/>
        </p:nvPicPr>
        <p:blipFill rotWithShape="1">
          <a:blip r:embed="rId4"/>
          <a:srcRect l="9271" t="1238" r="33844" b="1359"/>
          <a:stretch/>
        </p:blipFill>
        <p:spPr>
          <a:xfrm>
            <a:off x="-1" y="1196753"/>
            <a:ext cx="6240017" cy="5661248"/>
          </a:xfrm>
          <a:prstGeom prst="rect">
            <a:avLst/>
          </a:prstGeom>
        </p:spPr>
      </p:pic>
      <p:sp>
        <p:nvSpPr>
          <p:cNvPr id="4" name="Rectangle 3">
            <a:extLst>
              <a:ext uri="{FF2B5EF4-FFF2-40B4-BE49-F238E27FC236}">
                <a16:creationId xmlns:a16="http://schemas.microsoft.com/office/drawing/2014/main" id="{0BB1CA79-1A72-4851-8BBC-A8DCD75140F1}"/>
              </a:ext>
            </a:extLst>
          </p:cNvPr>
          <p:cNvSpPr/>
          <p:nvPr/>
        </p:nvSpPr>
        <p:spPr>
          <a:xfrm>
            <a:off x="263352" y="138515"/>
            <a:ext cx="8408843" cy="554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700" b="1" dirty="0">
                <a:solidFill>
                  <a:schemeClr val="bg1"/>
                </a:solidFill>
                <a:latin typeface="Arial" panose="020B0604020202020204" pitchFamily="34" charset="0"/>
                <a:cs typeface="Arial" panose="020B0604020202020204" pitchFamily="34" charset="0"/>
              </a:rPr>
              <a:t>How do drugs affect sleep?</a:t>
            </a:r>
          </a:p>
        </p:txBody>
      </p:sp>
      <p:graphicFrame>
        <p:nvGraphicFramePr>
          <p:cNvPr id="7" name="Diagram 6"/>
          <p:cNvGraphicFramePr/>
          <p:nvPr>
            <p:extLst>
              <p:ext uri="{D42A27DB-BD31-4B8C-83A1-F6EECF244321}">
                <p14:modId xmlns:p14="http://schemas.microsoft.com/office/powerpoint/2010/main" val="2607633151"/>
              </p:ext>
            </p:extLst>
          </p:nvPr>
        </p:nvGraphicFramePr>
        <p:xfrm>
          <a:off x="4613434" y="1063040"/>
          <a:ext cx="7578566" cy="5794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 name="Group 4">
            <a:extLst>
              <a:ext uri="{FF2B5EF4-FFF2-40B4-BE49-F238E27FC236}">
                <a16:creationId xmlns:a16="http://schemas.microsoft.com/office/drawing/2014/main" id="{2A1E1E8A-B138-4C67-8411-D29B5B6D31D6}"/>
              </a:ext>
            </a:extLst>
          </p:cNvPr>
          <p:cNvGrpSpPr/>
          <p:nvPr/>
        </p:nvGrpSpPr>
        <p:grpSpPr>
          <a:xfrm>
            <a:off x="6551889" y="4863659"/>
            <a:ext cx="5640111" cy="1903979"/>
            <a:chOff x="1938454" y="128199"/>
            <a:chExt cx="5640111" cy="1903979"/>
          </a:xfrm>
          <a:solidFill>
            <a:schemeClr val="accent6">
              <a:lumMod val="60000"/>
              <a:lumOff val="40000"/>
            </a:schemeClr>
          </a:solidFill>
        </p:grpSpPr>
        <p:sp>
          <p:nvSpPr>
            <p:cNvPr id="6" name="Arrow: Right 5">
              <a:extLst>
                <a:ext uri="{FF2B5EF4-FFF2-40B4-BE49-F238E27FC236}">
                  <a16:creationId xmlns:a16="http://schemas.microsoft.com/office/drawing/2014/main" id="{9B97CDE1-E110-4EC0-857C-BA36AB79B679}"/>
                </a:ext>
              </a:extLst>
            </p:cNvPr>
            <p:cNvSpPr/>
            <p:nvPr/>
          </p:nvSpPr>
          <p:spPr>
            <a:xfrm>
              <a:off x="1938454" y="128199"/>
              <a:ext cx="5640111" cy="1903979"/>
            </a:xfrm>
            <a:prstGeom prst="rightArrow">
              <a:avLst>
                <a:gd name="adj1" fmla="val 75000"/>
                <a:gd name="adj2" fmla="val 50000"/>
              </a:avLst>
            </a:prstGeom>
            <a:grpFill/>
            <a:ln>
              <a:solidFill>
                <a:schemeClr val="accent6">
                  <a:lumMod val="75000"/>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Arrow: Right 4">
              <a:extLst>
                <a:ext uri="{FF2B5EF4-FFF2-40B4-BE49-F238E27FC236}">
                  <a16:creationId xmlns:a16="http://schemas.microsoft.com/office/drawing/2014/main" id="{A978E512-141B-41F7-9597-6C15871DABA4}"/>
                </a:ext>
              </a:extLst>
            </p:cNvPr>
            <p:cNvSpPr txBox="1"/>
            <p:nvPr/>
          </p:nvSpPr>
          <p:spPr>
            <a:xfrm>
              <a:off x="1938455" y="416231"/>
              <a:ext cx="4844104" cy="135597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60" tIns="10160" rIns="10160" bIns="10160" numCol="1" spcCol="1270" anchor="ctr" anchorCtr="0">
              <a:noAutofit/>
            </a:bodyPr>
            <a:lstStyle/>
            <a:p>
              <a:pPr marL="177800" lvl="1" indent="-88900" defTabSz="622300">
                <a:spcAft>
                  <a:spcPts val="600"/>
                </a:spcAft>
                <a:buChar char="•"/>
              </a:pPr>
              <a:r>
                <a:rPr lang="en-GB" sz="1400" dirty="0">
                  <a:solidFill>
                    <a:srgbClr val="000000">
                      <a:hueOff val="0"/>
                      <a:satOff val="0"/>
                      <a:lumOff val="0"/>
                      <a:alphaOff val="0"/>
                    </a:srgbClr>
                  </a:solidFill>
                  <a:latin typeface="Arial"/>
                </a:rPr>
                <a:t>Methamphetamine disrupts brain chemistry and prevents sleep, sometimes for several days. Can also cause depression and anxiety	</a:t>
              </a:r>
            </a:p>
            <a:p>
              <a:pPr marL="177800" lvl="1" indent="-88900" defTabSz="622300">
                <a:spcAft>
                  <a:spcPts val="600"/>
                </a:spcAft>
                <a:buChar char="•"/>
              </a:pPr>
              <a:r>
                <a:rPr lang="en-AU" sz="1400" dirty="0">
                  <a:solidFill>
                    <a:srgbClr val="000000">
                      <a:hueOff val="0"/>
                      <a:satOff val="0"/>
                      <a:lumOff val="0"/>
                      <a:alphaOff val="0"/>
                    </a:srgbClr>
                  </a:solidFill>
                  <a:latin typeface="Arial"/>
                </a:rPr>
                <a:t>Other drugs can cause strange dreams and insomnia.</a:t>
              </a:r>
              <a:endParaRPr lang="en-US" sz="1400" dirty="0">
                <a:solidFill>
                  <a:srgbClr val="000000">
                    <a:hueOff val="0"/>
                    <a:satOff val="0"/>
                    <a:lumOff val="0"/>
                    <a:alphaOff val="0"/>
                  </a:srgbClr>
                </a:solidFill>
                <a:latin typeface="Arial"/>
              </a:endParaRPr>
            </a:p>
          </p:txBody>
        </p:sp>
      </p:grpSp>
      <p:grpSp>
        <p:nvGrpSpPr>
          <p:cNvPr id="9" name="Group 8">
            <a:extLst>
              <a:ext uri="{FF2B5EF4-FFF2-40B4-BE49-F238E27FC236}">
                <a16:creationId xmlns:a16="http://schemas.microsoft.com/office/drawing/2014/main" id="{40DF10F6-902C-46CD-8A6D-6E50128EBBBB}"/>
              </a:ext>
            </a:extLst>
          </p:cNvPr>
          <p:cNvGrpSpPr/>
          <p:nvPr/>
        </p:nvGrpSpPr>
        <p:grpSpPr>
          <a:xfrm>
            <a:off x="4613434" y="4907116"/>
            <a:ext cx="1935904" cy="1786835"/>
            <a:chOff x="0" y="184366"/>
            <a:chExt cx="1935904" cy="1786835"/>
          </a:xfrm>
          <a:solidFill>
            <a:schemeClr val="accent6">
              <a:lumMod val="75000"/>
            </a:schemeClr>
          </a:solidFill>
        </p:grpSpPr>
        <p:sp>
          <p:nvSpPr>
            <p:cNvPr id="10" name="Rectangle: Rounded Corners 9">
              <a:extLst>
                <a:ext uri="{FF2B5EF4-FFF2-40B4-BE49-F238E27FC236}">
                  <a16:creationId xmlns:a16="http://schemas.microsoft.com/office/drawing/2014/main" id="{84D6CF97-BEA9-416E-BB7A-940B2D8C008F}"/>
                </a:ext>
              </a:extLst>
            </p:cNvPr>
            <p:cNvSpPr/>
            <p:nvPr/>
          </p:nvSpPr>
          <p:spPr>
            <a:xfrm>
              <a:off x="0" y="184366"/>
              <a:ext cx="1935904" cy="178683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dirty="0"/>
            </a:p>
          </p:txBody>
        </p:sp>
        <p:sp>
          <p:nvSpPr>
            <p:cNvPr id="11" name="Rectangle: Rounded Corners 6">
              <a:extLst>
                <a:ext uri="{FF2B5EF4-FFF2-40B4-BE49-F238E27FC236}">
                  <a16:creationId xmlns:a16="http://schemas.microsoft.com/office/drawing/2014/main" id="{22F9937D-E38B-4DE7-AF48-8D307788F4D3}"/>
                </a:ext>
              </a:extLst>
            </p:cNvPr>
            <p:cNvSpPr txBox="1"/>
            <p:nvPr/>
          </p:nvSpPr>
          <p:spPr>
            <a:xfrm>
              <a:off x="87226" y="271592"/>
              <a:ext cx="1761452" cy="16123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dirty="0"/>
                <a:t>Other drugs (</a:t>
              </a:r>
              <a:r>
                <a:rPr lang="en-US" sz="1500" dirty="0"/>
                <a:t>including methamphetamine, cocaine, cannabis):</a:t>
              </a:r>
              <a:endParaRPr lang="en-US" sz="1500" kern="1200" dirty="0"/>
            </a:p>
          </p:txBody>
        </p:sp>
      </p:grpSp>
    </p:spTree>
    <p:custDataLst>
      <p:tags r:id="rId1"/>
    </p:custDataLst>
    <p:extLst>
      <p:ext uri="{BB962C8B-B14F-4D97-AF65-F5344CB8AC3E}">
        <p14:creationId xmlns:p14="http://schemas.microsoft.com/office/powerpoint/2010/main" val="3348728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Drug and Alcohol Testing</a:t>
            </a:r>
          </a:p>
        </p:txBody>
      </p:sp>
      <p:sp>
        <p:nvSpPr>
          <p:cNvPr id="43009" name="Content Placeholder 4"/>
          <p:cNvSpPr>
            <a:spLocks noGrp="1"/>
          </p:cNvSpPr>
          <p:nvPr>
            <p:ph sz="quarter" idx="16"/>
          </p:nvPr>
        </p:nvSpPr>
        <p:spPr>
          <a:xfrm>
            <a:off x="480485" y="1358900"/>
            <a:ext cx="10152019" cy="4965700"/>
          </a:xfrm>
        </p:spPr>
        <p:txBody>
          <a:bodyPr>
            <a:noAutofit/>
          </a:bodyPr>
          <a:lstStyle/>
          <a:p>
            <a:pPr marL="0" lvl="1" indent="0">
              <a:lnSpc>
                <a:spcPct val="122000"/>
              </a:lnSpc>
              <a:spcAft>
                <a:spcPts val="600"/>
              </a:spcAft>
              <a:buNone/>
            </a:pPr>
            <a:r>
              <a:rPr lang="en-GB" sz="1800" dirty="0">
                <a:solidFill>
                  <a:srgbClr val="221E1F"/>
                </a:solidFill>
                <a:latin typeface="Arial" panose="020B0604020202020204" pitchFamily="34" charset="0"/>
                <a:cs typeface="Arial" charset="0"/>
              </a:rPr>
              <a:t>Ok </a:t>
            </a:r>
            <a:r>
              <a:rPr lang="en-GB" sz="1800" dirty="0" err="1">
                <a:solidFill>
                  <a:srgbClr val="221E1F"/>
                </a:solidFill>
                <a:latin typeface="Arial" panose="020B0604020202020204" pitchFamily="34" charset="0"/>
                <a:cs typeface="Arial" charset="0"/>
              </a:rPr>
              <a:t>Tedi</a:t>
            </a:r>
            <a:r>
              <a:rPr lang="en-GB" sz="1800" dirty="0">
                <a:solidFill>
                  <a:srgbClr val="221E1F"/>
                </a:solidFill>
                <a:latin typeface="Arial" panose="020B0604020202020204" pitchFamily="34" charset="0"/>
                <a:cs typeface="Arial" charset="0"/>
              </a:rPr>
              <a:t> has a ZERO TOLERANCE policy for alcohol and illicit drug use in the workplace. </a:t>
            </a:r>
          </a:p>
          <a:p>
            <a:pPr marL="0" lvl="1" indent="0">
              <a:lnSpc>
                <a:spcPct val="122000"/>
              </a:lnSpc>
              <a:spcAft>
                <a:spcPts val="600"/>
              </a:spcAft>
              <a:buNone/>
            </a:pPr>
            <a:r>
              <a:rPr lang="en-GB" sz="1800" dirty="0">
                <a:solidFill>
                  <a:srgbClr val="221E1F"/>
                </a:solidFill>
                <a:latin typeface="Arial" panose="020B0604020202020204" pitchFamily="34" charset="0"/>
                <a:cs typeface="Arial" charset="0"/>
              </a:rPr>
              <a:t>All employees, contractors and visitors must have a 0.000 breath alcohol concentration and a confirmed negative drug test result. </a:t>
            </a:r>
          </a:p>
          <a:p>
            <a:pPr marL="0" indent="0">
              <a:buNone/>
            </a:pPr>
            <a:r>
              <a:rPr lang="en-GB" sz="1800" dirty="0">
                <a:solidFill>
                  <a:srgbClr val="221E1F"/>
                </a:solidFill>
                <a:latin typeface="Arial" panose="020B0604020202020204" pitchFamily="34" charset="0"/>
              </a:rPr>
              <a:t>Ok </a:t>
            </a:r>
            <a:r>
              <a:rPr lang="en-GB" sz="1800" dirty="0" err="1">
                <a:solidFill>
                  <a:srgbClr val="221E1F"/>
                </a:solidFill>
                <a:latin typeface="Arial" panose="020B0604020202020204" pitchFamily="34" charset="0"/>
              </a:rPr>
              <a:t>Tedi</a:t>
            </a:r>
            <a:r>
              <a:rPr lang="en-GB" sz="1800" dirty="0">
                <a:solidFill>
                  <a:srgbClr val="221E1F"/>
                </a:solidFill>
                <a:latin typeface="Arial" panose="020B0604020202020204" pitchFamily="34" charset="0"/>
              </a:rPr>
              <a:t> employs suitably trained and authorised personnel to collect breath specimens for alcohol screening, and saliva and urine samples for drug screening. </a:t>
            </a:r>
          </a:p>
          <a:p>
            <a:pPr marL="0" indent="0">
              <a:buNone/>
            </a:pPr>
            <a:r>
              <a:rPr lang="en-GB" sz="1800" dirty="0">
                <a:solidFill>
                  <a:srgbClr val="221E1F"/>
                </a:solidFill>
                <a:latin typeface="Arial" panose="020B0604020202020204" pitchFamily="34" charset="0"/>
              </a:rPr>
              <a:t>Drug and alcohol testing is carried out: </a:t>
            </a:r>
          </a:p>
          <a:p>
            <a:r>
              <a:rPr lang="en-GB" sz="1800" dirty="0">
                <a:solidFill>
                  <a:srgbClr val="221E1F"/>
                </a:solidFill>
                <a:latin typeface="Arial" panose="020B0604020202020204" pitchFamily="34" charset="0"/>
              </a:rPr>
              <a:t>As part of the pre-employment health assessment </a:t>
            </a:r>
          </a:p>
          <a:p>
            <a:r>
              <a:rPr lang="en-GB" sz="1800" dirty="0">
                <a:solidFill>
                  <a:srgbClr val="221E1F"/>
                </a:solidFill>
                <a:latin typeface="Arial" panose="020B0604020202020204" pitchFamily="34" charset="0"/>
              </a:rPr>
              <a:t>When there is reasonable grounds to suspect a problem consistent with the use of drugs or alcohol </a:t>
            </a:r>
          </a:p>
          <a:p>
            <a:r>
              <a:rPr lang="en-GB" sz="1800" dirty="0">
                <a:solidFill>
                  <a:srgbClr val="221E1F"/>
                </a:solidFill>
                <a:latin typeface="Arial" panose="020B0604020202020204" pitchFamily="34" charset="0"/>
              </a:rPr>
              <a:t>Following a reportable accident or incident </a:t>
            </a:r>
          </a:p>
          <a:p>
            <a:r>
              <a:rPr lang="en-GB" sz="1800" dirty="0">
                <a:solidFill>
                  <a:srgbClr val="221E1F"/>
                </a:solidFill>
                <a:latin typeface="Arial" panose="020B0604020202020204" pitchFamily="34" charset="0"/>
              </a:rPr>
              <a:t>On a random basis in accordance with Ok </a:t>
            </a:r>
            <a:r>
              <a:rPr lang="en-GB" sz="1800" dirty="0" err="1">
                <a:solidFill>
                  <a:srgbClr val="221E1F"/>
                </a:solidFill>
                <a:latin typeface="Arial" panose="020B0604020202020204" pitchFamily="34" charset="0"/>
              </a:rPr>
              <a:t>Tedi</a:t>
            </a:r>
            <a:r>
              <a:rPr lang="en-GB" sz="1800" dirty="0">
                <a:solidFill>
                  <a:srgbClr val="221E1F"/>
                </a:solidFill>
                <a:latin typeface="Arial" panose="020B0604020202020204" pitchFamily="34" charset="0"/>
              </a:rPr>
              <a:t> procedures. </a:t>
            </a:r>
            <a:endParaRPr lang="en-AU" sz="1800" dirty="0">
              <a:solidFill>
                <a:srgbClr val="221E1F"/>
              </a:solidFill>
              <a:latin typeface="Arial" panose="020B0604020202020204" pitchFamily="34" charset="0"/>
            </a:endParaRPr>
          </a:p>
          <a:p>
            <a:r>
              <a:rPr lang="en-GB" sz="1800" b="0" i="0" u="none" strike="noStrike" baseline="0" dirty="0">
                <a:solidFill>
                  <a:srgbClr val="221E1F"/>
                </a:solidFill>
                <a:latin typeface="Arial" panose="020B0604020202020204" pitchFamily="34" charset="0"/>
              </a:rPr>
              <a:t>Individuals who are being tested are allowed to have a witness present. </a:t>
            </a:r>
            <a:endParaRPr lang="en-GB" sz="1700" dirty="0">
              <a:latin typeface="Arial" panose="020B0604020202020204" pitchFamily="34" charset="0"/>
              <a:ea typeface="MS PGothic" charset="-128"/>
              <a:cs typeface="Times New Roman" panose="02020603050405020304" pitchFamily="18" charset="0"/>
            </a:endParaRPr>
          </a:p>
          <a:p>
            <a:pPr marL="285750" lvl="1" indent="-285750">
              <a:lnSpc>
                <a:spcPct val="122000"/>
              </a:lnSpc>
              <a:spcAft>
                <a:spcPts val="600"/>
              </a:spcAft>
              <a:buFont typeface="Arial" panose="020B0604020202020204" pitchFamily="34" charset="0"/>
              <a:buChar char="•"/>
            </a:pPr>
            <a:endParaRPr lang="en-GB" sz="1700" dirty="0">
              <a:latin typeface="Arial" panose="020B0604020202020204" pitchFamily="34" charset="0"/>
              <a:ea typeface="MS PGothic" charset="-128"/>
              <a:cs typeface="Times New Roman" panose="02020603050405020304" pitchFamily="18" charset="0"/>
            </a:endParaRPr>
          </a:p>
        </p:txBody>
      </p:sp>
      <p:sp>
        <p:nvSpPr>
          <p:cNvPr id="4" name="TextBox 3">
            <a:extLst>
              <a:ext uri="{FF2B5EF4-FFF2-40B4-BE49-F238E27FC236}">
                <a16:creationId xmlns:a16="http://schemas.microsoft.com/office/drawing/2014/main" id="{73CF9244-4F4F-4074-8BDA-C2CAA7C0D6FA}"/>
              </a:ext>
            </a:extLst>
          </p:cNvPr>
          <p:cNvSpPr txBox="1"/>
          <p:nvPr/>
        </p:nvSpPr>
        <p:spPr>
          <a:xfrm>
            <a:off x="-18356" y="6139934"/>
            <a:ext cx="12192000" cy="615553"/>
          </a:xfrm>
          <a:prstGeom prst="rect">
            <a:avLst/>
          </a:prstGeom>
          <a:solidFill>
            <a:srgbClr val="FF0000"/>
          </a:solidFill>
        </p:spPr>
        <p:txBody>
          <a:bodyPr wrap="square" rtlCol="0">
            <a:spAutoFit/>
          </a:bodyPr>
          <a:lstStyle/>
          <a:p>
            <a:pPr algn="ctr"/>
            <a:endParaRPr lang="en-GB" sz="800" b="1" dirty="0">
              <a:solidFill>
                <a:srgbClr val="FFFF00"/>
              </a:solidFill>
              <a:latin typeface="Frutiger LT Std 55 Roman"/>
            </a:endParaRPr>
          </a:p>
          <a:p>
            <a:pPr algn="ctr"/>
            <a:r>
              <a:rPr lang="en-GB" sz="1800" b="1" dirty="0">
                <a:solidFill>
                  <a:srgbClr val="FFFF00"/>
                </a:solidFill>
                <a:latin typeface="Frutiger LT Std 55 Roman"/>
              </a:rPr>
              <a:t>Any person working or visiting an Ok </a:t>
            </a:r>
            <a:r>
              <a:rPr lang="en-GB" sz="1800" b="1" dirty="0" err="1">
                <a:solidFill>
                  <a:srgbClr val="FFFF00"/>
                </a:solidFill>
                <a:latin typeface="Frutiger LT Std 55 Roman"/>
              </a:rPr>
              <a:t>Tedi</a:t>
            </a:r>
            <a:r>
              <a:rPr lang="en-GB" sz="1800" b="1" dirty="0">
                <a:solidFill>
                  <a:srgbClr val="FFFF00"/>
                </a:solidFill>
                <a:latin typeface="Frutiger LT Std 55 Roman"/>
              </a:rPr>
              <a:t> site may be tested at any time without notice.</a:t>
            </a:r>
          </a:p>
          <a:p>
            <a:pPr algn="ctr"/>
            <a:endParaRPr lang="en-GB" sz="800" b="1" dirty="0">
              <a:solidFill>
                <a:srgbClr val="FFFF00"/>
              </a:solidFill>
              <a:latin typeface="Frutiger LT Std 55 Roman"/>
            </a:endParaRPr>
          </a:p>
        </p:txBody>
      </p:sp>
    </p:spTree>
    <p:extLst>
      <p:ext uri="{BB962C8B-B14F-4D97-AF65-F5344CB8AC3E}">
        <p14:creationId xmlns:p14="http://schemas.microsoft.com/office/powerpoint/2010/main" val="207030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 name="ARTICULATE_DESIGN_ID_1_OFFICE THEME" val="vhBeCdKl"/>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6AA9F0-D695-482B-92BE-0CC522FE8667}">
  <ds:schemaRefs>
    <ds:schemaRef ds:uri="http://purl.org/dc/terms/"/>
    <ds:schemaRef ds:uri="http://www.w3.org/XML/1998/namespace"/>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AA1514B5-2ABA-4735-82F8-27F3D9DE791D}">
  <ds:schemaRefs>
    <ds:schemaRef ds:uri="http://schemas.microsoft.com/sharepoint/v3/contenttype/forms"/>
  </ds:schemaRefs>
</ds:datastoreItem>
</file>

<file path=customXml/itemProps3.xml><?xml version="1.0" encoding="utf-8"?>
<ds:datastoreItem xmlns:ds="http://schemas.openxmlformats.org/officeDocument/2006/customXml" ds:itemID="{19D64AD4-8C65-4EAD-A252-AF528D288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2771</TotalTime>
  <Words>1471</Words>
  <Application>Microsoft Office PowerPoint</Application>
  <PresentationFormat>Widescreen</PresentationFormat>
  <Paragraphs>126</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MS PGothic</vt:lpstr>
      <vt:lpstr>MS PGothic</vt:lpstr>
      <vt:lpstr>.AppleSystemUIFont</vt:lpstr>
      <vt:lpstr>Arial</vt:lpstr>
      <vt:lpstr>Arial Bold</vt:lpstr>
      <vt:lpstr>Calibri</vt:lpstr>
      <vt:lpstr>Frutiger LT Std 55 Roman</vt:lpstr>
      <vt:lpstr>Times</vt:lpstr>
      <vt:lpstr>Times New Roman</vt:lpstr>
      <vt:lpstr>ヒラギノ角ゴ Pro W3</vt:lpstr>
      <vt:lpstr>1_Office Theme</vt:lpstr>
      <vt:lpstr>Fatigue, Drugs and Alcohol</vt:lpstr>
      <vt:lpstr>PowerPoint Presentation</vt:lpstr>
      <vt:lpstr>PowerPoint Presentation</vt:lpstr>
      <vt:lpstr>PowerPoint Presentation</vt:lpstr>
      <vt:lpstr>Alcohol, Illicit Drugs, Prescribed Medications</vt:lpstr>
      <vt:lpstr>Alcohol</vt:lpstr>
      <vt:lpstr>Drugs</vt:lpstr>
      <vt:lpstr>PowerPoint Presentation</vt:lpstr>
      <vt:lpstr>Drug and Alcohol Testing</vt:lpstr>
      <vt:lpstr>Alcohol and Drug Testing (cont.)</vt:lpstr>
      <vt:lpstr>Self-test Kits</vt:lpstr>
      <vt:lpstr>Summary</vt:lpstr>
      <vt:lpstr>Summary</vt:lpstr>
    </vt:vector>
  </TitlesOfParts>
  <Company>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 Coventon</dc:creator>
  <cp:lastModifiedBy>Sabuin, Lin LS</cp:lastModifiedBy>
  <cp:revision>313</cp:revision>
  <cp:lastPrinted>2018-04-09T01:07:07Z</cp:lastPrinted>
  <dcterms:created xsi:type="dcterms:W3CDTF">2010-08-25T02:43:11Z</dcterms:created>
  <dcterms:modified xsi:type="dcterms:W3CDTF">2022-04-21T07:40:26Z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0756A8D5-7E62-4E74-AFA9-A1505D9C6FBC</vt:lpwstr>
  </property>
  <property fmtid="{D5CDD505-2E9C-101B-9397-08002B2CF9AE}" pid="3" name="ArticulatePath">
    <vt:lpwstr>Fundamentally Stable</vt:lpwstr>
  </property>
  <property fmtid="{D5CDD505-2E9C-101B-9397-08002B2CF9AE}" pid="4" name="ContentTypeId">
    <vt:lpwstr>0x010100D999C84002B06B439DA773BCD5D7BD89</vt:lpwstr>
  </property>
</Properties>
</file>