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72" r:id="rId5"/>
    <p:sldMasterId id="2147483686" r:id="rId6"/>
  </p:sldMasterIdLst>
  <p:notesMasterIdLst>
    <p:notesMasterId r:id="rId15"/>
  </p:notesMasterIdLst>
  <p:sldIdLst>
    <p:sldId id="259" r:id="rId7"/>
    <p:sldId id="532" r:id="rId8"/>
    <p:sldId id="530" r:id="rId9"/>
    <p:sldId id="536" r:id="rId10"/>
    <p:sldId id="535" r:id="rId11"/>
    <p:sldId id="538" r:id="rId12"/>
    <p:sldId id="537" r:id="rId13"/>
    <p:sldId id="5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ne, Mark MS" initials="SMM" lastIdx="3" clrIdx="0">
    <p:extLst>
      <p:ext uri="{19B8F6BF-5375-455C-9EA6-DF929625EA0E}">
        <p15:presenceInfo xmlns:p15="http://schemas.microsoft.com/office/powerpoint/2012/main" userId="S::Mark.Stone@oktedi.com::563b808d-1923-4e61-bd72-e13b036e45c8" providerId="AD"/>
      </p:ext>
    </p:extLst>
  </p:cmAuthor>
  <p:cmAuthor id="2" name="Ila, Anna AI" initials="IAA" lastIdx="1" clrIdx="1">
    <p:extLst>
      <p:ext uri="{19B8F6BF-5375-455C-9EA6-DF929625EA0E}">
        <p15:presenceInfo xmlns:p15="http://schemas.microsoft.com/office/powerpoint/2012/main" userId="S-1-5-21-410257347-915818505-1888427937-848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DC2"/>
    <a:srgbClr val="B6BEC3"/>
    <a:srgbClr val="B2BAC0"/>
    <a:srgbClr val="B1B9BF"/>
    <a:srgbClr val="1A86C0"/>
    <a:srgbClr val="E04A3D"/>
    <a:srgbClr val="D44236"/>
    <a:srgbClr val="17A6A0"/>
    <a:srgbClr val="0D8E8A"/>
    <a:srgbClr val="EB5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C6388-4DE7-4E40-8B9E-9B0315B7B1C2}" v="8" dt="2022-02-22T21:50:21.331"/>
    <p1510:client id="{A8B89DC8-83D0-46DF-8A2A-F311233DECA5}" v="6" dt="2022-02-24T04:50:50.294"/>
    <p1510:client id="{B0AED552-7E7E-4706-B075-8A86A8B94469}" v="10" dt="2022-02-16T21:19:47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9" autoAdjust="0"/>
  </p:normalViewPr>
  <p:slideViewPr>
    <p:cSldViewPr snapToGrid="0">
      <p:cViewPr varScale="1">
        <p:scale>
          <a:sx n="69" d="100"/>
          <a:sy n="69" d="100"/>
        </p:scale>
        <p:origin x="4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DE998-BFBD-45E0-9392-78DAD9C3A8C5}" type="datetimeFigureOut">
              <a:rPr lang="en-AU" smtClean="0"/>
              <a:t>21/04/2022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0100B-688D-498D-B2EA-495F2491D9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66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2788" y="304800"/>
            <a:ext cx="4875212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charset="0"/>
              </a:rPr>
              <a:t>Welcome.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charset="0"/>
              </a:rPr>
              <a:t>Introduce yourself.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8EF92-8E65-E04A-B3A9-0AAF267783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3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the purpose of the ASA program.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23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the four steps in the ASA program.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025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survey components.</a:t>
            </a:r>
          </a:p>
          <a:p>
            <a:r>
              <a:rPr lang="en-GB" dirty="0"/>
              <a:t>Emphasise that there are no right or wrong answers. The survey is just a starting point.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39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what happens in the 1-on-1 coaching session.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9500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the supervisor will follow up and offer support. </a:t>
            </a:r>
          </a:p>
          <a:p>
            <a:r>
              <a:rPr lang="en-GB" dirty="0"/>
              <a:t>Emphasise that the supervisor will not receive individual survey responses, these remain confidential between the employee and their coach.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95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the information is entered into a data base and this information is used to report against our safety benchmark.</a:t>
            </a:r>
          </a:p>
          <a:p>
            <a:r>
              <a:rPr lang="en-GB" dirty="0"/>
              <a:t>Emphasise that individual results are not reported, only the overall data.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82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ASA program update and plans for the future.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100B-688D-498D-B2EA-495F2491D9B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09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09"/>
          <a:stretch/>
        </p:blipFill>
        <p:spPr>
          <a:xfrm>
            <a:off x="3484" y="1916832"/>
            <a:ext cx="12192000" cy="493715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09601" y="3429001"/>
            <a:ext cx="10166516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09600" y="4482996"/>
            <a:ext cx="853440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79AF3C8-1FD9-4EF2-BFE1-20D874DE73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44" y="310284"/>
            <a:ext cx="2864693" cy="1218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751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03AF-C72D-4B29-A960-9453DDB4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5" y="316429"/>
            <a:ext cx="10515712" cy="515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83C2-2CFA-4517-B73B-473BA462D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44" y="1011999"/>
            <a:ext cx="5170059" cy="5164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76599-9CE1-47B1-8180-E7648A42E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988" y="1011999"/>
            <a:ext cx="5171869" cy="5164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460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0A2F-DF5A-410D-9F03-A1581BA6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4" y="365798"/>
            <a:ext cx="10515713" cy="4502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0EFBA-315E-47F3-8903-63F37D504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954" y="983083"/>
            <a:ext cx="5157388" cy="1521340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6972F-9169-4AB8-B598-75F76595A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954" y="2504424"/>
            <a:ext cx="5157388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8D493-9AF1-4050-923B-740D9D37B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936" y="1680657"/>
            <a:ext cx="5182732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1D94E-5965-43B1-A50F-D91599FB9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936" y="2504424"/>
            <a:ext cx="5182732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7570A-3A6C-47FE-985B-94C407C0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077CE-E1D2-4642-9CF5-FD45E9A6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4C744-7565-4470-87BE-6DCE2B81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5686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157F-5937-47B6-8A1C-134CA0FF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1A72CF-C449-47CA-AEB5-05814D4D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F0E42-1414-470F-9727-439FB680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52CF3-E033-4375-9D14-3538C698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924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0F85B4B-9BDA-4223-B573-67EE6419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5" y="316429"/>
            <a:ext cx="10515712" cy="515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424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1C54-9684-4F51-B4C3-9AB0D48A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4" y="456528"/>
            <a:ext cx="3931852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05288-CEA7-4FF8-B2C6-2785E046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732" y="987944"/>
            <a:ext cx="6172935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A958F-3240-4B3B-A09F-3DFD7880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54" y="2057977"/>
            <a:ext cx="3931852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7AC10-43D4-4092-BE08-FB8974A63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FFE6B-0CEF-4B0D-8ED4-C0AC4909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55E86-0682-48CB-9D32-FC4EE3D1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930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5410-BC74-4779-BD25-E007054A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4" y="456528"/>
            <a:ext cx="3931852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791EB-44F5-43D1-B398-C39BE047B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732" y="987944"/>
            <a:ext cx="6172935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CDE1C-4A6A-44CF-BB5F-533EECCCE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54" y="2057977"/>
            <a:ext cx="3931852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43553-474C-466E-98DE-61A2385C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78DD9-52EB-448A-A3B1-28A8997D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C1CE1-F1FB-4072-B7FF-65AAB528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2782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BBA1-08D9-42B2-A60C-43BBF7B4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45E4C-E78E-4DC8-8D77-EA49E34AF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51EC-92D7-441D-9607-75EBC4FD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5A83B-A07A-4165-88A2-72F60EAA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C01E-039D-4CA7-AE8B-C168BA0E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7680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A24D6-29A1-4EED-B9FE-E2FBFE2E5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380" y="365799"/>
            <a:ext cx="2628476" cy="58110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13BB1-46A1-4FFB-9871-7026C9DE0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45" y="365799"/>
            <a:ext cx="7713453" cy="58110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962A2-668A-44EE-AD7B-3370D255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20655-A4F6-4BC6-A219-FCB9BC71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98B84-517C-4B35-8F57-86CDFE83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063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D5F87C-6D14-45FB-943F-053EC8786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6" y="6412449"/>
            <a:ext cx="934277" cy="3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0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C4F8A9-20F6-4617-97B9-A2184449DF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37988" y="28576"/>
            <a:ext cx="11563512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480485" y="1358900"/>
            <a:ext cx="11135783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63776" indent="-263776" algn="l" defTabSz="457200" rtl="0" eaLnBrk="0" fontAlgn="base" hangingPunct="0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lang="en-US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83640" indent="-3429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/>
            </a:lvl2pPr>
            <a:lvl3pPr marL="883640" indent="-3429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lang="en-AU" sz="20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883640" indent="-3429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/>
            </a:lvl4pPr>
            <a:lvl5pPr marL="883640" indent="-3429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857271" lvl="2" indent="-316531" algn="l" defTabSz="316531" rtl="0" eaLnBrk="1" fontAlgn="base" hangingPunct="1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/>
              <a:t>Second level</a:t>
            </a:r>
          </a:p>
          <a:p>
            <a:pPr marL="857271" lvl="2" indent="-316531" algn="l" defTabSz="316531" rtl="0" eaLnBrk="1" fontAlgn="base" hangingPunct="1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/>
              <a:t>Third level</a:t>
            </a:r>
          </a:p>
          <a:p>
            <a:pPr marL="857271" lvl="2" indent="-316531" algn="l" defTabSz="316531" rtl="0" eaLnBrk="1" fontAlgn="base" hangingPunct="1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/>
              <a:t>Fourth level</a:t>
            </a:r>
          </a:p>
          <a:p>
            <a:pPr marL="857271" lvl="2" indent="-316531" algn="l" defTabSz="316531" rtl="0" eaLnBrk="1" fontAlgn="base" hangingPunct="1">
              <a:spcBef>
                <a:spcPts val="923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/>
              <a:t>Fifth level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74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52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155267" y="1352551"/>
            <a:ext cx="5471595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000"/>
            </a:lvl1pPr>
            <a:lvl2pPr>
              <a:buClr>
                <a:schemeClr val="accent6"/>
              </a:buClr>
              <a:defRPr sz="2000"/>
            </a:lvl2pPr>
            <a:lvl3pPr marL="1257300" indent="-342900">
              <a:buClr>
                <a:schemeClr val="accent6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sdfsdf</a:t>
            </a:r>
            <a:endParaRPr lang="en-US" dirty="0"/>
          </a:p>
          <a:p>
            <a:pPr lvl="2"/>
            <a:r>
              <a:rPr lang="en-US" dirty="0" err="1"/>
              <a:t>asdfsdfsdf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480486" y="1358900"/>
            <a:ext cx="5511741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37988" y="128587"/>
            <a:ext cx="11506363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9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A898C-87B5-4BA3-B515-E4A309C7CE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38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7988" y="28576"/>
            <a:ext cx="11563512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480485" y="1358900"/>
            <a:ext cx="11135783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85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AE19-30E2-40A1-93CA-97E100058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27" y="1121879"/>
            <a:ext cx="9143548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982F3-9F2F-4570-90DE-797274F64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227" y="3601819"/>
            <a:ext cx="9143548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888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1EE3-F006-422B-81DA-BD11DD4B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3" y="365798"/>
            <a:ext cx="10515712" cy="3849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 lang="en-NZ" sz="2903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9327-D837-4B0C-8CDB-84CA6AE1C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45" y="1142648"/>
            <a:ext cx="10515712" cy="503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EBBC5-30E4-40CE-8AC9-03D13841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D6F6-490E-44CC-88B8-9E6588A9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5F8DF-D4BB-49EE-B8B6-0FE157C5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210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D44E-3EE2-4FD4-ADC6-E0DDC5D2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13" y="1709460"/>
            <a:ext cx="10513902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6F843-EA66-4C24-8368-A2D16B5C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713" y="4589763"/>
            <a:ext cx="10513902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184AC-C28D-4008-8738-C08DF0C2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E18CD-DEC1-4A08-9F4F-9FAA307C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BC308-7CFA-4449-9423-0071676E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122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7501467" y="6508751"/>
            <a:ext cx="43688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380614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95719-0A39-4E4C-BE33-F779DDDC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45" y="365798"/>
            <a:ext cx="10515712" cy="132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95D81-994A-4D6F-A9DF-45C5A47DC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45" y="1826112"/>
            <a:ext cx="10515712" cy="435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9F861-3BD6-4CF8-8BD4-1BCB5AEE3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44" y="6356827"/>
            <a:ext cx="274252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8A67-0A43-43E9-AA20-2608CE1BD6B3}" type="datetimeFigureOut">
              <a:rPr lang="en-NZ" smtClean="0"/>
              <a:t>21/04/2022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EDA00-0A21-42CE-953F-A06518F06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58" y="6356827"/>
            <a:ext cx="4114686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700C5-8B6A-427B-8560-6D54621B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336" y="6356827"/>
            <a:ext cx="274252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552DD44-9E8D-4B43-B541-995BBAA36A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2926FC-B51D-4E0A-97BC-C29312DF8A8B}"/>
              </a:ext>
            </a:extLst>
          </p:cNvPr>
          <p:cNvSpPr/>
          <p:nvPr userDrawn="1"/>
        </p:nvSpPr>
        <p:spPr>
          <a:xfrm>
            <a:off x="217283" y="5613149"/>
            <a:ext cx="2335794" cy="11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79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386" indent="-207386" algn="l" defTabSz="829544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011"/>
            <a:ext cx="287359" cy="39190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D4F27-496D-6B46-B0D1-30D370EEC94C}"/>
              </a:ext>
            </a:extLst>
          </p:cNvPr>
          <p:cNvSpPr/>
          <p:nvPr userDrawn="1"/>
        </p:nvSpPr>
        <p:spPr>
          <a:xfrm>
            <a:off x="1128409" y="6445448"/>
            <a:ext cx="11063591" cy="412552"/>
          </a:xfrm>
          <a:custGeom>
            <a:avLst/>
            <a:gdLst>
              <a:gd name="connsiteX0" fmla="*/ 0 w 9001236"/>
              <a:gd name="connsiteY0" fmla="*/ 0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0 w 9001236"/>
              <a:gd name="connsiteY4" fmla="*/ 0 h 454762"/>
              <a:gd name="connsiteX0" fmla="*/ 2073349 w 9001236"/>
              <a:gd name="connsiteY0" fmla="*/ 0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2073349 w 9001236"/>
              <a:gd name="connsiteY4" fmla="*/ 0 h 454762"/>
              <a:gd name="connsiteX0" fmla="*/ 1233377 w 9001236"/>
              <a:gd name="connsiteY0" fmla="*/ 10633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33377 w 9001236"/>
              <a:gd name="connsiteY4" fmla="*/ 10633 h 454762"/>
              <a:gd name="connsiteX0" fmla="*/ 1297173 w 9001236"/>
              <a:gd name="connsiteY0" fmla="*/ 145312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97173 w 9001236"/>
              <a:gd name="connsiteY4" fmla="*/ 145312 h 454762"/>
              <a:gd name="connsiteX0" fmla="*/ 1247554 w 9001236"/>
              <a:gd name="connsiteY0" fmla="*/ 3545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47554 w 9001236"/>
              <a:gd name="connsiteY4" fmla="*/ 3545 h 454762"/>
              <a:gd name="connsiteX0" fmla="*/ 1247554 w 9001236"/>
              <a:gd name="connsiteY0" fmla="*/ 3545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47554 w 9001236"/>
              <a:gd name="connsiteY4" fmla="*/ 3545 h 454762"/>
              <a:gd name="connsiteX0" fmla="*/ 1247554 w 9001236"/>
              <a:gd name="connsiteY0" fmla="*/ 3545 h 454762"/>
              <a:gd name="connsiteX1" fmla="*/ 9001236 w 9001236"/>
              <a:gd name="connsiteY1" fmla="*/ 0 h 454762"/>
              <a:gd name="connsiteX2" fmla="*/ 9001236 w 9001236"/>
              <a:gd name="connsiteY2" fmla="*/ 454762 h 454762"/>
              <a:gd name="connsiteX3" fmla="*/ 0 w 9001236"/>
              <a:gd name="connsiteY3" fmla="*/ 454762 h 454762"/>
              <a:gd name="connsiteX4" fmla="*/ 1247554 w 9001236"/>
              <a:gd name="connsiteY4" fmla="*/ 3545 h 45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1236" h="454762">
                <a:moveTo>
                  <a:pt x="1247554" y="3545"/>
                </a:moveTo>
                <a:lnTo>
                  <a:pt x="9001236" y="0"/>
                </a:lnTo>
                <a:lnTo>
                  <a:pt x="9001236" y="454762"/>
                </a:lnTo>
                <a:lnTo>
                  <a:pt x="0" y="454762"/>
                </a:lnTo>
                <a:cubicBezTo>
                  <a:pt x="415851" y="304356"/>
                  <a:pt x="619051" y="253188"/>
                  <a:pt x="1247554" y="3545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37637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5pPr>
      <a:lvl6pPr marL="414772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6pPr>
      <a:lvl7pPr marL="829544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7pPr>
      <a:lvl8pPr marL="1244316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8pPr>
      <a:lvl9pPr marL="1659087" algn="l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chemeClr val="tx1"/>
          </a:solidFill>
          <a:latin typeface="Calibri Light" charset="0"/>
        </a:defRPr>
      </a:lvl9pPr>
    </p:titleStyle>
    <p:bodyStyle>
      <a:lvl1pPr marL="207386" indent="-207386" algn="l" rtl="0" eaLnBrk="0" fontAlgn="base" hangingPunct="0">
        <a:lnSpc>
          <a:spcPct val="90000"/>
        </a:lnSpc>
        <a:spcBef>
          <a:spcPts val="907"/>
        </a:spcBef>
        <a:spcAft>
          <a:spcPct val="0"/>
        </a:spcAft>
        <a:buFont typeface="Arial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rtl="0" eaLnBrk="0" fontAlgn="base" hangingPunct="0">
        <a:lnSpc>
          <a:spcPct val="90000"/>
        </a:lnSpc>
        <a:spcBef>
          <a:spcPts val="454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130" y="3611562"/>
            <a:ext cx="8435280" cy="1053996"/>
          </a:xfrm>
        </p:spPr>
        <p:txBody>
          <a:bodyPr>
            <a:noAutofit/>
          </a:bodyPr>
          <a:lstStyle/>
          <a:p>
            <a:r>
              <a:rPr lang="en-GB" sz="3200" dirty="0"/>
              <a:t>Advance Safety Awareness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C7DD5B6-7B76-410C-BABB-0EE38695D6E8}"/>
              </a:ext>
            </a:extLst>
          </p:cNvPr>
          <p:cNvSpPr txBox="1">
            <a:spLocks/>
          </p:cNvSpPr>
          <p:nvPr/>
        </p:nvSpPr>
        <p:spPr>
          <a:xfrm>
            <a:off x="708720" y="3140968"/>
            <a:ext cx="843528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National Mine Safety Week – Day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61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0A05A9-75D6-F14D-B8F9-A4DB62236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568" y="1977482"/>
            <a:ext cx="6406363" cy="2953282"/>
          </a:xfrm>
          <a:prstGeom prst="rect">
            <a:avLst/>
          </a:prstGeom>
        </p:spPr>
      </p:pic>
      <p:sp>
        <p:nvSpPr>
          <p:cNvPr id="4" name="Triangle 11">
            <a:extLst>
              <a:ext uri="{FF2B5EF4-FFF2-40B4-BE49-F238E27FC236}">
                <a16:creationId xmlns:a16="http://schemas.microsoft.com/office/drawing/2014/main" id="{B36F4F56-F908-3546-99FE-23C15DD89E9A}"/>
              </a:ext>
            </a:extLst>
          </p:cNvPr>
          <p:cNvSpPr/>
          <p:nvPr/>
        </p:nvSpPr>
        <p:spPr>
          <a:xfrm>
            <a:off x="5800196" y="4930764"/>
            <a:ext cx="6275735" cy="1301106"/>
          </a:xfrm>
          <a:prstGeom prst="triangle">
            <a:avLst>
              <a:gd name="adj" fmla="val 511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3 Year Safety Plan</a:t>
            </a:r>
          </a:p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Behavior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Risk &amp; Audit | </a:t>
            </a:r>
          </a:p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Health &amp; Hygiene | Standards &amp; Systems</a:t>
            </a:r>
          </a:p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988" y="1269596"/>
            <a:ext cx="655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A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 (Advanced Safety Awareness) Coaching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BCE530F-69B6-4EBB-84F5-FD0E54B0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</a:t>
            </a:r>
            <a:endParaRPr lang="en-AU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3051F85-43AF-4197-94DF-64062EA645D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0486" y="1977482"/>
            <a:ext cx="4939008" cy="4347117"/>
          </a:xfrm>
        </p:spPr>
        <p:txBody>
          <a:bodyPr/>
          <a:lstStyle/>
          <a:p>
            <a:pPr algn="just">
              <a:spcAft>
                <a:spcPts val="24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increase safety awareness and change mindsets in order to reduce the behaviors that cause workplace injuries and incidents. </a:t>
            </a:r>
          </a:p>
          <a:p>
            <a:pPr algn="just">
              <a:spcAft>
                <a:spcPts val="24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shift from reactive to proactive safety is key to preventing fatalities, lowering TRIFR and building a mature and sustainable safety culture.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72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D7F0AFB-E5BC-41D6-AB5E-C89337270B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236"/>
          <a:stretch/>
        </p:blipFill>
        <p:spPr>
          <a:xfrm>
            <a:off x="5658176" y="1614505"/>
            <a:ext cx="6299385" cy="298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22CB35-A028-48E0-83A8-9C35E58F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ASA Program Overview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9BD6D0-3FF6-456B-9405-AA1C8D147DC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0485" y="1358900"/>
            <a:ext cx="4411183" cy="4965700"/>
          </a:xfrm>
        </p:spPr>
        <p:txBody>
          <a:bodyPr/>
          <a:lstStyle/>
          <a:p>
            <a:pPr marL="285750" lvl="1" indent="-285750" algn="just">
              <a:spcAft>
                <a:spcPts val="24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program has 4 points of contact to close the loop on behavioral change:</a:t>
            </a:r>
          </a:p>
          <a:p>
            <a:pPr marL="357188" lvl="2" indent="-346075" algn="just">
              <a:spcAft>
                <a:spcPts val="240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Individual Survey to measure safety beliefs</a:t>
            </a:r>
          </a:p>
          <a:p>
            <a:pPr marL="357188" lvl="2" indent="-346075" algn="just">
              <a:spcAft>
                <a:spcPts val="240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on 1 Coaching</a:t>
            </a:r>
          </a:p>
          <a:p>
            <a:pPr marL="357188" lvl="2" indent="-346075" algn="just">
              <a:spcAft>
                <a:spcPts val="240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Follow up Supervisor Interaction</a:t>
            </a:r>
          </a:p>
          <a:p>
            <a:pPr marL="357188" lvl="2" indent="-346075" algn="just">
              <a:spcAft>
                <a:spcPts val="240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Recording &amp; Reporting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748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742C4F-A24D-4109-B086-A551ACCB5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390" y="1415176"/>
            <a:ext cx="6955610" cy="49094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AFACAA-332C-453C-96C6-EA5B3FD7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The Survey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9CCB4F-FEDA-4D99-B341-9345AC299B5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0486" y="1358900"/>
            <a:ext cx="4686246" cy="4965700"/>
          </a:xfrm>
        </p:spPr>
        <p:txBody>
          <a:bodyPr>
            <a:norm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survey measures 5 components:</a:t>
            </a:r>
          </a:p>
          <a:p>
            <a:pPr marL="534988" lvl="3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eliefs</a:t>
            </a:r>
          </a:p>
          <a:p>
            <a:pPr marL="534988" lvl="3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ttitudes</a:t>
            </a:r>
          </a:p>
          <a:p>
            <a:pPr marL="534988" lvl="3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esponsibility</a:t>
            </a:r>
          </a:p>
          <a:p>
            <a:pPr marL="534988" lvl="3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otivation</a:t>
            </a:r>
          </a:p>
          <a:p>
            <a:pPr marL="534988" lvl="3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tress</a:t>
            </a:r>
          </a:p>
          <a:p>
            <a:pPr marL="2857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survey is completed online or in paper format</a:t>
            </a:r>
          </a:p>
          <a:p>
            <a:pPr marL="2857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individual report is prepared for discussion with the employee in the Coaching session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578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DDC0F-2062-9C48-A0BD-2F3F63DE17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8317" y="1400012"/>
            <a:ext cx="3769474" cy="4099088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B6C998B-F0B0-4DE0-947E-23B8FB14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One-on-One Coaching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8078C5-F0D2-4A8B-B9FA-7391DAB739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0485" y="1358900"/>
            <a:ext cx="7035437" cy="4965700"/>
          </a:xfrm>
        </p:spPr>
        <p:txBody>
          <a:bodyPr/>
          <a:lstStyle/>
          <a:p>
            <a:pPr marL="2857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OTML employees and contractors are trained as coaches </a:t>
            </a:r>
          </a:p>
          <a:p>
            <a:pPr marL="2857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Coaches conduct a 90 minute, one-on-one Coaching session with other employees and contractors:</a:t>
            </a:r>
          </a:p>
          <a:p>
            <a:pPr marL="534988" lvl="3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Understanding of safety beliefs</a:t>
            </a:r>
          </a:p>
          <a:p>
            <a:pPr marL="534988" lvl="3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individual’s Survey results</a:t>
            </a:r>
          </a:p>
          <a:p>
            <a:pPr marL="534988" lvl="3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Development of individual safety commitments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738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6F0F02-850A-2D49-AC84-FB600BEAED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78" t="14683"/>
          <a:stretch/>
        </p:blipFill>
        <p:spPr>
          <a:xfrm>
            <a:off x="7558836" y="1416638"/>
            <a:ext cx="3874881" cy="485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71C7076-CFC2-4048-BB4D-68B801C5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Supervisor Follow Up Interaction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328C-FD45-4258-B71C-DBD4968BA72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0486" y="1358900"/>
            <a:ext cx="6567086" cy="4965700"/>
          </a:xfrm>
        </p:spPr>
        <p:txBody>
          <a:bodyPr/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Supervisors receive the employee’s Coaching Certificate and Safety Commitments.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They use this as an opportunity to follow up with the employee to check how they are doing with their Commitments and to offer their support.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732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815C76-560E-4DA8-AA24-6A19977BB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687" y="1455043"/>
            <a:ext cx="6584949" cy="44457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4B28FD-0FFA-49D5-8B0F-974DE82E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Recording and Reporting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CE019-642D-4B0D-89FE-9162E8F2613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0485" y="1358900"/>
            <a:ext cx="4715983" cy="4965700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information is entered into a data base to provide lead indicator information on safety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884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6996C4-93A5-454E-9C99-32E40159C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5379451" y="1745415"/>
            <a:ext cx="6539345" cy="367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33351A-3C09-4D60-ABE3-48BB5ED1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ASA Program Update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7CA55-F73A-435D-9E0C-7882DBE36CE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0486" y="1358900"/>
            <a:ext cx="4753154" cy="4965700"/>
          </a:xfrm>
        </p:spPr>
        <p:txBody>
          <a:bodyPr>
            <a:normAutofit lnSpcReduction="10000"/>
          </a:bodyPr>
          <a:lstStyle/>
          <a:p>
            <a:pPr marL="285750" lvl="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As at the end of 2020 all OTML employees had been coached</a:t>
            </a:r>
          </a:p>
          <a:p>
            <a:pPr marL="285750" lvl="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Due to personal circumstances, the previous consulting company was not able to continue to provide support</a:t>
            </a:r>
          </a:p>
          <a:p>
            <a:pPr marL="285750" lvl="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Mining Leaders Group (who provide our Leadership Development Program 2) were contracted to develop and continue the roll out of ASA Coaching</a:t>
            </a:r>
          </a:p>
          <a:p>
            <a:pPr marL="285750" lvl="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The focus for 2022 will be on those employees who have commenced since the previous program and the key contractors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9248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783F52-B44B-4E92-AB07-693F8508B74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3EC7152-D9DE-4E72-8171-C729DB1308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732FBA-A859-4E00-9C28-48A71D7C1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5626</TotalTime>
  <Words>473</Words>
  <Application>Microsoft Office PowerPoint</Application>
  <PresentationFormat>Widescreen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.AppleSystemUIFont</vt:lpstr>
      <vt:lpstr>Arial</vt:lpstr>
      <vt:lpstr>Calibri</vt:lpstr>
      <vt:lpstr>Calibri Light</vt:lpstr>
      <vt:lpstr>DecimaProA-Bold ☞</vt:lpstr>
      <vt:lpstr>Wingdings</vt:lpstr>
      <vt:lpstr>1_Office Theme</vt:lpstr>
      <vt:lpstr>1_Custom Design</vt:lpstr>
      <vt:lpstr>Custom Design</vt:lpstr>
      <vt:lpstr>Advance Safety Awareness</vt:lpstr>
      <vt:lpstr>Purpose</vt:lpstr>
      <vt:lpstr>ASA Program Overview</vt:lpstr>
      <vt:lpstr>1. The Survey</vt:lpstr>
      <vt:lpstr>2. One-on-One Coaching</vt:lpstr>
      <vt:lpstr>3. Supervisor Follow Up Interaction</vt:lpstr>
      <vt:lpstr>4. Recording and Reporting</vt:lpstr>
      <vt:lpstr>ASA Program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Assett Renewal Project Roadmap</dc:title>
  <dc:creator>Gowdie, Brendan BG</dc:creator>
  <cp:lastModifiedBy>Sabuin, Lin LS</cp:lastModifiedBy>
  <cp:revision>100</cp:revision>
  <dcterms:created xsi:type="dcterms:W3CDTF">2021-05-24T09:00:27Z</dcterms:created>
  <dcterms:modified xsi:type="dcterms:W3CDTF">2022-04-21T07:41:47Z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</Properties>
</file>