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2"/>
  </p:notesMasterIdLst>
  <p:sldIdLst>
    <p:sldId id="263" r:id="rId6"/>
    <p:sldId id="277" r:id="rId7"/>
    <p:sldId id="264" r:id="rId8"/>
    <p:sldId id="265" r:id="rId9"/>
    <p:sldId id="278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14" autoAdjust="0"/>
  </p:normalViewPr>
  <p:slideViewPr>
    <p:cSldViewPr>
      <p:cViewPr varScale="1">
        <p:scale>
          <a:sx n="75" d="100"/>
          <a:sy n="75" d="100"/>
        </p:scale>
        <p:origin x="166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61875-6F24-4A2C-B199-5287059AA33E}" type="datetimeFigureOut">
              <a:rPr lang="en-US" smtClean="0"/>
              <a:pPr/>
              <a:t>9/24/2021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DE3AF-1668-4E70-A1DE-173AF603AFE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35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dirty="0"/>
              <a:t>The Ok Tedi Way is a statement of who we are and how we operate, 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dirty="0"/>
              <a:t>Our</a:t>
            </a:r>
            <a:r>
              <a:rPr lang="en-US" baseline="0" dirty="0"/>
              <a:t> values are</a:t>
            </a:r>
            <a:endParaRPr lang="en-US" dirty="0"/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/>
          </a:p>
          <a:p>
            <a:pPr marL="628650" lvl="1" indent="-171450">
              <a:buClr>
                <a:schemeClr val="accent6"/>
              </a:buClr>
            </a:pPr>
            <a:r>
              <a:rPr lang="en-US" dirty="0"/>
              <a:t>Safety,</a:t>
            </a:r>
            <a:r>
              <a:rPr lang="en-US" baseline="0" dirty="0"/>
              <a:t> Environment – we care about our employees, business partners and our communities well being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/>
              <a:t>Integrity – we expect honesty, trust, fairness and respect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/>
              <a:t>Accountability – we own our jobs, we meet our commitments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/>
              <a:t>Teamwork – our goals are common, our success shared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/>
              <a:t>Performance – we give our best every day and seek to continuously improve</a:t>
            </a:r>
          </a:p>
          <a:p>
            <a:pPr marL="628650" lvl="1" indent="-171450">
              <a:buClr>
                <a:schemeClr val="accent6"/>
              </a:buClr>
            </a:pPr>
            <a:r>
              <a:rPr lang="en-US" baseline="0" dirty="0"/>
              <a:t>Sustainability – we use what we need and conserve what we can </a:t>
            </a:r>
            <a:endParaRPr lang="en-US" dirty="0"/>
          </a:p>
          <a:p>
            <a:pPr marL="0" indent="0">
              <a:buClr>
                <a:schemeClr val="accent6"/>
              </a:buClr>
              <a:buFont typeface="Arial" charset="0"/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024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7349454-1E09-6143-B71F-7FA8FB582B78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0243" name="Slide Image Placeholder 6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59356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Integrity</a:t>
            </a:r>
            <a:r>
              <a:rPr lang="en-AU" baseline="0" dirty="0"/>
              <a:t> is speaking the truth, or telling the truth. </a:t>
            </a:r>
          </a:p>
          <a:p>
            <a:r>
              <a:rPr lang="en-AU" baseline="0" dirty="0"/>
              <a:t>It is reporting accurately and honestly </a:t>
            </a:r>
          </a:p>
          <a:p>
            <a:endParaRPr lang="en-AU" baseline="0" dirty="0"/>
          </a:p>
          <a:p>
            <a:r>
              <a:rPr lang="en-AU" baseline="0" dirty="0"/>
              <a:t>It is </a:t>
            </a:r>
            <a:r>
              <a:rPr lang="en-AU" b="1" baseline="0" dirty="0"/>
              <a:t>not</a:t>
            </a:r>
            <a:r>
              <a:rPr lang="en-AU" baseline="0" dirty="0"/>
              <a:t> lying, cheating or starting false rumours.</a:t>
            </a:r>
          </a:p>
          <a:p>
            <a:r>
              <a:rPr lang="en-AU" baseline="0" dirty="0"/>
              <a:t>It is </a:t>
            </a:r>
            <a:r>
              <a:rPr lang="en-AU" b="1" baseline="0" dirty="0"/>
              <a:t>not</a:t>
            </a:r>
            <a:r>
              <a:rPr lang="en-AU" b="0" baseline="0" dirty="0"/>
              <a:t> falsifying records or reports.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4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dirty="0"/>
              <a:t>Follow OTML golden rules, safety procedures and guidelines in the Code of Conduct.</a:t>
            </a:r>
          </a:p>
          <a:p>
            <a:endParaRPr lang="en-AU" sz="1200" dirty="0"/>
          </a:p>
          <a:p>
            <a:r>
              <a:rPr lang="en-AU" sz="1200" dirty="0"/>
              <a:t>Respect others. Respect their religion, beliefs and nationality. Treat everyone fairly. </a:t>
            </a:r>
          </a:p>
          <a:p>
            <a:endParaRPr lang="en-AU" sz="1200" dirty="0"/>
          </a:p>
          <a:p>
            <a:r>
              <a:rPr lang="en-AU" sz="1200" dirty="0"/>
              <a:t>When we make a commitment to do something, let’s make sure we do it. </a:t>
            </a:r>
          </a:p>
          <a:p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8F667-3F59-4A33-BA19-8FE8851767F4}" type="slidenum">
              <a:rPr lang="en-AU" smtClean="0"/>
              <a:pPr/>
              <a:t>5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0" y="1987550"/>
            <a:ext cx="9144000" cy="3889375"/>
          </a:xfrm>
          <a:prstGeom prst="wave">
            <a:avLst>
              <a:gd name="adj1" fmla="val 5356"/>
              <a:gd name="adj2" fmla="val 0"/>
            </a:avLst>
          </a:prstGeom>
          <a:solidFill>
            <a:srgbClr val="FFD7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3355975"/>
            <a:ext cx="9144000" cy="3529013"/>
          </a:xfrm>
          <a:prstGeom prst="flowChartManualInput">
            <a:avLst/>
          </a:prstGeom>
          <a:gradFill rotWithShape="1">
            <a:gsLst>
              <a:gs pos="0">
                <a:srgbClr val="5E5E5E"/>
              </a:gs>
              <a:gs pos="100000">
                <a:srgbClr val="92929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dirty="0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2278063"/>
            <a:ext cx="9144000" cy="4319587"/>
          </a:xfrm>
          <a:prstGeom prst="wave">
            <a:avLst>
              <a:gd name="adj1" fmla="val 5356"/>
              <a:gd name="adj2" fmla="val 0"/>
            </a:avLst>
          </a:prstGeom>
          <a:gradFill rotWithShape="1">
            <a:gsLst>
              <a:gs pos="0">
                <a:srgbClr val="FF7832"/>
              </a:gs>
              <a:gs pos="100000">
                <a:srgbClr val="FF7C3B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2924175"/>
            <a:ext cx="7058025" cy="1512888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868863"/>
            <a:ext cx="7058025" cy="720725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3079" name="Picture 7" descr="Copy of OTML Logo Or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728663"/>
            <a:ext cx="1798638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1943100" cy="60340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2988" y="274638"/>
            <a:ext cx="5681662" cy="60340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 marL="1257300" indent="-342900">
              <a:buFont typeface="Arial" charset="0"/>
              <a:buChar char="•"/>
              <a:defRPr sz="2000"/>
            </a:lvl3pPr>
            <a:lvl4pPr marL="1371600" indent="0"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4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50795"/>
            <a:ext cx="7643812" cy="7064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639888"/>
            <a:ext cx="3811587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639888"/>
            <a:ext cx="3813175" cy="46688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1081088"/>
            <a:chOff x="204" y="164"/>
            <a:chExt cx="5352" cy="681"/>
          </a:xfrm>
        </p:grpSpPr>
        <p:sp>
          <p:nvSpPr>
            <p:cNvPr id="1037" name="AutoShape 13"/>
            <p:cNvSpPr>
              <a:spLocks noChangeArrowheads="1"/>
            </p:cNvSpPr>
            <p:nvPr userDrawn="1"/>
          </p:nvSpPr>
          <p:spPr bwMode="auto">
            <a:xfrm>
              <a:off x="204" y="164"/>
              <a:ext cx="5352" cy="545"/>
            </a:xfrm>
            <a:prstGeom prst="flowChartProcess">
              <a:avLst/>
            </a:prstGeom>
            <a:solidFill>
              <a:srgbClr val="FF78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  <p:sp>
          <p:nvSpPr>
            <p:cNvPr id="1039" name="AutoShape 15"/>
            <p:cNvSpPr>
              <a:spLocks noChangeArrowheads="1"/>
            </p:cNvSpPr>
            <p:nvPr/>
          </p:nvSpPr>
          <p:spPr bwMode="auto">
            <a:xfrm>
              <a:off x="204" y="346"/>
              <a:ext cx="5352" cy="49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D7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 dirty="0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639888"/>
            <a:ext cx="7777162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9688"/>
            <a:ext cx="28956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86550" y="6661150"/>
            <a:ext cx="213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6CAAB111-1B9E-4C43-BCFA-50BBA02B2969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7832"/>
              </a:gs>
              <a:gs pos="100000">
                <a:srgbClr val="FF7C3B"/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64381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[Title of Presentation]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33333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rgbClr val="33333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rgbClr val="33333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rgbClr val="3333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cid:image007.png@01D4888F.57F7694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924175"/>
            <a:ext cx="8686800" cy="1512888"/>
          </a:xfrm>
        </p:spPr>
        <p:txBody>
          <a:bodyPr/>
          <a:lstStyle/>
          <a:p>
            <a:r>
              <a:rPr lang="en-AU" sz="4400" dirty="0">
                <a:cs typeface="Arial" pitchFamily="34" charset="0"/>
              </a:rPr>
              <a:t>Pasin Ok Tedi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437063"/>
            <a:ext cx="8686800" cy="720725"/>
          </a:xfrm>
        </p:spPr>
        <p:txBody>
          <a:bodyPr/>
          <a:lstStyle/>
          <a:p>
            <a:r>
              <a:rPr lang="en-AU" sz="4000" b="1" dirty="0" smtClean="0"/>
              <a:t>Integrity </a:t>
            </a:r>
            <a:endParaRPr lang="en-AU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86200"/>
            <a:ext cx="148968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0302" t="52584" r="9490" b="28931"/>
          <a:stretch/>
        </p:blipFill>
        <p:spPr>
          <a:xfrm>
            <a:off x="26514" y="3341911"/>
            <a:ext cx="5637434" cy="2075663"/>
          </a:xfrm>
          <a:prstGeom prst="rect">
            <a:avLst/>
          </a:prstGeom>
          <a:noFill/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Ok Tedi Way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141452" y="1416503"/>
            <a:ext cx="5240336" cy="4965700"/>
          </a:xfrm>
        </p:spPr>
        <p:txBody>
          <a:bodyPr/>
          <a:lstStyle/>
          <a:p>
            <a:pPr marL="342900" indent="-342900" algn="just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The Ok Tedi Way is a statement of who we are and how we operate</a:t>
            </a:r>
          </a:p>
          <a:p>
            <a:pPr>
              <a:buClr>
                <a:schemeClr val="accent6"/>
              </a:buClr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based on our values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601390" y="135255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61950" indent="-2095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201" y="1416503"/>
            <a:ext cx="3550725" cy="49657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52400" y="4038600"/>
            <a:ext cx="34290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056934"/>
            <a:ext cx="781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27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924800" cy="477837"/>
          </a:xfrm>
        </p:spPr>
        <p:txBody>
          <a:bodyPr/>
          <a:lstStyle/>
          <a:p>
            <a:r>
              <a:rPr lang="en-AU" b="1" dirty="0"/>
              <a:t>This month we focus 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43702" y="6429396"/>
            <a:ext cx="2133600" cy="277813"/>
          </a:xfrm>
        </p:spPr>
        <p:txBody>
          <a:bodyPr/>
          <a:lstStyle/>
          <a:p>
            <a:fld id="{6CAAB111-1B9E-4C43-BCFA-50BBA02B2969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474728" cy="54864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AU" sz="3200" b="1" dirty="0">
                <a:solidFill>
                  <a:srgbClr val="FF6600"/>
                </a:solidFill>
              </a:rPr>
              <a:t>Integrity</a:t>
            </a:r>
          </a:p>
          <a:p>
            <a:pPr>
              <a:buFontTx/>
              <a:buNone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AU" sz="2000" dirty="0">
                <a:solidFill>
                  <a:schemeClr val="tx1"/>
                </a:solidFill>
              </a:rPr>
              <a:t>  Integrity - being honest &amp; having good </a:t>
            </a:r>
          </a:p>
          <a:p>
            <a:pPr marL="0" indent="0">
              <a:buNone/>
              <a:defRPr/>
            </a:pPr>
            <a:r>
              <a:rPr lang="en-AU" sz="2000" dirty="0">
                <a:solidFill>
                  <a:schemeClr val="tx1"/>
                </a:solidFill>
              </a:rPr>
              <a:t>	moral principles.</a:t>
            </a:r>
          </a:p>
          <a:p>
            <a:pPr marL="400050" lvl="1" indent="0">
              <a:buNone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lvl="1" indent="-342900">
              <a:buFontTx/>
              <a:buChar char="-"/>
              <a:defRPr/>
            </a:pPr>
            <a:endParaRPr lang="en-AU" sz="20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endParaRPr lang="en-AU" sz="2000" dirty="0"/>
          </a:p>
          <a:p>
            <a:pPr>
              <a:buFontTx/>
              <a:buNone/>
              <a:defRPr/>
            </a:pP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7" r="1"/>
          <a:stretch/>
        </p:blipFill>
        <p:spPr>
          <a:xfrm>
            <a:off x="7380312" y="1798905"/>
            <a:ext cx="1393074" cy="391247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476091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84" y="988740"/>
            <a:ext cx="1902728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066800"/>
            <a:ext cx="781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62812" cy="706437"/>
          </a:xfrm>
        </p:spPr>
        <p:txBody>
          <a:bodyPr/>
          <a:lstStyle/>
          <a:p>
            <a:r>
              <a:rPr lang="en-AU" b="1" dirty="0"/>
              <a:t>What does Integrity look like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43702" y="6429396"/>
            <a:ext cx="2133600" cy="277813"/>
          </a:xfrm>
        </p:spPr>
        <p:txBody>
          <a:bodyPr/>
          <a:lstStyle/>
          <a:p>
            <a:fld id="{6CAAB111-1B9E-4C43-BCFA-50BBA02B2969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0" y="1439034"/>
            <a:ext cx="519247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r>
              <a:rPr lang="en-AU" sz="2000" kern="0" dirty="0"/>
              <a:t>Speaking the truth</a:t>
            </a:r>
          </a:p>
          <a:p>
            <a:endParaRPr lang="en-AU" sz="2000" kern="0" dirty="0"/>
          </a:p>
          <a:p>
            <a:r>
              <a:rPr lang="en-AU" sz="2000" kern="0" dirty="0"/>
              <a:t>Stopping unsafe behaviour </a:t>
            </a:r>
          </a:p>
          <a:p>
            <a:endParaRPr lang="en-AU" sz="2000" kern="0" dirty="0"/>
          </a:p>
          <a:p>
            <a:r>
              <a:rPr lang="en-AU" sz="2000" kern="0" dirty="0"/>
              <a:t>Reporting accurately and honestly </a:t>
            </a:r>
          </a:p>
          <a:p>
            <a:endParaRPr lang="en-AU" sz="2000" kern="0" dirty="0"/>
          </a:p>
          <a:p>
            <a:r>
              <a:rPr lang="en-AU" sz="2000" kern="0" dirty="0"/>
              <a:t>Looking after equipment and PPE</a:t>
            </a:r>
          </a:p>
          <a:p>
            <a:pPr marL="0" indent="0">
              <a:buNone/>
            </a:pPr>
            <a:endParaRPr lang="en-AU" sz="2000" kern="0" dirty="0"/>
          </a:p>
          <a:p>
            <a:r>
              <a:rPr lang="en-AU" sz="2000" kern="0" dirty="0"/>
              <a:t>Treating everyone equal</a:t>
            </a:r>
          </a:p>
          <a:p>
            <a:endParaRPr lang="en-AU" sz="2000" kern="0" dirty="0"/>
          </a:p>
          <a:p>
            <a:r>
              <a:rPr lang="en-AU" sz="2000" kern="0" dirty="0"/>
              <a:t>Admit mistakes</a:t>
            </a:r>
          </a:p>
          <a:p>
            <a:pPr marL="0" indent="0">
              <a:buFontTx/>
              <a:buNone/>
            </a:pPr>
            <a:endParaRPr lang="en-AU" sz="2000" kern="0" dirty="0"/>
          </a:p>
        </p:txBody>
      </p:sp>
      <p:pic>
        <p:nvPicPr>
          <p:cNvPr id="23" name="Picture 22" descr="cid:image007.png@01D4888F.57F7694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89" y="3759781"/>
            <a:ext cx="1801350" cy="217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178" y="1600200"/>
            <a:ext cx="1964572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143000"/>
            <a:ext cx="7810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262812" cy="706437"/>
          </a:xfrm>
        </p:spPr>
        <p:txBody>
          <a:bodyPr/>
          <a:lstStyle/>
          <a:p>
            <a:r>
              <a:rPr lang="en-AU" b="1" dirty="0"/>
              <a:t>How can we practice Integrity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643702" y="6429396"/>
            <a:ext cx="2133600" cy="277813"/>
          </a:xfrm>
        </p:spPr>
        <p:txBody>
          <a:bodyPr/>
          <a:lstStyle/>
          <a:p>
            <a:fld id="{6CAAB111-1B9E-4C43-BCFA-50BBA02B2969}" type="slidenum">
              <a:rPr lang="en-AU" smtClean="0"/>
              <a:pPr/>
              <a:t>5</a:t>
            </a:fld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2563"/>
            <a:ext cx="5867400" cy="2438400"/>
          </a:xfrm>
        </p:spPr>
        <p:txBody>
          <a:bodyPr/>
          <a:lstStyle/>
          <a:p>
            <a:r>
              <a:rPr lang="en-AU" sz="2000" dirty="0"/>
              <a:t>Follow OTML Golden Rules</a:t>
            </a:r>
          </a:p>
          <a:p>
            <a:pPr marL="0" indent="0">
              <a:buNone/>
            </a:pPr>
            <a:endParaRPr lang="en-AU" sz="2000" dirty="0"/>
          </a:p>
          <a:p>
            <a:r>
              <a:rPr lang="en-AU" sz="2000" dirty="0"/>
              <a:t>Follow ALL OHSE Policies Procedures &amp; </a:t>
            </a:r>
          </a:p>
          <a:p>
            <a:endParaRPr lang="en-AU" sz="2000" dirty="0"/>
          </a:p>
          <a:p>
            <a:r>
              <a:rPr lang="en-AU" sz="2000" dirty="0"/>
              <a:t>Follow Code of Conduct Guidelines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995363"/>
            <a:ext cx="5867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33333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333333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333333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rgbClr val="333333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000" b="1" kern="0" dirty="0"/>
              <a:t>You can start by:</a:t>
            </a:r>
          </a:p>
          <a:p>
            <a:endParaRPr lang="en-AU" sz="2000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35766"/>
            <a:ext cx="2057400" cy="214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96" y="2355861"/>
            <a:ext cx="2233604" cy="3441593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50" y="995363"/>
            <a:ext cx="781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84661"/>
            <a:ext cx="2395537" cy="209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24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4719071" y="1860769"/>
            <a:ext cx="4239191" cy="4821385"/>
          </a:xfrm>
          <a:solidFill>
            <a:srgbClr val="FF7C80"/>
          </a:solidFill>
        </p:spPr>
        <p:txBody>
          <a:bodyPr>
            <a:normAutofit lnSpcReduction="10000"/>
          </a:bodyPr>
          <a:lstStyle/>
          <a:p>
            <a:pPr marL="0" indent="0" eaLnBrk="1" fontAlgn="ctr" hangingPunct="1">
              <a:buNone/>
            </a:pPr>
            <a:r>
              <a:rPr lang="en-AU" b="1" dirty="0"/>
              <a:t>DO NOT …</a:t>
            </a:r>
          </a:p>
          <a:p>
            <a:pPr marL="0" indent="0" eaLnBrk="1" fontAlgn="ctr" hangingPunct="1">
              <a:buNone/>
            </a:pPr>
            <a:endParaRPr lang="en-US" dirty="0"/>
          </a:p>
          <a:p>
            <a:pPr eaLnBrk="1" fontAlgn="ctr" hangingPunct="1"/>
            <a:r>
              <a:rPr lang="en-AU" sz="1900" dirty="0"/>
              <a:t>Lie or cheat</a:t>
            </a:r>
          </a:p>
          <a:p>
            <a:r>
              <a:rPr lang="en-AU" sz="1900" dirty="0"/>
              <a:t>Hide mistakes</a:t>
            </a:r>
            <a:endParaRPr lang="en-GB" sz="1900" dirty="0"/>
          </a:p>
          <a:p>
            <a:r>
              <a:rPr lang="en-AU" sz="1900" dirty="0"/>
              <a:t>Start false rumours</a:t>
            </a:r>
            <a:endParaRPr lang="en-GB" sz="1900" dirty="0"/>
          </a:p>
          <a:p>
            <a:r>
              <a:rPr lang="en-AU" sz="1900" dirty="0"/>
              <a:t>Breach confidence</a:t>
            </a:r>
            <a:endParaRPr lang="en-GB" sz="1900" dirty="0"/>
          </a:p>
          <a:p>
            <a:r>
              <a:rPr lang="en-AU" sz="1900" dirty="0"/>
              <a:t>Talk behind people’s backs’</a:t>
            </a:r>
            <a:endParaRPr lang="en-GB" sz="1900" dirty="0"/>
          </a:p>
          <a:p>
            <a:r>
              <a:rPr lang="en-AU" sz="1900" dirty="0"/>
              <a:t>Falsify records</a:t>
            </a:r>
            <a:endParaRPr lang="en-GB" sz="1900" dirty="0"/>
          </a:p>
          <a:p>
            <a:r>
              <a:rPr lang="en-AU" sz="1900" dirty="0"/>
              <a:t>Steal or mistreat others property</a:t>
            </a:r>
            <a:endParaRPr lang="en-GB" sz="1900" dirty="0"/>
          </a:p>
          <a:p>
            <a:r>
              <a:rPr lang="en-AU" sz="1900" dirty="0"/>
              <a:t>Ignore others or talk over them</a:t>
            </a:r>
            <a:endParaRPr lang="en-GB" sz="1900" dirty="0"/>
          </a:p>
          <a:p>
            <a:r>
              <a:rPr lang="en-AU" sz="1900" dirty="0"/>
              <a:t>Make ad hoc or arbitrary decisions</a:t>
            </a:r>
            <a:endParaRPr lang="en-GB" sz="1900" dirty="0"/>
          </a:p>
          <a:p>
            <a:r>
              <a:rPr lang="en-AU" sz="1900" dirty="0"/>
              <a:t>Discriminate against others</a:t>
            </a:r>
            <a:endParaRPr lang="en-GB" sz="1900" dirty="0"/>
          </a:p>
          <a:p>
            <a:r>
              <a:rPr lang="en-AU" sz="1900" dirty="0"/>
              <a:t>Let others down</a:t>
            </a:r>
            <a:endParaRPr lang="en-GB" sz="1900" dirty="0"/>
          </a:p>
          <a:p>
            <a:r>
              <a:rPr lang="en-AU" sz="1900" dirty="0"/>
              <a:t>Take short cuts</a:t>
            </a:r>
            <a:endParaRPr lang="en-GB" sz="1900" dirty="0"/>
          </a:p>
          <a:p>
            <a:pPr eaLnBrk="1" fontAlgn="ctr" hangingPunct="1"/>
            <a:endParaRPr lang="en-US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227120" y="1860769"/>
            <a:ext cx="4416257" cy="4821385"/>
          </a:xfrm>
          <a:solidFill>
            <a:srgbClr val="92D050"/>
          </a:solidFill>
        </p:spPr>
        <p:txBody>
          <a:bodyPr>
            <a:normAutofit/>
          </a:bodyPr>
          <a:lstStyle/>
          <a:p>
            <a:pPr eaLnBrk="1" fontAlgn="ctr" hangingPunct="1"/>
            <a:r>
              <a:rPr lang="en-AU" sz="2600" b="1" dirty="0"/>
              <a:t>DO …</a:t>
            </a:r>
            <a:endParaRPr lang="en-US" sz="2600" dirty="0"/>
          </a:p>
          <a:p>
            <a:pPr marL="457200" indent="-457200" eaLnBrk="1" fontAlgn="ctr" hangingPunct="1">
              <a:buClrTx/>
              <a:buFont typeface="Arial" panose="020B0604020202020204" pitchFamily="34" charset="0"/>
              <a:buChar char="•"/>
            </a:pPr>
            <a:r>
              <a:rPr lang="en-AU" sz="1800" dirty="0"/>
              <a:t>Speak the truth</a:t>
            </a:r>
          </a:p>
          <a:p>
            <a:pPr marL="457200" indent="-457200" eaLnBrk="1" fontAlgn="ctr" hangingPunct="1">
              <a:buClrTx/>
              <a:buFont typeface="Arial" panose="020B0604020202020204" pitchFamily="34" charset="0"/>
              <a:buChar char="•"/>
            </a:pPr>
            <a:r>
              <a:rPr lang="en-AU" sz="1800" dirty="0"/>
              <a:t>Respect confidence</a:t>
            </a:r>
          </a:p>
          <a:p>
            <a:pPr marL="457200" indent="-457200" eaLnBrk="1" fontAlgn="ctr" hangingPunct="1">
              <a:buClrTx/>
              <a:buFont typeface="Arial" panose="020B0604020202020204" pitchFamily="34" charset="0"/>
              <a:buChar char="•"/>
            </a:pPr>
            <a:r>
              <a:rPr lang="en-AU" sz="1800" dirty="0"/>
              <a:t>Admit mistakes</a:t>
            </a:r>
          </a:p>
          <a:p>
            <a:pPr marL="457200" indent="-457200" eaLnBrk="1" fontAlgn="ctr" hangingPunct="1">
              <a:buClrTx/>
              <a:buFont typeface="Arial" panose="020B0604020202020204" pitchFamily="34" charset="0"/>
              <a:buChar char="•"/>
            </a:pPr>
            <a:r>
              <a:rPr lang="en-AU" sz="1800" dirty="0"/>
              <a:t>Report accurately</a:t>
            </a:r>
          </a:p>
          <a:p>
            <a:pPr marL="457200" indent="-457200" eaLnBrk="1" fontAlgn="ctr" hangingPunct="1">
              <a:buClrTx/>
              <a:buFont typeface="Arial" panose="020B0604020202020204" pitchFamily="34" charset="0"/>
              <a:buChar char="•"/>
            </a:pPr>
            <a:r>
              <a:rPr lang="en-AU" sz="1800" dirty="0"/>
              <a:t>Respect others property</a:t>
            </a:r>
          </a:p>
          <a:p>
            <a:pPr marL="457200" indent="-457200" eaLnBrk="1" fontAlgn="ctr" hangingPunct="1">
              <a:buClrTx/>
              <a:buFont typeface="Arial" panose="020B0604020202020204" pitchFamily="34" charset="0"/>
              <a:buChar char="•"/>
            </a:pPr>
            <a:r>
              <a:rPr lang="en-AU" sz="1800" dirty="0"/>
              <a:t>Do what we commit to do</a:t>
            </a:r>
          </a:p>
          <a:p>
            <a:pPr marL="457200" indent="-457200" eaLnBrk="1" fontAlgn="ctr" hangingPunct="1">
              <a:buClrTx/>
              <a:buFont typeface="Arial" panose="020B0604020202020204" pitchFamily="34" charset="0"/>
              <a:buChar char="•"/>
            </a:pPr>
            <a:r>
              <a:rPr lang="en-AU" sz="1800" dirty="0"/>
              <a:t>Respect the views of others, hear them out</a:t>
            </a:r>
          </a:p>
          <a:p>
            <a:pPr marL="457200" indent="-457200" eaLnBrk="1" fontAlgn="ctr" hangingPunct="1">
              <a:buClrTx/>
              <a:buFont typeface="Arial" panose="020B0604020202020204" pitchFamily="34" charset="0"/>
              <a:buChar char="•"/>
            </a:pPr>
            <a:r>
              <a:rPr lang="en-AU" sz="1800" dirty="0"/>
              <a:t>Be consistent, principled and fair</a:t>
            </a:r>
          </a:p>
          <a:p>
            <a:pPr marL="457200" indent="-457200" eaLnBrk="1" fontAlgn="ctr" hangingPunct="1">
              <a:buClrTx/>
              <a:buFont typeface="Arial" panose="020B0604020202020204" pitchFamily="34" charset="0"/>
              <a:buChar char="•"/>
            </a:pPr>
            <a:r>
              <a:rPr lang="en-AU" sz="1800" dirty="0"/>
              <a:t>Treat everyone equally</a:t>
            </a:r>
          </a:p>
          <a:p>
            <a:pPr marL="457200" indent="-457200" eaLnBrk="1" fontAlgn="ctr" hangingPunct="1">
              <a:buClrTx/>
              <a:buFont typeface="Arial" panose="020B0604020202020204" pitchFamily="34" charset="0"/>
              <a:buChar char="•"/>
            </a:pPr>
            <a:r>
              <a:rPr lang="en-AU" sz="1800" dirty="0"/>
              <a:t>Respect diversity 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8491" y="386505"/>
            <a:ext cx="8629772" cy="616728"/>
          </a:xfrm>
        </p:spPr>
        <p:txBody>
          <a:bodyPr/>
          <a:lstStyle/>
          <a:p>
            <a:pPr lvl="0"/>
            <a:r>
              <a:rPr lang="en-US" dirty="0"/>
              <a:t>Achieving Success Means - </a:t>
            </a:r>
            <a:r>
              <a:rPr lang="en-AU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en-AU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en-AU" sz="1800" dirty="0">
                <a:solidFill>
                  <a:srgbClr val="000000"/>
                </a:solidFill>
                <a:latin typeface="Arial Narrow" panose="020B0606020202030204" pitchFamily="34" charset="0"/>
              </a:rPr>
              <a:t/>
            </a:r>
            <a:br>
              <a:rPr lang="en-AU" sz="1800" dirty="0">
                <a:solidFill>
                  <a:srgbClr val="000000"/>
                </a:solidFill>
                <a:latin typeface="Arial Narrow" panose="020B0606020202030204" pitchFamily="34" charset="0"/>
              </a:rPr>
            </a:b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06" b="71921" l="12275" r="471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17" t="27467" r="48506" b="23140"/>
          <a:stretch/>
        </p:blipFill>
        <p:spPr>
          <a:xfrm>
            <a:off x="3861712" y="1787169"/>
            <a:ext cx="781665" cy="725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513" b="72908" l="56961" r="893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8714" r="6622" b="23292"/>
          <a:stretch/>
        </p:blipFill>
        <p:spPr>
          <a:xfrm>
            <a:off x="8256631" y="1787169"/>
            <a:ext cx="777326" cy="5979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8491" y="1112526"/>
            <a:ext cx="87515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b="1" dirty="0">
                <a:solidFill>
                  <a:srgbClr val="000000"/>
                </a:solidFill>
                <a:latin typeface="Arial Narrow" panose="020B0606020202030204" pitchFamily="34" charset="0"/>
              </a:rPr>
              <a:t>We expect honesty, trust, fairness and respect </a:t>
            </a:r>
            <a:endParaRPr lang="en-US" sz="20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099509"/>
            <a:ext cx="7810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911980"/>
      </p:ext>
    </p:extLst>
  </p:cSld>
  <p:clrMapOvr>
    <a:masterClrMapping/>
  </p:clrMapOvr>
</p:sld>
</file>

<file path=ppt/theme/theme1.xml><?xml version="1.0" encoding="utf-8"?>
<a:theme xmlns:a="http://schemas.openxmlformats.org/drawingml/2006/main" name="Integrity_Version 4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k Tedi Document" ma:contentTypeID="0x010100B5D33B4F525BBB4DA38F8762757A7E5400C62E8B39B0C7B34DAC851BAC938B2467" ma:contentTypeVersion="" ma:contentTypeDescription="" ma:contentTypeScope="" ma:versionID="92cbda4c2ca358be2fbbf8a4407493b3">
  <xsd:schema xmlns:xsd="http://www.w3.org/2001/XMLSchema" xmlns:xs="http://www.w3.org/2001/XMLSchema" xmlns:p="http://schemas.microsoft.com/office/2006/metadata/properties" xmlns:ns2="5e15c043-cfb4-472e-9629-3f7de4e8877a" targetNamespace="http://schemas.microsoft.com/office/2006/metadata/properties" ma:root="true" ma:fieldsID="3331a4d123955692fb26d7cb44d67f3d" ns2:_="">
    <xsd:import namespace="5e15c043-cfb4-472e-9629-3f7de4e8877a"/>
    <xsd:element name="properties">
      <xsd:complexType>
        <xsd:sequence>
          <xsd:element name="documentManagement">
            <xsd:complexType>
              <xsd:all>
                <xsd:element ref="ns2:pba19e76583e48fab724366933686754" minOccurs="0"/>
                <xsd:element ref="ns2:TaxCatchAll" minOccurs="0"/>
                <xsd:element ref="ns2:TaxCatchAllLabel" minOccurs="0"/>
                <xsd:element ref="ns2:id73b52e3aad4b40893386a0ec576977" minOccurs="0"/>
                <xsd:element ref="ns2:aeee415cfbd74c628898cbc7f4aac9e9" minOccurs="0"/>
                <xsd:element ref="ns2:l0f9a5da0cfd4e408c327ff9b01caf2d" minOccurs="0"/>
                <xsd:element ref="ns2:fc54cd2395e24d23a632bf71b616e37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5c043-cfb4-472e-9629-3f7de4e8877a" elementFormDefault="qualified">
    <xsd:import namespace="http://schemas.microsoft.com/office/2006/documentManagement/types"/>
    <xsd:import namespace="http://schemas.microsoft.com/office/infopath/2007/PartnerControls"/>
    <xsd:element name="pba19e76583e48fab724366933686754" ma:index="8" nillable="true" ma:taxonomy="true" ma:internalName="pba19e76583e48fab724366933686754" ma:taxonomyFieldName="DocumentType" ma:displayName="Document Type" ma:default="" ma:fieldId="{9ba19e76-583e-48fa-b724-366933686754}" ma:sspId="ef6c283c-b56b-49c6-81ce-986bb9902a8c" ma:termSetId="0fe139e8-d8b2-44ca-ae93-64b57512e53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5ccd5850-323d-4e5e-b4d7-6e3d8b4d730b}" ma:internalName="TaxCatchAll" ma:showField="CatchAllData" ma:web="dec17ad4-6fbd-44d8-a0be-4bd526bab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ccd5850-323d-4e5e-b4d7-6e3d8b4d730b}" ma:internalName="TaxCatchAllLabel" ma:readOnly="true" ma:showField="CatchAllDataLabel" ma:web="dec17ad4-6fbd-44d8-a0be-4bd526bab5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d73b52e3aad4b40893386a0ec576977" ma:index="12" nillable="true" ma:taxonomy="true" ma:internalName="id73b52e3aad4b40893386a0ec576977" ma:taxonomyFieldName="Month" ma:displayName="Month" ma:default="" ma:fieldId="{2d73b52e-3aad-4b40-8933-86a0ec576977}" ma:sspId="ef6c283c-b56b-49c6-81ce-986bb9902a8c" ma:termSetId="6eff6994-76df-4b2a-bf44-a6f33900e5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ee415cfbd74c628898cbc7f4aac9e9" ma:index="14" nillable="true" ma:taxonomy="true" ma:internalName="aeee415cfbd74c628898cbc7f4aac9e9" ma:taxonomyFieldName="Topic" ma:displayName="Topic" ma:default="" ma:fieldId="{aeee415c-fbd7-4c62-8898-cbc7f4aac9e9}" ma:sspId="ef6c283c-b56b-49c6-81ce-986bb9902a8c" ma:termSetId="cf11f0e8-e1d5-4ef0-adbf-e15534ccf98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0f9a5da0cfd4e408c327ff9b01caf2d" ma:index="16" nillable="true" ma:taxonomy="true" ma:internalName="l0f9a5da0cfd4e408c327ff9b01caf2d" ma:taxonomyFieldName="Year" ma:displayName="Year" ma:default="" ma:fieldId="{50f9a5da-0cfd-4e40-8c32-7ff9b01caf2d}" ma:sspId="ef6c283c-b56b-49c6-81ce-986bb9902a8c" ma:termSetId="cee42479-a675-4c89-8b7e-62a60794a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54cd2395e24d23a632bf71b616e37f" ma:index="18" nillable="true" ma:taxonomy="true" ma:internalName="fc54cd2395e24d23a632bf71b616e37f" ma:taxonomyFieldName="BusinessUnit" ma:displayName="Business Unit" ma:default="" ma:fieldId="{fc54cd23-95e2-4d23-a632-bf71b616e37f}" ma:sspId="ef6c283c-b56b-49c6-81ce-986bb9902a8c" ma:termSetId="daaa2c95-b12c-4e10-af82-b1619af2c40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ECBDDA-1CC2-47BD-AFAF-98AA5FF64613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e15c043-cfb4-472e-9629-3f7de4e8877a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39E208-04F7-4474-94AF-264F78B520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15c043-cfb4-472e-9629-3f7de4e887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7A5A02-4DB4-41DF-9FCE-5700C8D83E01}"/>
</file>

<file path=customXml/itemProps4.xml><?xml version="1.0" encoding="utf-8"?>
<ds:datastoreItem xmlns:ds="http://schemas.openxmlformats.org/officeDocument/2006/customXml" ds:itemID="{573E02A5-0C22-42A8-BCA1-9EF97635CD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Integrity_Version 4</Template>
  <TotalTime>40</TotalTime>
  <Words>375</Words>
  <Application>Microsoft Office PowerPoint</Application>
  <PresentationFormat>On-screen Show (4:3)</PresentationFormat>
  <Paragraphs>88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Arial Narrow</vt:lpstr>
      <vt:lpstr>Calibri</vt:lpstr>
      <vt:lpstr>Times</vt:lpstr>
      <vt:lpstr>Integrity_Version 4</vt:lpstr>
      <vt:lpstr>Pasin Ok Tedi</vt:lpstr>
      <vt:lpstr>The Ok Tedi Way</vt:lpstr>
      <vt:lpstr>This month we focus on:</vt:lpstr>
      <vt:lpstr>What does Integrity look like</vt:lpstr>
      <vt:lpstr>How can we practice Integrity</vt:lpstr>
      <vt:lpstr>Achieving Success Means -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Pasin Ok Tedi Value Awareness_Integrity</dc:title>
  <dc:creator>Wagambie, Dexter</dc:creator>
  <cp:lastModifiedBy>Sabuin, Lin LS</cp:lastModifiedBy>
  <cp:revision>6</cp:revision>
  <dcterms:created xsi:type="dcterms:W3CDTF">2018-12-06T04:06:17Z</dcterms:created>
  <dcterms:modified xsi:type="dcterms:W3CDTF">2021-09-24T03:21:18Z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  <property fmtid="{D5CDD505-2E9C-101B-9397-08002B2CF9AE}" pid="3" name="Topic">
    <vt:lpwstr>341;#Communications|b10a099d-c6f9-4da1-b681-d356bfefa0b6</vt:lpwstr>
  </property>
  <property fmtid="{D5CDD505-2E9C-101B-9397-08002B2CF9AE}" pid="4" name="DocumentType">
    <vt:lpwstr>209;#Publication|886cb817-2730-4764-89f7-c996cb91b4cc</vt:lpwstr>
  </property>
  <property fmtid="{D5CDD505-2E9C-101B-9397-08002B2CF9AE}" pid="5" name="Year">
    <vt:lpwstr>65;#2018|f0c3a886-df06-4b25-8afc-8befb46e1d65</vt:lpwstr>
  </property>
  <property fmtid="{D5CDD505-2E9C-101B-9397-08002B2CF9AE}" pid="6" name="Month">
    <vt:lpwstr>27;#December|0d12f180-f278-4753-9096-c683d2dbcd3d</vt:lpwstr>
  </property>
  <property fmtid="{D5CDD505-2E9C-101B-9397-08002B2CF9AE}" pid="7" name="BusinessUnit">
    <vt:lpwstr>104;#Executive|c59c6d96-7214-40cd-8f32-0fd4a2c36e8c</vt:lpwstr>
  </property>
</Properties>
</file>