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7"/>
  </p:notesMasterIdLst>
  <p:sldIdLst>
    <p:sldId id="256" r:id="rId6"/>
    <p:sldId id="266" r:id="rId7"/>
    <p:sldId id="257" r:id="rId8"/>
    <p:sldId id="258" r:id="rId9"/>
    <p:sldId id="267" r:id="rId10"/>
    <p:sldId id="260" r:id="rId11"/>
    <p:sldId id="261" r:id="rId12"/>
    <p:sldId id="262" r:id="rId13"/>
    <p:sldId id="264" r:id="rId14"/>
    <p:sldId id="263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086" autoAdjust="0"/>
  </p:normalViewPr>
  <p:slideViewPr>
    <p:cSldViewPr>
      <p:cViewPr varScale="1">
        <p:scale>
          <a:sx n="36" d="100"/>
          <a:sy n="36" d="100"/>
        </p:scale>
        <p:origin x="1819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14" Type="http://schemas.openxmlformats.org/officeDocument/2006/relationships/slide" Target="slides/slide9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6354A-22E7-4DFA-B8D9-5F9406E40291}" type="datetimeFigureOut">
              <a:rPr lang="en-US" smtClean="0"/>
              <a:pPr/>
              <a:t>9/24/2021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8F667-3F59-4A33-BA19-8FE8851767F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16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dirty="0" smtClean="0"/>
              <a:t>The Ok Tedi Way is a statement of who we are and how we operate, 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dirty="0" smtClean="0"/>
              <a:t>Our</a:t>
            </a:r>
            <a:r>
              <a:rPr lang="en-US" baseline="0" dirty="0" smtClean="0"/>
              <a:t> values are</a:t>
            </a:r>
            <a:endParaRPr lang="en-US" dirty="0" smtClean="0"/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endParaRPr lang="en-US" dirty="0" smtClean="0"/>
          </a:p>
          <a:p>
            <a:pPr marL="628650" lvl="1" indent="-171450">
              <a:buClr>
                <a:schemeClr val="accent6"/>
              </a:buClr>
            </a:pPr>
            <a:r>
              <a:rPr lang="en-US" dirty="0" smtClean="0"/>
              <a:t>Safety,</a:t>
            </a:r>
            <a:r>
              <a:rPr lang="en-US" baseline="0" dirty="0" smtClean="0"/>
              <a:t> Environment – we care about our employees, business partners and our communities well being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 smtClean="0"/>
              <a:t>Integrity – we expect honesty, trust, fairness and respect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 smtClean="0"/>
              <a:t>Accountability – we own our jobs, we meet our commitments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 smtClean="0"/>
              <a:t>Teamwork – our goals are common, our success shared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 smtClean="0"/>
              <a:t>Performance – we give our best every day and seek to continuously improve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 smtClean="0"/>
              <a:t>Sustainability – we use what we need and conserve what we can </a:t>
            </a:r>
            <a:endParaRPr lang="en-US" dirty="0" smtClean="0"/>
          </a:p>
          <a:p>
            <a:pPr marL="0" indent="0">
              <a:buClr>
                <a:schemeClr val="accent6"/>
              </a:buClr>
              <a:buFont typeface="Arial" charset="0"/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7349454-1E09-6143-B71F-7FA8FB582B78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0243" name="Slide Image Placeholder 6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9356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Supervisors: Mention those</a:t>
            </a:r>
            <a:r>
              <a:rPr lang="en-AU" baseline="0" dirty="0" smtClean="0"/>
              <a:t> in your area that people can talk to if they have any queries:</a:t>
            </a:r>
          </a:p>
          <a:p>
            <a:endParaRPr lang="en-AU" baseline="0" dirty="0" smtClean="0"/>
          </a:p>
          <a:p>
            <a:r>
              <a:rPr lang="en-AU" baseline="0" dirty="0" smtClean="0"/>
              <a:t>Mine: 		Florentina Masi and Masket Siune</a:t>
            </a:r>
          </a:p>
          <a:p>
            <a:r>
              <a:rPr lang="en-AU" baseline="0" dirty="0" smtClean="0"/>
              <a:t>Mill: 		Isaac Kwetok, </a:t>
            </a:r>
            <a:r>
              <a:rPr lang="en-AU" baseline="0" dirty="0" err="1" smtClean="0"/>
              <a:t>Bani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Bani</a:t>
            </a:r>
            <a:r>
              <a:rPr lang="en-AU" baseline="0" dirty="0" smtClean="0"/>
              <a:t> Jnr , Samantha Andreas, Simon Timil</a:t>
            </a:r>
          </a:p>
          <a:p>
            <a:r>
              <a:rPr lang="en-AU" baseline="0" dirty="0" smtClean="0"/>
              <a:t>Engineering &amp; Projects: 	Bridgette Seseve</a:t>
            </a:r>
          </a:p>
          <a:p>
            <a:r>
              <a:rPr lang="en-AU" baseline="0" dirty="0" smtClean="0"/>
              <a:t>CR and ER: 		Estella Cheung and Kuam Sanewai</a:t>
            </a:r>
          </a:p>
          <a:p>
            <a:r>
              <a:rPr lang="en-AU" baseline="0" dirty="0" smtClean="0"/>
              <a:t>Transport: 		Karo Yama </a:t>
            </a:r>
          </a:p>
          <a:p>
            <a:r>
              <a:rPr lang="en-AU" baseline="0" dirty="0" smtClean="0"/>
              <a:t>Whitehouse: 		Beverley Pasen, Tracey Hart, </a:t>
            </a:r>
            <a:r>
              <a:rPr lang="en-AU" baseline="0" dirty="0" err="1" smtClean="0"/>
              <a:t>Pondros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Posanau</a:t>
            </a:r>
            <a:r>
              <a:rPr lang="en-AU" baseline="0" dirty="0" smtClean="0"/>
              <a:t> and Anna Ila</a:t>
            </a:r>
          </a:p>
          <a:p>
            <a:r>
              <a:rPr lang="en-AU" baseline="0" dirty="0" smtClean="0"/>
              <a:t>Asset Management: 	Robin Wavite</a:t>
            </a:r>
          </a:p>
          <a:p>
            <a:r>
              <a:rPr lang="en-AU" baseline="0" dirty="0" smtClean="0"/>
              <a:t>Tabubil Laydown: 	Dexter Wagambie</a:t>
            </a:r>
          </a:p>
          <a:p>
            <a:r>
              <a:rPr lang="en-AU" baseline="0" dirty="0" err="1" smtClean="0"/>
              <a:t>Kiunga</a:t>
            </a:r>
            <a:r>
              <a:rPr lang="en-AU" baseline="0" dirty="0" smtClean="0"/>
              <a:t>: 		Hillary Turnamur</a:t>
            </a:r>
          </a:p>
          <a:p>
            <a:r>
              <a:rPr lang="en-AU" baseline="0" dirty="0" err="1" smtClean="0"/>
              <a:t>Bige</a:t>
            </a:r>
            <a:r>
              <a:rPr lang="en-AU" baseline="0" dirty="0" smtClean="0"/>
              <a:t>: 		Steve Hoap</a:t>
            </a:r>
          </a:p>
          <a:p>
            <a:r>
              <a:rPr lang="en-AU" baseline="0" dirty="0" smtClean="0"/>
              <a:t>Port Moresby: 	Jennifer Maroroa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592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Supervisor: Explain this in pidgin to your group.</a:t>
            </a:r>
            <a:r>
              <a:rPr lang="en-AU" baseline="0" dirty="0" smtClean="0"/>
              <a:t> </a:t>
            </a:r>
          </a:p>
          <a:p>
            <a:r>
              <a:rPr lang="en-AU" baseline="0" dirty="0" smtClean="0"/>
              <a:t>Stress the importance of working together as one team and how Team Work plays an important role in the overall OTML goals.</a:t>
            </a:r>
          </a:p>
          <a:p>
            <a:r>
              <a:rPr lang="en-AU" baseline="0" dirty="0" smtClean="0"/>
              <a:t>Mention various departments and contractors (business partners) and how you all work together. Each having separate goals but ultimately working towards a common OTML goal.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29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Supervisor: Provide examples of this behaviour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118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Supervisor: Provide examples of this behaviour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71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Supervisor: Provide examples of this behaviour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163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Supervisor: Provide examples of this behaviour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8075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Supervisor: Provide examples of this behaviour</a:t>
            </a:r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8022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Supervisor: Provide examples of this behaviour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3900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Supervisor: Provide examples of this behaviour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5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1987550"/>
            <a:ext cx="9144000" cy="3889375"/>
          </a:xfrm>
          <a:prstGeom prst="wave">
            <a:avLst>
              <a:gd name="adj1" fmla="val 5356"/>
              <a:gd name="adj2" fmla="val 0"/>
            </a:avLst>
          </a:prstGeom>
          <a:solidFill>
            <a:srgbClr val="FFD7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3355975"/>
            <a:ext cx="9144000" cy="3529013"/>
          </a:xfrm>
          <a:prstGeom prst="flowChartManualInput">
            <a:avLst/>
          </a:prstGeom>
          <a:gradFill rotWithShape="1">
            <a:gsLst>
              <a:gs pos="0">
                <a:srgbClr val="5E5E5E"/>
              </a:gs>
              <a:gs pos="100000">
                <a:srgbClr val="92929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dirty="0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2278063"/>
            <a:ext cx="9144000" cy="4319587"/>
          </a:xfrm>
          <a:prstGeom prst="wave">
            <a:avLst>
              <a:gd name="adj1" fmla="val 5356"/>
              <a:gd name="adj2" fmla="val 0"/>
            </a:avLst>
          </a:prstGeom>
          <a:gradFill rotWithShape="1">
            <a:gsLst>
              <a:gs pos="0">
                <a:srgbClr val="FF7832"/>
              </a:gs>
              <a:gs pos="100000">
                <a:srgbClr val="FF7C3B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924175"/>
            <a:ext cx="7058025" cy="151288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868863"/>
            <a:ext cx="7058025" cy="720725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pic>
        <p:nvPicPr>
          <p:cNvPr id="3079" name="Picture 7" descr="Copy of OTML Logo Or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728663"/>
            <a:ext cx="17986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9431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274638"/>
            <a:ext cx="5681662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 marL="1257300" indent="-342900">
              <a:buFont typeface="Arial" charset="0"/>
              <a:buChar char="•"/>
              <a:defRPr sz="2000"/>
            </a:lvl3pPr>
            <a:lvl4pPr marL="1371600" indent="0"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sdfsdf</a:t>
            </a:r>
            <a:endParaRPr lang="en-US" dirty="0"/>
          </a:p>
          <a:p>
            <a:pPr lvl="2"/>
            <a:r>
              <a:rPr lang="en-US" dirty="0" err="1"/>
              <a:t>asdfsdfsdf</a:t>
            </a: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128587"/>
            <a:ext cx="8629772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86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50795"/>
            <a:ext cx="7643812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639888"/>
            <a:ext cx="3811587" cy="4668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639888"/>
            <a:ext cx="3813175" cy="4668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1081088"/>
            <a:chOff x="204" y="164"/>
            <a:chExt cx="5352" cy="681"/>
          </a:xfrm>
        </p:grpSpPr>
        <p:sp>
          <p:nvSpPr>
            <p:cNvPr id="1037" name="AutoShape 13"/>
            <p:cNvSpPr>
              <a:spLocks noChangeArrowheads="1"/>
            </p:cNvSpPr>
            <p:nvPr userDrawn="1"/>
          </p:nvSpPr>
          <p:spPr bwMode="auto">
            <a:xfrm>
              <a:off x="204" y="164"/>
              <a:ext cx="5352" cy="545"/>
            </a:xfrm>
            <a:prstGeom prst="flowChartProcess">
              <a:avLst/>
            </a:prstGeom>
            <a:solidFill>
              <a:srgbClr val="FF783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204" y="346"/>
              <a:ext cx="5352" cy="49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D7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639888"/>
            <a:ext cx="7777162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9688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6550" y="6661150"/>
            <a:ext cx="2133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7832"/>
              </a:gs>
              <a:gs pos="100000">
                <a:srgbClr val="FF7C3B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74638"/>
            <a:ext cx="76438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[Title of Presentation]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33333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333333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333333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7200" dirty="0" err="1" smtClean="0"/>
              <a:t>Pasin</a:t>
            </a:r>
            <a:r>
              <a:rPr lang="en-AU" sz="7200" dirty="0" smtClean="0"/>
              <a:t> Ok Tedi</a:t>
            </a:r>
            <a:endParaRPr lang="en-AU" sz="7200" dirty="0"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AU" sz="3600" dirty="0" smtClean="0">
                <a:cs typeface="Arial" pitchFamily="34" charset="0"/>
              </a:rPr>
              <a:t>Team </a:t>
            </a:r>
            <a:r>
              <a:rPr lang="en-AU" sz="3600" dirty="0" smtClean="0">
                <a:cs typeface="Arial" pitchFamily="34" charset="0"/>
              </a:rPr>
              <a:t>Work</a:t>
            </a:r>
            <a:endParaRPr lang="en-AU" sz="3600" dirty="0">
              <a:cs typeface="Arial" pitchFamily="34" charset="0"/>
            </a:endParaRP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0"/>
            <a:ext cx="7643812" cy="706437"/>
          </a:xfrm>
        </p:spPr>
        <p:txBody>
          <a:bodyPr/>
          <a:lstStyle/>
          <a:p>
            <a:r>
              <a:rPr lang="en-AU" sz="2600" b="1" dirty="0" smtClean="0"/>
              <a:t>Develop an understanding on how your team affects others</a:t>
            </a:r>
            <a:endParaRPr lang="en-AU" sz="2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45927" y="1124744"/>
            <a:ext cx="2898024" cy="1152128"/>
          </a:xfrm>
        </p:spPr>
        <p:txBody>
          <a:bodyPr/>
          <a:lstStyle/>
          <a:p>
            <a:r>
              <a:rPr lang="en-AU" sz="2400" dirty="0" smtClean="0"/>
              <a:t>DO NOT Build and maintain silos</a:t>
            </a:r>
            <a:endParaRPr lang="en-AU" sz="2400" b="1" dirty="0" smtClean="0"/>
          </a:p>
          <a:p>
            <a:pPr marL="0" indent="0">
              <a:buNone/>
            </a:pPr>
            <a:endParaRPr lang="en-AU" sz="2400" dirty="0" smtClean="0"/>
          </a:p>
          <a:p>
            <a:endParaRPr lang="en-AU" sz="2000" dirty="0" smtClean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</p:txBody>
      </p:sp>
      <p:pic>
        <p:nvPicPr>
          <p:cNvPr id="1026" name="Picture 2" descr="Image result for the missing link in team 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8" y="3840870"/>
            <a:ext cx="3432134" cy="20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ilos in team 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79" y="1474446"/>
            <a:ext cx="1695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4953941"/>
            <a:ext cx="348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Your input is an important link in the team. Others rely on you.</a:t>
            </a:r>
            <a:endParaRPr lang="en-AU" dirty="0"/>
          </a:p>
        </p:txBody>
      </p:sp>
      <p:pic>
        <p:nvPicPr>
          <p:cNvPr id="1032" name="Picture 8" descr="Image result for silos in team w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433862" cy="231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6493" y="36562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Connect silos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39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643812" cy="706437"/>
          </a:xfrm>
        </p:spPr>
        <p:txBody>
          <a:bodyPr/>
          <a:lstStyle/>
          <a:p>
            <a:r>
              <a:rPr lang="en-AU" sz="2600" b="1" dirty="0" smtClean="0"/>
              <a:t>Contribute our best every day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9592" y="1052736"/>
            <a:ext cx="8137202" cy="3620297"/>
          </a:xfrm>
        </p:spPr>
        <p:txBody>
          <a:bodyPr/>
          <a:lstStyle/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Give your best every day.</a:t>
            </a:r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                                    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Don’t let other team members down.</a:t>
            </a:r>
          </a:p>
          <a:p>
            <a:pPr marL="0" indent="0">
              <a:buNone/>
            </a:pPr>
            <a:r>
              <a:rPr lang="en-AU" sz="2400" dirty="0" smtClean="0"/>
              <a:t> </a:t>
            </a:r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93" y="1406591"/>
            <a:ext cx="3513584" cy="2328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47170"/>
            <a:ext cx="2808610" cy="1988117"/>
          </a:xfrm>
          <a:prstGeom prst="rect">
            <a:avLst/>
          </a:prstGeom>
        </p:spPr>
      </p:pic>
      <p:pic>
        <p:nvPicPr>
          <p:cNvPr id="1026" name="Picture 2" descr="Image result for working very hard to support te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2884"/>
            <a:ext cx="3829931" cy="25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6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Ok Tedi Way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357756" y="1352550"/>
            <a:ext cx="4574284" cy="5029653"/>
          </a:xfrm>
        </p:spPr>
        <p:txBody>
          <a:bodyPr/>
          <a:lstStyle/>
          <a:p>
            <a:pPr marL="342900" indent="-342900" algn="just">
              <a:buClr>
                <a:schemeClr val="accent6"/>
              </a:buClr>
              <a:buFont typeface="Arial" charset="0"/>
              <a:buChar char="•"/>
            </a:pPr>
            <a:r>
              <a:rPr lang="en-US" sz="2600" dirty="0"/>
              <a:t>The </a:t>
            </a:r>
            <a:r>
              <a:rPr lang="en-US" sz="2600" b="1" dirty="0"/>
              <a:t>Ok Tedi Way</a:t>
            </a:r>
            <a:r>
              <a:rPr lang="en-US" sz="2600" dirty="0"/>
              <a:t> is a statement of who we are and how we </a:t>
            </a:r>
            <a:r>
              <a:rPr lang="en-US" sz="2600" dirty="0" smtClean="0"/>
              <a:t>operate</a:t>
            </a:r>
          </a:p>
          <a:p>
            <a:pPr>
              <a:buClr>
                <a:schemeClr val="accent6"/>
              </a:buClr>
            </a:pPr>
            <a:endParaRPr lang="en-US" dirty="0"/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600" dirty="0" smtClean="0"/>
              <a:t>It is based on </a:t>
            </a:r>
            <a:r>
              <a:rPr lang="en-US" sz="2600" b="1" dirty="0" smtClean="0"/>
              <a:t>Our </a:t>
            </a:r>
            <a:r>
              <a:rPr lang="en-US" sz="2600" b="1" dirty="0"/>
              <a:t>V</a:t>
            </a:r>
            <a:r>
              <a:rPr lang="en-US" sz="2600" b="1" dirty="0" smtClean="0"/>
              <a:t>alues</a:t>
            </a:r>
            <a:endParaRPr lang="en-US" sz="2600" b="1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601390" y="135255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61950" indent="-2095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713" y="1416503"/>
            <a:ext cx="3550725" cy="4965700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 bwMode="auto">
          <a:xfrm>
            <a:off x="78048" y="3717032"/>
            <a:ext cx="5256584" cy="2088232"/>
          </a:xfrm>
          <a:prstGeom prst="wedgeRectCallout">
            <a:avLst>
              <a:gd name="adj1" fmla="val 67247"/>
              <a:gd name="adj2" fmla="val 2488"/>
            </a:avLst>
          </a:prstGeom>
          <a:solidFill>
            <a:srgbClr val="FFC000"/>
          </a:solidFill>
          <a:ln w="9525" cap="flat" cmpd="sng" algn="ctr">
            <a:solidFill>
              <a:srgbClr val="E5E6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90964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7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654" y="5553567"/>
            <a:ext cx="8208912" cy="488170"/>
          </a:xfrm>
        </p:spPr>
        <p:txBody>
          <a:bodyPr/>
          <a:lstStyle/>
          <a:p>
            <a:pPr marL="0" indent="0" algn="ctr">
              <a:buNone/>
            </a:pPr>
            <a:r>
              <a:rPr lang="en-AU" sz="2800" b="1" dirty="0" smtClean="0"/>
              <a:t>Our goals are common, our successes shared</a:t>
            </a:r>
            <a:endParaRPr lang="en-AU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43702" y="6429396"/>
            <a:ext cx="2133600" cy="277813"/>
          </a:xfrm>
        </p:spPr>
        <p:txBody>
          <a:bodyPr/>
          <a:lstStyle/>
          <a:p>
            <a:fld id="{6CAAB111-1B9E-4C43-BCFA-50BBA02B2969}" type="slidenum">
              <a:rPr lang="en-AU" smtClean="0"/>
              <a:pPr/>
              <a:t>3</a:t>
            </a:fld>
            <a:endParaRPr lang="en-A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7"/>
          <a:stretch/>
        </p:blipFill>
        <p:spPr bwMode="auto">
          <a:xfrm>
            <a:off x="1115616" y="1114131"/>
            <a:ext cx="7200800" cy="432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4624"/>
            <a:ext cx="7643812" cy="706437"/>
          </a:xfrm>
        </p:spPr>
        <p:txBody>
          <a:bodyPr/>
          <a:lstStyle/>
          <a:p>
            <a:r>
              <a:rPr lang="en-AU" sz="3200" b="1" dirty="0" smtClean="0"/>
              <a:t>Correct Behaviour - Team Work</a:t>
            </a:r>
            <a:endParaRPr lang="en-A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64" y="44624"/>
            <a:ext cx="7643812" cy="706437"/>
          </a:xfrm>
        </p:spPr>
        <p:txBody>
          <a:bodyPr/>
          <a:lstStyle/>
          <a:p>
            <a:r>
              <a:rPr lang="en-AU" sz="2600" b="1" dirty="0" smtClean="0"/>
              <a:t>Team Involvement</a:t>
            </a:r>
            <a:endParaRPr lang="en-AU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5" y="1124744"/>
            <a:ext cx="3960440" cy="1368152"/>
          </a:xfrm>
        </p:spPr>
        <p:txBody>
          <a:bodyPr/>
          <a:lstStyle/>
          <a:p>
            <a:r>
              <a:rPr lang="en-AU" sz="2400" dirty="0" smtClean="0"/>
              <a:t>Involve the team in setting goals and plans.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7874" y="4225982"/>
            <a:ext cx="4245361" cy="167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333333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333333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333333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333333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333333"/>
                </a:solidFill>
                <a:latin typeface="+mn-lt"/>
                <a:cs typeface="+mn-cs"/>
              </a:defRPr>
            </a:lvl9pPr>
          </a:lstStyle>
          <a:p>
            <a:endParaRPr lang="en-AU" sz="2400" kern="0" dirty="0" smtClean="0"/>
          </a:p>
          <a:p>
            <a:r>
              <a:rPr lang="en-AU" sz="2400" kern="0" dirty="0" smtClean="0"/>
              <a:t>Do not ignore input from others– we all have the same common goals.</a:t>
            </a:r>
          </a:p>
          <a:p>
            <a:endParaRPr lang="en-AU" sz="2400" kern="0" dirty="0" smtClean="0"/>
          </a:p>
          <a:p>
            <a:endParaRPr lang="en-AU" sz="2000" kern="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2866" y="1158396"/>
            <a:ext cx="4323590" cy="263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owing in opposite direc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35" y="3892582"/>
            <a:ext cx="4303221" cy="271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13600"/>
            <a:ext cx="2091679" cy="20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64" y="44624"/>
            <a:ext cx="7643812" cy="706437"/>
          </a:xfrm>
        </p:spPr>
        <p:txBody>
          <a:bodyPr/>
          <a:lstStyle/>
          <a:p>
            <a:r>
              <a:rPr lang="en-AU" sz="2600" b="1" dirty="0" smtClean="0"/>
              <a:t>Share Critical Information</a:t>
            </a:r>
            <a:endParaRPr lang="en-AU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5" y="1124744"/>
            <a:ext cx="3672407" cy="2664296"/>
          </a:xfrm>
        </p:spPr>
        <p:txBody>
          <a:bodyPr/>
          <a:lstStyle/>
          <a:p>
            <a:r>
              <a:rPr lang="en-AU" sz="2000" dirty="0" smtClean="0"/>
              <a:t>Share information with others in the team.</a:t>
            </a:r>
          </a:p>
          <a:p>
            <a:endParaRPr lang="en-AU" sz="2000" dirty="0" smtClean="0"/>
          </a:p>
          <a:p>
            <a:r>
              <a:rPr lang="en-AU" sz="2000" dirty="0"/>
              <a:t>Withholding </a:t>
            </a:r>
            <a:r>
              <a:rPr lang="en-AU" sz="2000" dirty="0" smtClean="0"/>
              <a:t>critical </a:t>
            </a:r>
            <a:r>
              <a:rPr lang="en-AU" sz="2000" dirty="0"/>
              <a:t>information can cause serious </a:t>
            </a:r>
            <a:r>
              <a:rPr lang="en-AU" sz="2000" dirty="0" smtClean="0"/>
              <a:t>setbacks </a:t>
            </a:r>
            <a:r>
              <a:rPr lang="en-AU" sz="2000" dirty="0"/>
              <a:t>and injury.</a:t>
            </a:r>
          </a:p>
          <a:p>
            <a:endParaRPr lang="en-AU" sz="2400" dirty="0" smtClean="0"/>
          </a:p>
          <a:p>
            <a:endParaRPr lang="en-A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6303" y="1285120"/>
            <a:ext cx="4513556" cy="48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124744"/>
            <a:ext cx="1908547" cy="1271570"/>
          </a:xfrm>
          <a:prstGeom prst="rect">
            <a:avLst/>
          </a:prstGeom>
          <a:noFill/>
          <a:effectLst>
            <a:glow rad="127000">
              <a:schemeClr val="accent1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735" y="3585378"/>
            <a:ext cx="3812568" cy="25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9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Correct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2701" y="4368750"/>
            <a:ext cx="3917449" cy="2016224"/>
          </a:xfrm>
        </p:spPr>
        <p:txBody>
          <a:bodyPr/>
          <a:lstStyle/>
          <a:p>
            <a:endParaRPr lang="en-AU" sz="2800" dirty="0" smtClean="0"/>
          </a:p>
          <a:p>
            <a:r>
              <a:rPr lang="en-AU" sz="2600" dirty="0" smtClean="0"/>
              <a:t>Do not assume that you have all the answers.</a:t>
            </a:r>
            <a:endParaRPr lang="en-AU" sz="2600" dirty="0"/>
          </a:p>
          <a:p>
            <a:endParaRPr lang="en-AU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3954958" cy="18722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Always seek views from others.</a:t>
            </a:r>
          </a:p>
          <a:p>
            <a:endParaRPr lang="en-AU" sz="2800" dirty="0"/>
          </a:p>
          <a:p>
            <a:endParaRPr lang="en-A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2564" y="-85749"/>
            <a:ext cx="76438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sz="2800" dirty="0" smtClean="0"/>
              <a:t>Seek Views from others</a:t>
            </a:r>
            <a:endParaRPr lang="en-AU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4368" y="1124744"/>
            <a:ext cx="4395782" cy="293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610" y="3436161"/>
            <a:ext cx="379358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8914" y="6193951"/>
            <a:ext cx="343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bg1"/>
                </a:solidFill>
              </a:rPr>
              <a:t>I make the decisions around here</a:t>
            </a:r>
            <a:endParaRPr lang="en-A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202283"/>
            <a:ext cx="7643812" cy="706437"/>
          </a:xfrm>
        </p:spPr>
        <p:txBody>
          <a:bodyPr/>
          <a:lstStyle/>
          <a:p>
            <a:r>
              <a:rPr lang="en-AU" sz="2600" b="1" dirty="0" smtClean="0"/>
              <a:t>Recognize Individuals &amp; Team Contributions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052736"/>
            <a:ext cx="3938287" cy="262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7"/>
          <p:cNvSpPr>
            <a:spLocks noGrp="1"/>
          </p:cNvSpPr>
          <p:nvPr>
            <p:ph sz="half" idx="2"/>
          </p:nvPr>
        </p:nvSpPr>
        <p:spPr>
          <a:xfrm>
            <a:off x="4261815" y="1175554"/>
            <a:ext cx="4248472" cy="1055634"/>
          </a:xfrm>
        </p:spPr>
        <p:txBody>
          <a:bodyPr/>
          <a:lstStyle/>
          <a:p>
            <a:pPr marL="0" indent="0">
              <a:buNone/>
            </a:pPr>
            <a:r>
              <a:rPr lang="en-AU" sz="2600" dirty="0" smtClean="0"/>
              <a:t>Recognize individual contributors.</a:t>
            </a:r>
            <a:endParaRPr lang="en-AU" sz="2600" dirty="0"/>
          </a:p>
          <a:p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6348" y="3284984"/>
            <a:ext cx="4013802" cy="267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9512" y="5392577"/>
            <a:ext cx="4873284" cy="568275"/>
          </a:xfrm>
        </p:spPr>
        <p:txBody>
          <a:bodyPr/>
          <a:lstStyle/>
          <a:p>
            <a:pPr marL="0" indent="0">
              <a:buNone/>
            </a:pPr>
            <a:r>
              <a:rPr lang="en-AU" sz="2600" dirty="0" smtClean="0"/>
              <a:t>Recognize team contributions.</a:t>
            </a:r>
            <a:endParaRPr lang="en-AU" sz="26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34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64" y="44624"/>
            <a:ext cx="7643812" cy="706437"/>
          </a:xfrm>
        </p:spPr>
        <p:txBody>
          <a:bodyPr/>
          <a:lstStyle/>
          <a:p>
            <a:r>
              <a:rPr lang="en-AU" sz="2600" b="1" dirty="0" smtClean="0"/>
              <a:t>Defining Clear Roles &amp; Responsibilities</a:t>
            </a:r>
            <a:endParaRPr lang="en-AU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2780928"/>
            <a:ext cx="3565045" cy="648072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smtClean="0"/>
              <a:t>Give clear and simple instructions. </a:t>
            </a:r>
            <a:endParaRPr lang="en-AU" sz="2400" dirty="0"/>
          </a:p>
          <a:p>
            <a:endParaRPr lang="en-AU" sz="2000" dirty="0" smtClean="0"/>
          </a:p>
          <a:p>
            <a:endParaRPr lang="en-AU" sz="2000" dirty="0"/>
          </a:p>
          <a:p>
            <a:endParaRPr lang="en-A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8</a:t>
            </a:fld>
            <a:endParaRPr lang="en-AU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95" y="3562256"/>
            <a:ext cx="4632862" cy="311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632" y="1057554"/>
            <a:ext cx="4691520" cy="31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mbigu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2569468" cy="17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008676" y="1304865"/>
            <a:ext cx="2988981" cy="76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333333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333333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333333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333333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333333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333333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AU" sz="2400" kern="0" dirty="0" smtClean="0"/>
              <a:t>Define clear roles and Responsibilities.</a:t>
            </a:r>
          </a:p>
          <a:p>
            <a:endParaRPr lang="en-AU" sz="2000" kern="0" dirty="0" smtClean="0"/>
          </a:p>
          <a:p>
            <a:endParaRPr lang="en-AU" sz="2000" kern="0" dirty="0" smtClean="0"/>
          </a:p>
          <a:p>
            <a:endParaRPr lang="en-AU" sz="2000" kern="0" dirty="0"/>
          </a:p>
        </p:txBody>
      </p:sp>
    </p:spTree>
    <p:extLst>
      <p:ext uri="{BB962C8B-B14F-4D97-AF65-F5344CB8AC3E}">
        <p14:creationId xmlns:p14="http://schemas.microsoft.com/office/powerpoint/2010/main" val="13263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54" y="65287"/>
            <a:ext cx="7643812" cy="706437"/>
          </a:xfrm>
        </p:spPr>
        <p:txBody>
          <a:bodyPr/>
          <a:lstStyle/>
          <a:p>
            <a:r>
              <a:rPr lang="en-AU" sz="2600" b="1" dirty="0" smtClean="0"/>
              <a:t>Being clear on the “what” and “how”</a:t>
            </a:r>
            <a:endParaRPr lang="en-AU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251520" y="1196752"/>
            <a:ext cx="38884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Everyone knows what to do….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755576" y="4801232"/>
            <a:ext cx="2680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And how to do it</a:t>
            </a:r>
            <a:endParaRPr lang="en-AU" sz="2400" dirty="0"/>
          </a:p>
        </p:txBody>
      </p:sp>
      <p:sp>
        <p:nvSpPr>
          <p:cNvPr id="5" name="AutoShape 2" descr="Image result for planning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4" y="1164922"/>
            <a:ext cx="4187686" cy="27906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858238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76" y="4089724"/>
            <a:ext cx="4166174" cy="257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ML 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k Tedi Document" ma:contentTypeID="0x010100B5D33B4F525BBB4DA38F8762757A7E5400C62E8B39B0C7B34DAC851BAC938B2467" ma:contentTypeVersion="" ma:contentTypeDescription="" ma:contentTypeScope="" ma:versionID="92cbda4c2ca358be2fbbf8a4407493b3">
  <xsd:schema xmlns:xsd="http://www.w3.org/2001/XMLSchema" xmlns:xs="http://www.w3.org/2001/XMLSchema" xmlns:p="http://schemas.microsoft.com/office/2006/metadata/properties" xmlns:ns2="5e15c043-cfb4-472e-9629-3f7de4e8877a" targetNamespace="http://schemas.microsoft.com/office/2006/metadata/properties" ma:root="true" ma:fieldsID="3331a4d123955692fb26d7cb44d67f3d" ns2:_="">
    <xsd:import namespace="5e15c043-cfb4-472e-9629-3f7de4e8877a"/>
    <xsd:element name="properties">
      <xsd:complexType>
        <xsd:sequence>
          <xsd:element name="documentManagement">
            <xsd:complexType>
              <xsd:all>
                <xsd:element ref="ns2:pba19e76583e48fab724366933686754" minOccurs="0"/>
                <xsd:element ref="ns2:TaxCatchAll" minOccurs="0"/>
                <xsd:element ref="ns2:TaxCatchAllLabel" minOccurs="0"/>
                <xsd:element ref="ns2:id73b52e3aad4b40893386a0ec576977" minOccurs="0"/>
                <xsd:element ref="ns2:aeee415cfbd74c628898cbc7f4aac9e9" minOccurs="0"/>
                <xsd:element ref="ns2:l0f9a5da0cfd4e408c327ff9b01caf2d" minOccurs="0"/>
                <xsd:element ref="ns2:fc54cd2395e24d23a632bf71b616e37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5c043-cfb4-472e-9629-3f7de4e8877a" elementFormDefault="qualified">
    <xsd:import namespace="http://schemas.microsoft.com/office/2006/documentManagement/types"/>
    <xsd:import namespace="http://schemas.microsoft.com/office/infopath/2007/PartnerControls"/>
    <xsd:element name="pba19e76583e48fab724366933686754" ma:index="8" nillable="true" ma:taxonomy="true" ma:internalName="pba19e76583e48fab724366933686754" ma:taxonomyFieldName="DocumentType" ma:displayName="Document Type" ma:default="" ma:fieldId="{9ba19e76-583e-48fa-b724-366933686754}" ma:sspId="ef6c283c-b56b-49c6-81ce-986bb9902a8c" ma:termSetId="0fe139e8-d8b2-44ca-ae93-64b57512e5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ccd5850-323d-4e5e-b4d7-6e3d8b4d730b}" ma:internalName="TaxCatchAll" ma:showField="CatchAllData" ma:web="dec17ad4-6fbd-44d8-a0be-4bd526bab5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ccd5850-323d-4e5e-b4d7-6e3d8b4d730b}" ma:internalName="TaxCatchAllLabel" ma:readOnly="true" ma:showField="CatchAllDataLabel" ma:web="dec17ad4-6fbd-44d8-a0be-4bd526bab5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d73b52e3aad4b40893386a0ec576977" ma:index="12" nillable="true" ma:taxonomy="true" ma:internalName="id73b52e3aad4b40893386a0ec576977" ma:taxonomyFieldName="Month" ma:displayName="Month" ma:default="" ma:fieldId="{2d73b52e-3aad-4b40-8933-86a0ec576977}" ma:sspId="ef6c283c-b56b-49c6-81ce-986bb9902a8c" ma:termSetId="6eff6994-76df-4b2a-bf44-a6f33900e53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ee415cfbd74c628898cbc7f4aac9e9" ma:index="14" nillable="true" ma:taxonomy="true" ma:internalName="aeee415cfbd74c628898cbc7f4aac9e9" ma:taxonomyFieldName="Topic" ma:displayName="Topic" ma:default="" ma:fieldId="{aeee415c-fbd7-4c62-8898-cbc7f4aac9e9}" ma:sspId="ef6c283c-b56b-49c6-81ce-986bb9902a8c" ma:termSetId="cf11f0e8-e1d5-4ef0-adbf-e15534ccf9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0f9a5da0cfd4e408c327ff9b01caf2d" ma:index="16" nillable="true" ma:taxonomy="true" ma:internalName="l0f9a5da0cfd4e408c327ff9b01caf2d" ma:taxonomyFieldName="Year" ma:displayName="Year" ma:default="" ma:fieldId="{50f9a5da-0cfd-4e40-8c32-7ff9b01caf2d}" ma:sspId="ef6c283c-b56b-49c6-81ce-986bb9902a8c" ma:termSetId="cee42479-a675-4c89-8b7e-62a60794a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54cd2395e24d23a632bf71b616e37f" ma:index="18" nillable="true" ma:taxonomy="true" ma:internalName="fc54cd2395e24d23a632bf71b616e37f" ma:taxonomyFieldName="BusinessUnit" ma:displayName="Business Unit" ma:default="" ma:fieldId="{fc54cd23-95e2-4d23-a632-bf71b616e37f}" ma:sspId="ef6c283c-b56b-49c6-81ce-986bb9902a8c" ma:termSetId="daaa2c95-b12c-4e10-af82-b1619af2c40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3D835D-B94C-46AE-B902-01495257F8DF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e15c043-cfb4-472e-9629-3f7de4e8877a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E69687-6BFE-4C53-ADDC-220FC7317A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C47C67-144A-4F2E-9E6C-860F2BF19197}"/>
</file>

<file path=customXml/itemProps4.xml><?xml version="1.0" encoding="utf-8"?>
<ds:datastoreItem xmlns:ds="http://schemas.openxmlformats.org/officeDocument/2006/customXml" ds:itemID="{E1CB90C9-478A-4FC8-A382-A366F01226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15c043-cfb4-472e-9629-3f7de4e887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OTML Presentation</Template>
  <TotalTime>3904</TotalTime>
  <Words>465</Words>
  <Application>Microsoft Office PowerPoint</Application>
  <PresentationFormat>On-screen Show (4:3)</PresentationFormat>
  <Paragraphs>109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Times</vt:lpstr>
      <vt:lpstr>OTML Presentation</vt:lpstr>
      <vt:lpstr>Pasin Ok Tedi</vt:lpstr>
      <vt:lpstr>The Ok Tedi Way</vt:lpstr>
      <vt:lpstr>Correct Behaviour - Team Work</vt:lpstr>
      <vt:lpstr>Team Involvement</vt:lpstr>
      <vt:lpstr>Share Critical Information</vt:lpstr>
      <vt:lpstr>Correct Behaviour</vt:lpstr>
      <vt:lpstr>Recognize Individuals &amp; Team Contributions </vt:lpstr>
      <vt:lpstr>Defining Clear Roles &amp; Responsibilities</vt:lpstr>
      <vt:lpstr>Being clear on the “what” and “how”</vt:lpstr>
      <vt:lpstr>Develop an understanding on how your team affects others</vt:lpstr>
      <vt:lpstr>Contribute our best every day </vt:lpstr>
    </vt:vector>
  </TitlesOfParts>
  <Manager>Dexter.Wagambie@oktedi.com</Manager>
  <Company>Ok Tedi Mining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Accountability</dc:title>
  <dc:creator>Andreas, Samantha</dc:creator>
  <cp:lastModifiedBy>Sabuin, Lin LS</cp:lastModifiedBy>
  <cp:revision>84</cp:revision>
  <dcterms:created xsi:type="dcterms:W3CDTF">2018-07-21T22:02:29Z</dcterms:created>
  <dcterms:modified xsi:type="dcterms:W3CDTF">2021-09-24T01:41:44Z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0x010100D999C84002B06B439DA773BCD5D7BD89</vt:lpwstr>
  </property>
  <property fmtid="{D5CDD505-2E9C-101B-9397-08002B2CF9AE}" pid="3" name="Topic">
    <vt:lpwstr>413;#Pasin Ok Tedi|7b6a2c76-7665-43f2-8f41-f352b2151fa2</vt:lpwstr>
  </property>
  <property fmtid="{D5CDD505-2E9C-101B-9397-08002B2CF9AE}" pid="4" name="DocumentType">
    <vt:lpwstr>121;#Presentation|786e19b1-3763-41cb-a02e-991bda1d76f7</vt:lpwstr>
  </property>
  <property fmtid="{D5CDD505-2E9C-101B-9397-08002B2CF9AE}" pid="5" name="Year">
    <vt:lpwstr>65;#2018|f0c3a886-df06-4b25-8afc-8befb46e1d65</vt:lpwstr>
  </property>
  <property fmtid="{D5CDD505-2E9C-101B-9397-08002B2CF9AE}" pid="6" name="Month">
    <vt:lpwstr>108;#August|2858ce25-f15e-4db5-bc9d-d4f0b2a9f189</vt:lpwstr>
  </property>
  <property fmtid="{D5CDD505-2E9C-101B-9397-08002B2CF9AE}" pid="7" name="BusinessUnit">
    <vt:lpwstr>104;#Executive|c59c6d96-7214-40cd-8f32-0fd4a2c36e8c</vt:lpwstr>
  </property>
</Properties>
</file>