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56" r:id="rId6"/>
    <p:sldId id="266" r:id="rId7"/>
    <p:sldId id="257" r:id="rId8"/>
    <p:sldId id="267" r:id="rId9"/>
    <p:sldId id="268" r:id="rId10"/>
    <p:sldId id="272" r:id="rId11"/>
    <p:sldId id="273" r:id="rId12"/>
    <p:sldId id="260" r:id="rId13"/>
    <p:sldId id="270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476" autoAdjust="0"/>
  </p:normalViewPr>
  <p:slideViewPr>
    <p:cSldViewPr>
      <p:cViewPr varScale="1">
        <p:scale>
          <a:sx n="57" d="100"/>
          <a:sy n="57" d="100"/>
        </p:scale>
        <p:origin x="1219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6354A-22E7-4DFA-B8D9-5F9406E40291}" type="datetimeFigureOut">
              <a:rPr lang="en-US" smtClean="0"/>
              <a:pPr/>
              <a:t>9/24/2021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8F667-3F59-4A33-BA19-8FE8851767F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1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287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3191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5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/>
              <a:t>The Ok Tedi Way is a statement of who we are and how we operate, 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/>
              <a:t>Our</a:t>
            </a:r>
            <a:r>
              <a:rPr lang="en-US" baseline="0" dirty="0" smtClean="0"/>
              <a:t> values are</a:t>
            </a:r>
            <a:endParaRPr lang="en-US" dirty="0" smtClean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 smtClean="0"/>
          </a:p>
          <a:p>
            <a:pPr marL="628650" lvl="1" indent="-171450">
              <a:buClr>
                <a:schemeClr val="accent6"/>
              </a:buClr>
            </a:pPr>
            <a:r>
              <a:rPr lang="en-US" dirty="0" smtClean="0"/>
              <a:t>Safety,</a:t>
            </a:r>
            <a:r>
              <a:rPr lang="en-US" baseline="0" dirty="0" smtClean="0"/>
              <a:t> Environment – we care about our employees, business partners and our communities well being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Integrity – we expect honesty, trust, fairness and respect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Accountability – we own our jobs, we meet our commitments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Teamwork – our goals are common, our success shared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Performance – we give our best every day and seek to continuously improve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 smtClean="0"/>
              <a:t>Sustainability – we use what we need and conserve what we can </a:t>
            </a:r>
            <a:endParaRPr lang="en-US" dirty="0" smtClean="0"/>
          </a:p>
          <a:p>
            <a:pPr marL="0" indent="0">
              <a:buClr>
                <a:schemeClr val="accent6"/>
              </a:buClr>
              <a:buFont typeface="Arial" charset="0"/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349454-1E09-6143-B71F-7FA8FB582B7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0243" name="Slide Image Placeholder 6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935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29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311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20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20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20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6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24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1987550"/>
            <a:ext cx="9144000" cy="3889375"/>
          </a:xfrm>
          <a:prstGeom prst="wave">
            <a:avLst>
              <a:gd name="adj1" fmla="val 5356"/>
              <a:gd name="adj2" fmla="val 0"/>
            </a:avLst>
          </a:prstGeom>
          <a:solidFill>
            <a:srgbClr val="FFD7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355975"/>
            <a:ext cx="9144000" cy="3529013"/>
          </a:xfrm>
          <a:prstGeom prst="flowChartManualInput">
            <a:avLst/>
          </a:prstGeom>
          <a:gradFill rotWithShape="1">
            <a:gsLst>
              <a:gs pos="0">
                <a:srgbClr val="5E5E5E"/>
              </a:gs>
              <a:gs pos="100000">
                <a:srgbClr val="92929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2278063"/>
            <a:ext cx="9144000" cy="4319587"/>
          </a:xfrm>
          <a:prstGeom prst="wave">
            <a:avLst>
              <a:gd name="adj1" fmla="val 5356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924175"/>
            <a:ext cx="7058025" cy="1512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868863"/>
            <a:ext cx="7058025" cy="72072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pic>
        <p:nvPicPr>
          <p:cNvPr id="3079" name="Picture 7" descr="Copy of OTML Logo 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728663"/>
            <a:ext cx="17986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9431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681662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 marL="1257300" indent="-342900">
              <a:buFont typeface="Arial" charset="0"/>
              <a:buChar char="•"/>
              <a:defRPr sz="2000"/>
            </a:lvl3pPr>
            <a:lvl4pPr marL="1371600" indent="0"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sdfsdf</a:t>
            </a:r>
            <a:endParaRPr lang="en-US" dirty="0"/>
          </a:p>
          <a:p>
            <a:pPr lvl="2"/>
            <a:r>
              <a:rPr lang="en-US" dirty="0" err="1"/>
              <a:t>asdfsdfsdf</a:t>
            </a:r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86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50795"/>
            <a:ext cx="7643812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39888"/>
            <a:ext cx="3811587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39888"/>
            <a:ext cx="3813175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1081088"/>
            <a:chOff x="204" y="164"/>
            <a:chExt cx="5352" cy="681"/>
          </a:xfrm>
        </p:grpSpPr>
        <p:sp>
          <p:nvSpPr>
            <p:cNvPr id="1037" name="AutoShape 13"/>
            <p:cNvSpPr>
              <a:spLocks noChangeArrowheads="1"/>
            </p:cNvSpPr>
            <p:nvPr userDrawn="1"/>
          </p:nvSpPr>
          <p:spPr bwMode="auto">
            <a:xfrm>
              <a:off x="204" y="164"/>
              <a:ext cx="5352" cy="545"/>
            </a:xfrm>
            <a:prstGeom prst="flowChartProcess">
              <a:avLst/>
            </a:prstGeom>
            <a:solidFill>
              <a:srgbClr val="FF78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204" y="346"/>
              <a:ext cx="5352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D7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39888"/>
            <a:ext cx="777716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9688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AU" smtClean="0"/>
              <a:t>2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661150"/>
            <a:ext cx="213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[Title of Presentation]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006" y="2780928"/>
            <a:ext cx="7058025" cy="1512888"/>
          </a:xfrm>
        </p:spPr>
        <p:txBody>
          <a:bodyPr/>
          <a:lstStyle/>
          <a:p>
            <a:r>
              <a:rPr lang="en-AU" sz="7200" dirty="0" err="1" smtClean="0"/>
              <a:t>Pasin</a:t>
            </a:r>
            <a:r>
              <a:rPr lang="en-AU" sz="7200" dirty="0" smtClean="0"/>
              <a:t> Ok Tedi</a:t>
            </a:r>
            <a:endParaRPr lang="en-AU" sz="7200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1117" y="4819493"/>
            <a:ext cx="7058025" cy="720725"/>
          </a:xfrm>
        </p:spPr>
        <p:txBody>
          <a:bodyPr/>
          <a:lstStyle/>
          <a:p>
            <a:pPr algn="ctr"/>
            <a:r>
              <a:rPr lang="en-AU" sz="4000" dirty="0" smtClean="0">
                <a:cs typeface="Arial" pitchFamily="34" charset="0"/>
              </a:rPr>
              <a:t>Performance</a:t>
            </a:r>
            <a:endParaRPr lang="en-AU" sz="4000" dirty="0">
              <a:cs typeface="Arial" pitchFamily="34" charset="0"/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536" y="18823"/>
            <a:ext cx="8831436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sz="2400" dirty="0" smtClean="0"/>
              <a:t>One Team and Strong Performance </a:t>
            </a:r>
            <a:endParaRPr lang="en-AU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5536" y="1052736"/>
            <a:ext cx="8352928" cy="118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0" dirty="0" smtClean="0">
                <a:solidFill>
                  <a:schemeClr val="tx1"/>
                </a:solidFill>
              </a:rPr>
              <a:t>In 2019, lets promote team work to deliver another strong performance for OTML and PNG as a whole.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63903"/>
            <a:ext cx="3398123" cy="28973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8467"/>
            <a:ext cx="3865202" cy="289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74477"/>
            <a:ext cx="7643812" cy="706437"/>
          </a:xfrm>
        </p:spPr>
        <p:txBody>
          <a:bodyPr/>
          <a:lstStyle/>
          <a:p>
            <a:r>
              <a:rPr lang="en-AU" b="1" dirty="0" smtClean="0"/>
              <a:t>Take Pride- Perform your Best</a:t>
            </a:r>
            <a:endParaRPr lang="en-AU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73030" y="1484784"/>
            <a:ext cx="3811587" cy="3312368"/>
          </a:xfrm>
        </p:spPr>
        <p:txBody>
          <a:bodyPr/>
          <a:lstStyle/>
          <a:p>
            <a:r>
              <a:rPr lang="en-AU" sz="2000" dirty="0" smtClean="0"/>
              <a:t>Take </a:t>
            </a:r>
            <a:r>
              <a:rPr lang="en-AU" sz="2000" b="1" dirty="0" smtClean="0"/>
              <a:t>PRIDE</a:t>
            </a:r>
            <a:r>
              <a:rPr lang="en-AU" sz="2000" dirty="0" smtClean="0"/>
              <a:t> in our contribution to </a:t>
            </a:r>
            <a:r>
              <a:rPr lang="en-AU" sz="2000" b="1" dirty="0" smtClean="0"/>
              <a:t>OTML</a:t>
            </a:r>
            <a:r>
              <a:rPr lang="en-AU" sz="2000" dirty="0" smtClean="0"/>
              <a:t>, </a:t>
            </a:r>
            <a:r>
              <a:rPr lang="en-AU" sz="2000" b="1" dirty="0" smtClean="0"/>
              <a:t>WP</a:t>
            </a:r>
            <a:r>
              <a:rPr lang="en-AU" sz="2000" dirty="0" smtClean="0"/>
              <a:t> and </a:t>
            </a:r>
            <a:r>
              <a:rPr lang="en-AU" sz="2000" b="1" dirty="0" smtClean="0"/>
              <a:t>PNG</a:t>
            </a:r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000" dirty="0" smtClean="0"/>
              <a:t>It should not just be about showing up</a:t>
            </a:r>
          </a:p>
          <a:p>
            <a:endParaRPr lang="en-AU" sz="2000" dirty="0"/>
          </a:p>
          <a:p>
            <a:r>
              <a:rPr lang="en-AU" sz="2000" dirty="0" smtClean="0"/>
              <a:t>Lets give our best  every time</a:t>
            </a:r>
          </a:p>
          <a:p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pic>
        <p:nvPicPr>
          <p:cNvPr id="11" name="Picture 2" descr="C:\Users\14189\AppData\Local\Microsoft\Windows\Temporary Internet Files\Content.IE5\AXK7R70K\1200px-Flag_of_Papua_New_Guinea.svg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99" y="2318688"/>
            <a:ext cx="3729442" cy="279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72" y="1268759"/>
            <a:ext cx="2664296" cy="102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5427801"/>
            <a:ext cx="4896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AU" sz="1400" dirty="0"/>
              <a:t>Proud PNG Owned Company</a:t>
            </a:r>
          </a:p>
          <a:p>
            <a:pPr marL="228600" indent="-228600">
              <a:buAutoNum type="arabicPeriod"/>
            </a:pPr>
            <a:r>
              <a:rPr lang="en-AU" sz="1400" dirty="0"/>
              <a:t>96% of workforce is of PNG origin</a:t>
            </a:r>
          </a:p>
          <a:p>
            <a:pPr marL="228600" indent="-228600">
              <a:buAutoNum type="arabicPeriod"/>
            </a:pPr>
            <a:r>
              <a:rPr lang="en-AU" sz="1400" dirty="0"/>
              <a:t>Provided PGK17.3M for OTDF programs</a:t>
            </a:r>
          </a:p>
          <a:p>
            <a:pPr marL="228600" indent="-228600">
              <a:buAutoNum type="arabicPeriod"/>
            </a:pPr>
            <a:r>
              <a:rPr lang="en-AU" sz="1400" dirty="0"/>
              <a:t>Contributed PGK 1,374M to the </a:t>
            </a:r>
            <a:r>
              <a:rPr lang="en-AU" sz="1400" dirty="0" smtClean="0"/>
              <a:t>WP </a:t>
            </a:r>
            <a:r>
              <a:rPr lang="en-AU" sz="1400" dirty="0"/>
              <a:t>and PNG economy</a:t>
            </a:r>
          </a:p>
          <a:p>
            <a:pPr marL="228600" indent="-228600">
              <a:buAutoNum type="arabicPeriod"/>
            </a:pPr>
            <a:r>
              <a:rPr lang="en-AU" sz="1400" dirty="0"/>
              <a:t>Contributed PGK5.5M to TCS infrastructure projects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7" r="1"/>
          <a:stretch/>
        </p:blipFill>
        <p:spPr>
          <a:xfrm>
            <a:off x="7745977" y="1295342"/>
            <a:ext cx="1393074" cy="39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Ok Tedi 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357756" y="1352550"/>
            <a:ext cx="4574284" cy="5029653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chemeClr val="accent6"/>
              </a:buClr>
              <a:buFont typeface="Arial" charset="0"/>
              <a:buChar char="•"/>
            </a:pPr>
            <a:r>
              <a:rPr lang="en-US" dirty="0"/>
              <a:t>The </a:t>
            </a:r>
            <a:r>
              <a:rPr lang="en-US" b="1" dirty="0"/>
              <a:t>Ok Tedi Way</a:t>
            </a:r>
            <a:r>
              <a:rPr lang="en-US" dirty="0"/>
              <a:t> is a statement of who we are and how we </a:t>
            </a:r>
            <a:r>
              <a:rPr lang="en-US" dirty="0" smtClean="0"/>
              <a:t>operate</a:t>
            </a:r>
          </a:p>
          <a:p>
            <a:pPr>
              <a:buClr>
                <a:schemeClr val="accent6"/>
              </a:buClr>
            </a:pPr>
            <a:endParaRPr lang="en-US" dirty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 smtClean="0"/>
              <a:t>It is based on </a:t>
            </a:r>
            <a:r>
              <a:rPr lang="en-US" b="1" dirty="0" smtClean="0"/>
              <a:t>Our </a:t>
            </a:r>
            <a:r>
              <a:rPr lang="en-US" b="1" dirty="0"/>
              <a:t>V</a:t>
            </a:r>
            <a:r>
              <a:rPr lang="en-US" b="1" dirty="0" smtClean="0"/>
              <a:t>alues</a:t>
            </a:r>
            <a:endParaRPr lang="en-US" b="1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01390" y="135255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1950" indent="-2095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713" y="1416503"/>
            <a:ext cx="3550725" cy="4965700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 bwMode="auto">
          <a:xfrm>
            <a:off x="78048" y="3717032"/>
            <a:ext cx="5256584" cy="2304256"/>
          </a:xfrm>
          <a:prstGeom prst="wedgeRectCallout">
            <a:avLst>
              <a:gd name="adj1" fmla="val 67247"/>
              <a:gd name="adj2" fmla="val 2488"/>
            </a:avLst>
          </a:prstGeom>
          <a:solidFill>
            <a:srgbClr val="FFC000"/>
          </a:solidFill>
          <a:ln w="9525" cap="flat" cmpd="sng" algn="ctr">
            <a:solidFill>
              <a:srgbClr val="E5E6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90964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78048" y="5189444"/>
            <a:ext cx="3917888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29" y="4869160"/>
            <a:ext cx="857690" cy="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661248"/>
            <a:ext cx="9036496" cy="736376"/>
          </a:xfrm>
        </p:spPr>
        <p:txBody>
          <a:bodyPr/>
          <a:lstStyle/>
          <a:p>
            <a:r>
              <a:rPr lang="en-AU" sz="2000" dirty="0"/>
              <a:t>At OTML we give our best every day and seek to continuously improve</a:t>
            </a:r>
          </a:p>
          <a:p>
            <a:pPr marL="0" indent="0" algn="ctr">
              <a:buNone/>
            </a:pPr>
            <a:endParaRPr lang="en-A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43702" y="6429396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44624"/>
            <a:ext cx="8676456" cy="706437"/>
          </a:xfrm>
        </p:spPr>
        <p:txBody>
          <a:bodyPr/>
          <a:lstStyle/>
          <a:p>
            <a:r>
              <a:rPr lang="en-AU" b="1" dirty="0" smtClean="0"/>
              <a:t>Performance</a:t>
            </a:r>
            <a:endParaRPr lang="en-A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828092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86" y="188640"/>
            <a:ext cx="9155286" cy="992410"/>
          </a:xfrm>
        </p:spPr>
        <p:txBody>
          <a:bodyPr/>
          <a:lstStyle/>
          <a:p>
            <a:r>
              <a:rPr lang="en-AU" b="1" dirty="0" smtClean="0"/>
              <a:t>Do your best to….</a:t>
            </a:r>
            <a:r>
              <a:rPr lang="en-US" dirty="0"/>
              <a:t/>
            </a:r>
            <a:br>
              <a:rPr lang="en-US" dirty="0"/>
            </a:b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7504" y="1052736"/>
            <a:ext cx="29523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b="1" dirty="0"/>
          </a:p>
          <a:p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73962" y="3661224"/>
            <a:ext cx="4429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2000" dirty="0" smtClean="0"/>
              <a:t>Suggest improvement and coach others</a:t>
            </a:r>
            <a:endParaRPr lang="en-AU" sz="2000" dirty="0"/>
          </a:p>
        </p:txBody>
      </p:sp>
      <p:sp>
        <p:nvSpPr>
          <p:cNvPr id="5" name="Rectangle 4"/>
          <p:cNvSpPr/>
          <p:nvPr/>
        </p:nvSpPr>
        <p:spPr>
          <a:xfrm>
            <a:off x="4656060" y="1124744"/>
            <a:ext cx="4320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2000" dirty="0"/>
              <a:t>Provide clear directions, seek clarifications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46724" y="3573016"/>
            <a:ext cx="4129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2000" dirty="0"/>
              <a:t>Help others succeed and improve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914" y="4653136"/>
            <a:ext cx="2952328" cy="199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2" y="4468232"/>
            <a:ext cx="3643063" cy="217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20" y="1591892"/>
            <a:ext cx="1233416" cy="150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83" y="2078851"/>
            <a:ext cx="2160240" cy="147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2" y="0"/>
            <a:ext cx="9155286" cy="40466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Do your Best to….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32240" y="6580187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847467" y="1340768"/>
            <a:ext cx="4088482" cy="105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Know that what you do is important to OTML</a:t>
            </a:r>
            <a:endParaRPr lang="en-AU" sz="2000" b="1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3" b="21022"/>
          <a:stretch/>
        </p:blipFill>
        <p:spPr bwMode="auto">
          <a:xfrm>
            <a:off x="341666" y="1981388"/>
            <a:ext cx="4354085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5"/>
          <a:stretch/>
        </p:blipFill>
        <p:spPr bwMode="auto">
          <a:xfrm>
            <a:off x="5580112" y="2780928"/>
            <a:ext cx="27672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178749"/>
            <a:ext cx="3826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2000" dirty="0"/>
              <a:t>Plan our work and work our plan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b="13751"/>
          <a:stretch/>
        </p:blipFill>
        <p:spPr bwMode="auto">
          <a:xfrm>
            <a:off x="1910000" y="3789040"/>
            <a:ext cx="3168352" cy="265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5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9155286" cy="40466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Do your Best to…. 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32240" y="6580187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9512" y="1412776"/>
            <a:ext cx="382673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Be fit for work</a:t>
            </a:r>
            <a:endParaRPr lang="en-AU" sz="2000" b="1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266880" y="1872208"/>
            <a:ext cx="468052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AU" sz="2000" kern="0" dirty="0" smtClean="0">
                <a:solidFill>
                  <a:schemeClr val="tx1"/>
                </a:solidFill>
              </a:rPr>
              <a:t>Be </a:t>
            </a:r>
            <a:r>
              <a:rPr lang="en-AU" sz="2000" kern="0" dirty="0">
                <a:solidFill>
                  <a:schemeClr val="tx1"/>
                </a:solidFill>
              </a:rPr>
              <a:t>positive – </a:t>
            </a:r>
            <a:r>
              <a:rPr lang="en-AU" sz="2000" kern="0" dirty="0" smtClean="0">
                <a:solidFill>
                  <a:schemeClr val="tx1"/>
                </a:solidFill>
              </a:rPr>
              <a:t>display </a:t>
            </a:r>
            <a:r>
              <a:rPr lang="en-AU" sz="2000" kern="0" dirty="0">
                <a:solidFill>
                  <a:schemeClr val="tx1"/>
                </a:solidFill>
              </a:rPr>
              <a:t>a “can do” outlook</a:t>
            </a:r>
          </a:p>
          <a:p>
            <a:pPr marL="457200" indent="-457200">
              <a:buFont typeface="Arial" pitchFamily="34" charset="0"/>
              <a:buChar char="•"/>
            </a:pPr>
            <a:endParaRPr lang="en-AU" sz="2000" b="1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/>
        </p:blipFill>
        <p:spPr bwMode="auto">
          <a:xfrm>
            <a:off x="423267" y="2420888"/>
            <a:ext cx="3582983" cy="286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540" y="2996952"/>
            <a:ext cx="4155201" cy="30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9155286" cy="40466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Do your Best to…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32240" y="6580187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9512" y="1360320"/>
            <a:ext cx="382673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Look </a:t>
            </a:r>
            <a:r>
              <a:rPr lang="en-US" sz="2000" kern="0" dirty="0">
                <a:solidFill>
                  <a:schemeClr val="tx1"/>
                </a:solidFill>
              </a:rPr>
              <a:t>for stretch, challenge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366290" y="820260"/>
            <a:ext cx="468109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AU" sz="2000" kern="0" dirty="0" smtClean="0">
                <a:solidFill>
                  <a:schemeClr val="tx1"/>
                </a:solidFill>
              </a:rPr>
              <a:t>Set </a:t>
            </a:r>
            <a:r>
              <a:rPr lang="en-AU" sz="2000" kern="0" dirty="0">
                <a:solidFill>
                  <a:schemeClr val="tx1"/>
                </a:solidFill>
              </a:rPr>
              <a:t>high personal </a:t>
            </a:r>
            <a:r>
              <a:rPr lang="en-AU" sz="2000" kern="0" dirty="0" smtClean="0">
                <a:solidFill>
                  <a:schemeClr val="tx1"/>
                </a:solidFill>
              </a:rPr>
              <a:t>standards</a:t>
            </a:r>
            <a:endParaRPr lang="en-AU" sz="2000" kern="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9" y="2060848"/>
            <a:ext cx="2952328" cy="24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84" y="2060848"/>
            <a:ext cx="3816425" cy="247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84673" y="5602932"/>
            <a:ext cx="382673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tx1"/>
                </a:solidFill>
              </a:rPr>
              <a:t>Be open to new ideas</a:t>
            </a:r>
            <a:endParaRPr lang="en-US" sz="2000" kern="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13176"/>
            <a:ext cx="324036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5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564" y="-85749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sz="2400" smtClean="0"/>
              <a:t>But do </a:t>
            </a:r>
            <a:r>
              <a:rPr lang="en-AU" sz="2400" dirty="0" smtClean="0"/>
              <a:t>your best Not to….</a:t>
            </a:r>
            <a:endParaRPr lang="en-AU" sz="2400" dirty="0"/>
          </a:p>
        </p:txBody>
      </p:sp>
      <p:sp>
        <p:nvSpPr>
          <p:cNvPr id="3" name="Rectangle 2"/>
          <p:cNvSpPr/>
          <p:nvPr/>
        </p:nvSpPr>
        <p:spPr>
          <a:xfrm>
            <a:off x="467544" y="1052736"/>
            <a:ext cx="58089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2000" dirty="0" smtClean="0"/>
              <a:t>Make assumptions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AU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AU" sz="2000" dirty="0"/>
              <a:t>Hold </a:t>
            </a:r>
            <a:r>
              <a:rPr lang="en-AU" sz="2000" dirty="0" smtClean="0"/>
              <a:t>back</a:t>
            </a:r>
          </a:p>
          <a:p>
            <a:pPr marL="457200" indent="-457200">
              <a:buFont typeface="Arial" pitchFamily="34" charset="0"/>
              <a:buChar char="•"/>
            </a:pPr>
            <a:endParaRPr lang="en-AU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AU" sz="2000" dirty="0"/>
              <a:t>Be vague about </a:t>
            </a:r>
            <a:r>
              <a:rPr lang="en-AU" sz="2000" dirty="0" smtClean="0"/>
              <a:t>expectations</a:t>
            </a:r>
          </a:p>
          <a:p>
            <a:pPr marL="457200" indent="-457200">
              <a:buFont typeface="Arial" pitchFamily="34" charset="0"/>
              <a:buChar char="•"/>
            </a:pPr>
            <a:endParaRPr lang="en-AU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AU" sz="2000" dirty="0"/>
              <a:t>Accept any </a:t>
            </a:r>
            <a:r>
              <a:rPr lang="en-AU" sz="2000" dirty="0" smtClean="0"/>
              <a:t>outcome</a:t>
            </a:r>
          </a:p>
          <a:p>
            <a:pPr marL="457200" indent="-457200">
              <a:buFont typeface="Arial" pitchFamily="34" charset="0"/>
              <a:buChar char="•"/>
            </a:pPr>
            <a:endParaRPr lang="en-AU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AU" sz="2000" dirty="0" smtClean="0"/>
              <a:t>Withhold </a:t>
            </a:r>
            <a:r>
              <a:rPr lang="en-AU" sz="2000" dirty="0"/>
              <a:t>critical information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698" y="4497680"/>
            <a:ext cx="4215544" cy="175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95764"/>
            <a:ext cx="2994094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B111-1B9E-4C43-BCFA-50BBA02B2969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1752" y="332656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AU" sz="2400" dirty="0"/>
              <a:t>Do your best </a:t>
            </a:r>
            <a:r>
              <a:rPr lang="en-AU" sz="2400" dirty="0" smtClean="0"/>
              <a:t>Not to….</a:t>
            </a:r>
            <a:endParaRPr lang="en-AU" sz="2400" dirty="0"/>
          </a:p>
          <a:p>
            <a:endParaRPr lang="en-AU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81752" y="2420888"/>
            <a:ext cx="5946432" cy="222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0" dirty="0" smtClean="0">
                <a:solidFill>
                  <a:schemeClr val="tx1"/>
                </a:solidFill>
              </a:rPr>
              <a:t>Stay </a:t>
            </a:r>
            <a:r>
              <a:rPr lang="en-AU" b="0" dirty="0">
                <a:solidFill>
                  <a:schemeClr val="tx1"/>
                </a:solidFill>
              </a:rPr>
              <a:t>within your comfort </a:t>
            </a:r>
            <a:r>
              <a:rPr lang="en-AU" b="0" dirty="0" smtClean="0">
                <a:solidFill>
                  <a:schemeClr val="tx1"/>
                </a:solidFill>
              </a:rPr>
              <a:t>zone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0" dirty="0" smtClean="0">
                <a:solidFill>
                  <a:schemeClr val="tx1"/>
                </a:solidFill>
              </a:rPr>
              <a:t>Be </a:t>
            </a:r>
            <a:r>
              <a:rPr lang="en-AU" b="0" dirty="0">
                <a:solidFill>
                  <a:schemeClr val="tx1"/>
                </a:solidFill>
              </a:rPr>
              <a:t>fatigued, unfit, being </a:t>
            </a:r>
            <a:r>
              <a:rPr lang="en-AU" b="0" dirty="0" smtClean="0">
                <a:solidFill>
                  <a:schemeClr val="tx1"/>
                </a:solidFill>
              </a:rPr>
              <a:t>absent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0" dirty="0" smtClean="0">
                <a:solidFill>
                  <a:schemeClr val="tx1"/>
                </a:solidFill>
              </a:rPr>
              <a:t>Accept mediocrity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0" dirty="0" smtClean="0">
                <a:solidFill>
                  <a:schemeClr val="tx1"/>
                </a:solidFill>
              </a:rPr>
              <a:t>Be </a:t>
            </a:r>
            <a:r>
              <a:rPr lang="en-AU" b="0" dirty="0">
                <a:solidFill>
                  <a:schemeClr val="tx1"/>
                </a:solidFill>
              </a:rPr>
              <a:t>stuck in custom and </a:t>
            </a:r>
            <a:r>
              <a:rPr lang="en-AU" b="0" dirty="0" smtClean="0">
                <a:solidFill>
                  <a:schemeClr val="tx1"/>
                </a:solidFill>
              </a:rPr>
              <a:t>practice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Drag others down by being negative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b="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384376" cy="25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3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ML 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f6c283c-b56b-49c6-81ce-986bb9902a8c" ContentTypeId="0x010100B5D33B4F525BBB4DA38F8762757A7E54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1369B5-570D-4501-9567-45C64171E47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00EA68C-8FD1-46DB-AE40-3F0714E427C8}"/>
</file>

<file path=customXml/itemProps3.xml><?xml version="1.0" encoding="utf-8"?>
<ds:datastoreItem xmlns:ds="http://schemas.openxmlformats.org/officeDocument/2006/customXml" ds:itemID="{883D835D-B94C-46AE-B902-01495257F8DF}">
  <ds:schemaRefs>
    <ds:schemaRef ds:uri="http://purl.org/dc/terms/"/>
    <ds:schemaRef ds:uri="http://schemas.microsoft.com/office/2006/documentManagement/types"/>
    <ds:schemaRef ds:uri="5e15c043-cfb4-472e-9629-3f7de4e8877a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7EE69687-6BFE-4C53-ADDC-220FC7317A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OTML Presentation</Template>
  <TotalTime>6189</TotalTime>
  <Words>364</Words>
  <Application>Microsoft Office PowerPoint</Application>
  <PresentationFormat>On-screen Show (4:3)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Times</vt:lpstr>
      <vt:lpstr>Wingdings</vt:lpstr>
      <vt:lpstr>OTML Presentation</vt:lpstr>
      <vt:lpstr>Pasin Ok Tedi</vt:lpstr>
      <vt:lpstr>The Ok Tedi Way</vt:lpstr>
      <vt:lpstr>Performance</vt:lpstr>
      <vt:lpstr>Do your best to…. </vt:lpstr>
      <vt:lpstr> Do your Best to….</vt:lpstr>
      <vt:lpstr> Do your Best to…. </vt:lpstr>
      <vt:lpstr> Do your Best to…</vt:lpstr>
      <vt:lpstr>PowerPoint Presentation</vt:lpstr>
      <vt:lpstr>PowerPoint Presentation</vt:lpstr>
      <vt:lpstr>PowerPoint Presentation</vt:lpstr>
      <vt:lpstr>Take Pride- Perform your Best</vt:lpstr>
    </vt:vector>
  </TitlesOfParts>
  <Manager>Dexter.Wagambie@oktedi.com</Manager>
  <Company>Ok Tedi Mining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Accountability</dc:title>
  <dc:creator>Andreas, Samantha</dc:creator>
  <cp:lastModifiedBy>Sabuin, Lin LS</cp:lastModifiedBy>
  <cp:revision>108</cp:revision>
  <dcterms:created xsi:type="dcterms:W3CDTF">2018-07-21T22:02:29Z</dcterms:created>
  <dcterms:modified xsi:type="dcterms:W3CDTF">2021-09-24T01:40:51Z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  <property fmtid="{D5CDD505-2E9C-101B-9397-08002B2CF9AE}" pid="3" name="Topic">
    <vt:lpwstr>413;#Pasin Ok Tedi|7b6a2c76-7665-43f2-8f41-f352b2151fa2</vt:lpwstr>
  </property>
  <property fmtid="{D5CDD505-2E9C-101B-9397-08002B2CF9AE}" pid="4" name="DocumentType">
    <vt:lpwstr>121;#Presentation|786e19b1-3763-41cb-a02e-991bda1d76f7</vt:lpwstr>
  </property>
  <property fmtid="{D5CDD505-2E9C-101B-9397-08002B2CF9AE}" pid="5" name="Year">
    <vt:lpwstr>66;#2019|1ad70fdf-edd6-4a95-aee1-3d3472662f12</vt:lpwstr>
  </property>
  <property fmtid="{D5CDD505-2E9C-101B-9397-08002B2CF9AE}" pid="6" name="Month">
    <vt:lpwstr>108;#August|2858ce25-f15e-4db5-bc9d-d4f0b2a9f189</vt:lpwstr>
  </property>
  <property fmtid="{D5CDD505-2E9C-101B-9397-08002B2CF9AE}" pid="7" name="BusinessUnit">
    <vt:lpwstr>104;#Executive|c59c6d96-7214-40cd-8f32-0fd4a2c36e8c</vt:lpwstr>
  </property>
</Properties>
</file>