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56" r:id="rId6"/>
    <p:sldId id="266" r:id="rId7"/>
    <p:sldId id="257" r:id="rId8"/>
    <p:sldId id="258" r:id="rId9"/>
    <p:sldId id="260" r:id="rId10"/>
    <p:sldId id="261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086" autoAdjust="0"/>
  </p:normalViewPr>
  <p:slideViewPr>
    <p:cSldViewPr>
      <p:cViewPr varScale="1">
        <p:scale>
          <a:sx n="55" d="100"/>
          <a:sy n="55" d="100"/>
        </p:scale>
        <p:origin x="2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354A-22E7-4DFA-B8D9-5F9406E40291}" type="datetimeFigureOut">
              <a:rPr lang="en-US" smtClean="0"/>
              <a:pPr/>
              <a:t>9/24/2021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F667-3F59-4A33-BA19-8FE8851767F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1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The Ok Tedi Way is a statement of who we are and how we operate, 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values are</a:t>
            </a: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628650" lvl="1" indent="-171450">
              <a:buClr>
                <a:schemeClr val="accent6"/>
              </a:buClr>
            </a:pPr>
            <a:r>
              <a:rPr lang="en-US" dirty="0" smtClean="0"/>
              <a:t>Safety,</a:t>
            </a:r>
            <a:r>
              <a:rPr lang="en-US" baseline="0" dirty="0" smtClean="0"/>
              <a:t> Environment – we care about our employees, business partners and our communities well being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Integrity – we expect honesty, trust, fairness and respect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Accountability – we own our jobs, we meet our commitments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Teamwork – our goals are common, our success shared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Performance – we give our best every day and seek to continuously improve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Sustainability – we use what we need and conserve what we can </a:t>
            </a:r>
            <a:endParaRPr lang="en-US" dirty="0" smtClean="0"/>
          </a:p>
          <a:p>
            <a:pPr marL="0" indent="0">
              <a:buClr>
                <a:schemeClr val="accent6"/>
              </a:buClr>
              <a:buFont typeface="Arial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349454-1E09-6143-B71F-7FA8FB582B7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243" name="Slide Image Placeholder 6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35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Supervisor: Explain this in pidgin to your group.</a:t>
            </a:r>
            <a:r>
              <a:rPr lang="en-AU" baseline="0" dirty="0" smtClean="0"/>
              <a:t> </a:t>
            </a:r>
          </a:p>
          <a:p>
            <a:r>
              <a:rPr lang="en-AU" baseline="0" dirty="0" smtClean="0"/>
              <a:t>Stress the importance of working together as one team and how Accountability plays an important role in the overall OTML goals.</a:t>
            </a:r>
          </a:p>
          <a:p>
            <a:r>
              <a:rPr lang="en-AU" baseline="0" dirty="0" smtClean="0"/>
              <a:t>Mention various departments and contractors (business partners) and how you all work together. Each having separate goals but ultimately working towards a common OTML goal.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29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Supervisor: Provide examples of this behaviour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11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6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endParaRPr lang="en-AU" dirty="0" smtClean="0"/>
          </a:p>
          <a:p>
            <a:r>
              <a:rPr lang="en-AU" dirty="0" smtClean="0"/>
              <a:t>Own the mistake.</a:t>
            </a:r>
          </a:p>
          <a:p>
            <a:r>
              <a:rPr lang="en-AU" dirty="0" smtClean="0"/>
              <a:t>Apologise when you’re wrong. </a:t>
            </a:r>
          </a:p>
          <a:p>
            <a:r>
              <a:rPr lang="en-AU" dirty="0" smtClean="0"/>
              <a:t>Learn from your mistakes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07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endParaRPr lang="en-AU" dirty="0" smtClean="0"/>
          </a:p>
          <a:p>
            <a:r>
              <a:rPr lang="en-AU" dirty="0" err="1" smtClean="0"/>
              <a:t>Eg</a:t>
            </a:r>
            <a:r>
              <a:rPr lang="en-AU" dirty="0" smtClean="0"/>
              <a:t>:</a:t>
            </a:r>
          </a:p>
          <a:p>
            <a:pPr marL="228600" indent="-228600">
              <a:buAutoNum type="arabicPeriod"/>
            </a:pPr>
            <a:r>
              <a:rPr lang="en-AU" dirty="0" smtClean="0"/>
              <a:t>Share team</a:t>
            </a:r>
            <a:r>
              <a:rPr lang="en-AU" baseline="0" dirty="0" smtClean="0"/>
              <a:t> successes in your pre-starts or toolboxes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Share outcomes of leadership meetings with your teams or crews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Encourage feedback on projects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02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Provide examples of this behaviour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Examples: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1. Report Near</a:t>
            </a:r>
            <a:r>
              <a:rPr lang="en-AU" baseline="0" dirty="0" smtClean="0"/>
              <a:t> Miss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2. Stop a job if you see it is unsafe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3. If you feel unwell or fatigued, speak to your supervisor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4. If something is bothering you, speak to a friend or counsellor.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0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Supervisor: Share</a:t>
            </a:r>
            <a:r>
              <a:rPr lang="en-AU" baseline="0" dirty="0" smtClean="0"/>
              <a:t> details below to team (2017 Annual review)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Proud PNG Owned</a:t>
            </a:r>
            <a:r>
              <a:rPr lang="en-AU" baseline="0" dirty="0" smtClean="0"/>
              <a:t> Company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96% of workforce is of PNG origin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Provided PGK17.3M for OTDF programs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Contributed PGK 1,374M to the WP Province and PNG economy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Contributed PGK5.5M to TCS infrastructure projects</a:t>
            </a:r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1987550"/>
            <a:ext cx="9144000" cy="3889375"/>
          </a:xfrm>
          <a:prstGeom prst="wave">
            <a:avLst>
              <a:gd name="adj1" fmla="val 5356"/>
              <a:gd name="adj2" fmla="val 0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355975"/>
            <a:ext cx="9144000" cy="3529013"/>
          </a:xfrm>
          <a:prstGeom prst="flowChartManualInput">
            <a:avLst/>
          </a:prstGeom>
          <a:gradFill rotWithShape="1">
            <a:gsLst>
              <a:gs pos="0">
                <a:srgbClr val="5E5E5E"/>
              </a:gs>
              <a:gs pos="100000">
                <a:srgbClr val="92929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2278063"/>
            <a:ext cx="9144000" cy="4319587"/>
          </a:xfrm>
          <a:prstGeom prst="wave">
            <a:avLst>
              <a:gd name="adj1" fmla="val 5356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24175"/>
            <a:ext cx="7058025" cy="1512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868863"/>
            <a:ext cx="7058025" cy="7207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3079" name="Picture 7" descr="Copy of OTML Logo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28663"/>
            <a:ext cx="17986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431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681662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1257300" indent="-342900">
              <a:buFont typeface="Arial" charset="0"/>
              <a:buChar char="•"/>
              <a:defRPr sz="2000"/>
            </a:lvl3pPr>
            <a:lvl4pPr marL="1371600" indent="0"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8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39888"/>
            <a:ext cx="3811587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39888"/>
            <a:ext cx="3813175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1081088"/>
            <a:chOff x="204" y="164"/>
            <a:chExt cx="5352" cy="681"/>
          </a:xfrm>
        </p:grpSpPr>
        <p:sp>
          <p:nvSpPr>
            <p:cNvPr id="1037" name="AutoShape 13"/>
            <p:cNvSpPr>
              <a:spLocks noChangeArrowheads="1"/>
            </p:cNvSpPr>
            <p:nvPr userDrawn="1"/>
          </p:nvSpPr>
          <p:spPr bwMode="auto">
            <a:xfrm>
              <a:off x="204" y="164"/>
              <a:ext cx="5352" cy="545"/>
            </a:xfrm>
            <a:prstGeom prst="flowChartProcess">
              <a:avLst/>
            </a:prstGeom>
            <a:solidFill>
              <a:srgbClr val="FF78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04" y="346"/>
              <a:ext cx="5352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D7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39888"/>
            <a:ext cx="77771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661150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[Title of Presentation]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7200" dirty="0" smtClean="0"/>
              <a:t>Pasin Ok Tedi</a:t>
            </a:r>
            <a:endParaRPr lang="en-AU" sz="72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437063"/>
            <a:ext cx="7058025" cy="720725"/>
          </a:xfrm>
        </p:spPr>
        <p:txBody>
          <a:bodyPr/>
          <a:lstStyle/>
          <a:p>
            <a:pPr algn="ctr"/>
            <a:r>
              <a:rPr lang="en-AU" sz="3600" dirty="0" smtClean="0">
                <a:cs typeface="Arial" pitchFamily="34" charset="0"/>
              </a:rPr>
              <a:t> </a:t>
            </a:r>
            <a:r>
              <a:rPr lang="en-AU" sz="3600" dirty="0" smtClean="0">
                <a:cs typeface="Arial" pitchFamily="34" charset="0"/>
              </a:rPr>
              <a:t>Accountability</a:t>
            </a:r>
            <a:endParaRPr lang="en-AU" sz="3600" dirty="0">
              <a:cs typeface="Arial" pitchFamily="34" charset="0"/>
            </a:endParaRPr>
          </a:p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Ok Tedi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57756" y="1352550"/>
            <a:ext cx="4574284" cy="5029653"/>
          </a:xfrm>
        </p:spPr>
        <p:txBody>
          <a:bodyPr/>
          <a:lstStyle/>
          <a:p>
            <a:pPr marL="342900" indent="-342900" algn="just">
              <a:buClr>
                <a:schemeClr val="accent6"/>
              </a:buClr>
              <a:buFont typeface="Arial" charset="0"/>
              <a:buChar char="•"/>
            </a:pPr>
            <a:r>
              <a:rPr lang="en-US" sz="2600" dirty="0"/>
              <a:t>The </a:t>
            </a:r>
            <a:r>
              <a:rPr lang="en-US" sz="2600" b="1" dirty="0"/>
              <a:t>Ok Tedi Way</a:t>
            </a:r>
            <a:r>
              <a:rPr lang="en-US" sz="2600" dirty="0"/>
              <a:t> is a statement of who we are and how we </a:t>
            </a:r>
            <a:r>
              <a:rPr lang="en-US" sz="2600" dirty="0" smtClean="0"/>
              <a:t>operate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600" dirty="0" smtClean="0"/>
              <a:t>It is based on </a:t>
            </a:r>
            <a:r>
              <a:rPr lang="en-US" sz="2600" b="1" dirty="0" smtClean="0"/>
              <a:t>Our </a:t>
            </a:r>
            <a:r>
              <a:rPr lang="en-US" sz="2600" b="1" dirty="0"/>
              <a:t>V</a:t>
            </a:r>
            <a:r>
              <a:rPr lang="en-US" sz="2600" b="1" dirty="0" smtClean="0"/>
              <a:t>alues</a:t>
            </a:r>
            <a:endParaRPr lang="en-US" sz="2600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01390" y="135255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1950" indent="-2095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13" y="1416503"/>
            <a:ext cx="3550725" cy="49657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8048" y="3717032"/>
            <a:ext cx="5256584" cy="2088232"/>
          </a:xfrm>
          <a:prstGeom prst="wedgeRectCallout">
            <a:avLst>
              <a:gd name="adj1" fmla="val 67247"/>
              <a:gd name="adj2" fmla="val 2488"/>
            </a:avLst>
          </a:prstGeom>
          <a:solidFill>
            <a:srgbClr val="FFC000"/>
          </a:solidFill>
          <a:ln w="9525" cap="flat" cmpd="sng" algn="ctr">
            <a:solidFill>
              <a:srgbClr val="E5E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9096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661248"/>
            <a:ext cx="8208912" cy="736376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dirty="0" smtClean="0"/>
              <a:t>We </a:t>
            </a:r>
            <a:r>
              <a:rPr lang="en-AU" sz="2400" dirty="0"/>
              <a:t>own our </a:t>
            </a:r>
            <a:r>
              <a:rPr lang="en-AU" sz="2400" dirty="0" smtClean="0"/>
              <a:t>jobs, </a:t>
            </a:r>
            <a:r>
              <a:rPr lang="en-AU" sz="2400" dirty="0"/>
              <a:t>we meet our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4100" name="Picture 4" descr="C:\Users\14189\AppData\Local\Microsoft\Windows\Temporary Internet Files\Content.Outlook\JK2GQKHX\Women Miner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6386"/>
            <a:ext cx="7560840" cy="42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Accountability</a:t>
            </a:r>
            <a:endParaRPr lang="en-A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Correct Behaviour</a:t>
            </a:r>
            <a:endParaRPr lang="en-AU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124744"/>
            <a:ext cx="3960440" cy="3096344"/>
          </a:xfrm>
        </p:spPr>
        <p:txBody>
          <a:bodyPr/>
          <a:lstStyle/>
          <a:p>
            <a:r>
              <a:rPr lang="en-AU" sz="2400" dirty="0" smtClean="0"/>
              <a:t>Keep your word. A </a:t>
            </a:r>
            <a:r>
              <a:rPr lang="en-AU" sz="2400" dirty="0"/>
              <a:t>commitment is a </a:t>
            </a:r>
            <a:r>
              <a:rPr lang="en-AU" sz="2400" dirty="0" smtClean="0"/>
              <a:t>promise</a:t>
            </a:r>
          </a:p>
          <a:p>
            <a:endParaRPr lang="en-AU" sz="2400" dirty="0" smtClean="0"/>
          </a:p>
          <a:p>
            <a:r>
              <a:rPr lang="en-AU" sz="2400" b="1" dirty="0" smtClean="0"/>
              <a:t>Stop Making </a:t>
            </a:r>
            <a:r>
              <a:rPr lang="en-AU" sz="2400" b="1" dirty="0"/>
              <a:t>excuses </a:t>
            </a:r>
            <a:r>
              <a:rPr lang="en-AU" sz="2400" dirty="0"/>
              <a:t>– near enough isn’t good </a:t>
            </a:r>
            <a:r>
              <a:rPr lang="en-AU" sz="2400" dirty="0" smtClean="0"/>
              <a:t>enough</a:t>
            </a:r>
          </a:p>
          <a:p>
            <a:endParaRPr lang="en-AU" sz="2400" dirty="0" smtClean="0"/>
          </a:p>
          <a:p>
            <a:endParaRPr lang="en-AU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8024" y="1064419"/>
            <a:ext cx="3957191" cy="4668837"/>
          </a:xfrm>
        </p:spPr>
        <p:txBody>
          <a:bodyPr/>
          <a:lstStyle/>
          <a:p>
            <a:r>
              <a:rPr lang="en-AU" sz="2400" dirty="0" smtClean="0"/>
              <a:t>Follow </a:t>
            </a:r>
            <a:r>
              <a:rPr lang="en-AU" sz="2400" dirty="0"/>
              <a:t>up on what others say they will do. </a:t>
            </a:r>
            <a:r>
              <a:rPr lang="en-AU" sz="2400" b="1" dirty="0"/>
              <a:t>Delegate</a:t>
            </a:r>
            <a:r>
              <a:rPr lang="en-AU" sz="2400" dirty="0"/>
              <a:t> with </a:t>
            </a:r>
            <a:r>
              <a:rPr lang="en-AU" sz="2400" dirty="0" smtClean="0"/>
              <a:t>controls/checks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 smtClean="0"/>
              <a:t>It is not about assuming </a:t>
            </a:r>
            <a:r>
              <a:rPr lang="en-AU" sz="2400" dirty="0"/>
              <a:t>others will cover any gaps</a:t>
            </a:r>
          </a:p>
          <a:p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2053" name="Picture 5" descr="C:\Users\14189\AppData\Local\Microsoft\Windows\Temporary Internet Files\Content.IE5\SAB9E5XH\stop-making-excuses-300x3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8" y="4174608"/>
            <a:ext cx="2637001" cy="22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4189\AppData\Local\Microsoft\Windows\Temporary Internet Files\Content.IE5\RE156NK6\GTD-CONTROL-DELEGAR-960x600_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46" y="4222690"/>
            <a:ext cx="4029885" cy="25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3789040"/>
            <a:ext cx="2232248" cy="2769171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600" dirty="0" smtClean="0"/>
              <a:t>And not being </a:t>
            </a:r>
            <a:r>
              <a:rPr lang="en-AU" sz="2600" dirty="0"/>
              <a:t>carried by </a:t>
            </a:r>
            <a:r>
              <a:rPr lang="en-AU" sz="2600" dirty="0" smtClean="0"/>
              <a:t>others</a:t>
            </a:r>
            <a:endParaRPr lang="en-AU" sz="2600" dirty="0"/>
          </a:p>
          <a:p>
            <a:endParaRPr lang="en-AU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2520280" cy="1872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Do your </a:t>
            </a:r>
            <a:r>
              <a:rPr lang="en-AU" sz="2400" dirty="0"/>
              <a:t>best every </a:t>
            </a:r>
            <a:r>
              <a:rPr lang="en-AU" sz="2400" dirty="0" smtClean="0"/>
              <a:t>day…</a:t>
            </a:r>
          </a:p>
          <a:p>
            <a:endParaRPr lang="en-AU" sz="2800" dirty="0"/>
          </a:p>
          <a:p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564" y="-85749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800" dirty="0" smtClean="0"/>
              <a:t>Do Your Best</a:t>
            </a:r>
            <a:endParaRPr lang="en-AU" sz="2800" dirty="0"/>
          </a:p>
        </p:txBody>
      </p:sp>
      <p:pic>
        <p:nvPicPr>
          <p:cNvPr id="5123" name="Picture 3" descr="C:\Users\14189\AppData\Local\Microsoft\Windows\Temporary Internet Files\Content.Outlook\JK2GQKHX\IMG_0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4189\AppData\Local\Microsoft\Windows\Temporary Internet Files\Content.Outlook\JK2GQKHX\IMG_0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98" y="299695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02283"/>
            <a:ext cx="7643812" cy="706437"/>
          </a:xfrm>
        </p:spPr>
        <p:txBody>
          <a:bodyPr/>
          <a:lstStyle/>
          <a:p>
            <a:r>
              <a:rPr lang="en-AU" sz="2600" b="1" dirty="0"/>
              <a:t>Admit </a:t>
            </a:r>
            <a:r>
              <a:rPr lang="en-AU" sz="2600" b="1" dirty="0" smtClean="0"/>
              <a:t>Mistakes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8199"/>
            <a:ext cx="2422418" cy="17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971600" y="3429000"/>
            <a:ext cx="77048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600" dirty="0" smtClean="0"/>
              <a:t>“The best way to learn from your mistake is to admit them rather then to blame them on someone else.” (unknown)</a:t>
            </a:r>
            <a:endParaRPr lang="en-AU" sz="2600" dirty="0"/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97" y="5071018"/>
            <a:ext cx="2965255" cy="13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64" y="44624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Report Progress</a:t>
            </a:r>
            <a:endParaRPr lang="en-AU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417133" cy="648072"/>
          </a:xfrm>
        </p:spPr>
        <p:txBody>
          <a:bodyPr/>
          <a:lstStyle/>
          <a:p>
            <a:r>
              <a:rPr lang="en-AU" sz="2400" dirty="0" smtClean="0"/>
              <a:t>Report progress</a:t>
            </a:r>
            <a:r>
              <a:rPr lang="en-AU" sz="2400" dirty="0"/>
              <a:t> </a:t>
            </a:r>
            <a:r>
              <a:rPr lang="en-AU" sz="2400" dirty="0" smtClean="0"/>
              <a:t>and don’t hide shortcomings</a:t>
            </a:r>
            <a:endParaRPr lang="en-AU" sz="24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2051" name="Picture 3" descr="C:\Users\14189\AppData\Local\Microsoft\Windows\Temporary Internet Files\Content.Outlook\JK2GQKHX\20180423_073348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28" y="2060847"/>
            <a:ext cx="6017508" cy="45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54" y="65287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Provide Early </a:t>
            </a:r>
            <a:r>
              <a:rPr lang="en-AU" sz="2600" b="1" dirty="0"/>
              <a:t>W</a:t>
            </a:r>
            <a:r>
              <a:rPr lang="en-AU" sz="2600" b="1" dirty="0" smtClean="0"/>
              <a:t>arning</a:t>
            </a:r>
            <a:endParaRPr lang="en-AU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5" y="1743827"/>
            <a:ext cx="4877223" cy="15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0" y="1196752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Provide </a:t>
            </a:r>
            <a:r>
              <a:rPr lang="en-AU" sz="2400" dirty="0"/>
              <a:t>early warning of </a:t>
            </a:r>
            <a:r>
              <a:rPr lang="en-AU" sz="2400" dirty="0" smtClean="0"/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70254" y="3491286"/>
            <a:ext cx="538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Don’t </a:t>
            </a:r>
            <a:r>
              <a:rPr lang="en-AU" sz="2400" dirty="0" smtClean="0"/>
              <a:t>create </a:t>
            </a:r>
            <a:r>
              <a:rPr lang="en-AU" sz="2400" dirty="0"/>
              <a:t>surprises at last minute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207" y="4802376"/>
            <a:ext cx="8159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dirty="0" smtClean="0"/>
              <a:t>Reporting </a:t>
            </a:r>
            <a:r>
              <a:rPr lang="en-AU" sz="2400" dirty="0"/>
              <a:t>Near Miss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/>
              <a:t>Stopping </a:t>
            </a:r>
            <a:r>
              <a:rPr lang="en-AU" sz="2400" dirty="0"/>
              <a:t>a job if you see it </a:t>
            </a:r>
            <a:r>
              <a:rPr lang="en-AU" sz="2400" dirty="0" smtClean="0"/>
              <a:t>is unsafe</a:t>
            </a:r>
            <a:endParaRPr lang="en-AU" sz="2400" dirty="0"/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/>
              <a:t>If </a:t>
            </a:r>
            <a:r>
              <a:rPr lang="en-AU" sz="2400" dirty="0"/>
              <a:t>you feel unwell or fatigued, speak to your supervisor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dirty="0" smtClean="0"/>
              <a:t>If </a:t>
            </a:r>
            <a:r>
              <a:rPr lang="en-AU" sz="2400" dirty="0"/>
              <a:t>something is bothering you, speak to a friend or </a:t>
            </a:r>
            <a:r>
              <a:rPr lang="en-AU" sz="2400" dirty="0" smtClean="0"/>
              <a:t>counsellor</a:t>
            </a: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272279" y="4221088"/>
            <a:ext cx="3147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You can do this by: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495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74477"/>
            <a:ext cx="7643812" cy="706437"/>
          </a:xfrm>
        </p:spPr>
        <p:txBody>
          <a:bodyPr/>
          <a:lstStyle/>
          <a:p>
            <a:r>
              <a:rPr lang="en-AU" sz="2600" b="1" dirty="0" smtClean="0"/>
              <a:t>Take Pride</a:t>
            </a:r>
            <a:endParaRPr lang="en-AU" sz="2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0" y="2270857"/>
            <a:ext cx="3811587" cy="3024336"/>
          </a:xfrm>
        </p:spPr>
        <p:txBody>
          <a:bodyPr/>
          <a:lstStyle/>
          <a:p>
            <a:r>
              <a:rPr lang="en-AU" sz="2400" dirty="0" smtClean="0"/>
              <a:t>Take </a:t>
            </a:r>
            <a:r>
              <a:rPr lang="en-AU" sz="2400" b="1" dirty="0" smtClean="0"/>
              <a:t>PRIDE</a:t>
            </a:r>
            <a:r>
              <a:rPr lang="en-AU" sz="2400" dirty="0" smtClean="0"/>
              <a:t> in our contribution to </a:t>
            </a:r>
            <a:r>
              <a:rPr lang="en-AU" sz="2400" b="1" dirty="0" smtClean="0"/>
              <a:t>OTML</a:t>
            </a:r>
            <a:r>
              <a:rPr lang="en-AU" sz="2400" dirty="0" smtClean="0"/>
              <a:t>, </a:t>
            </a:r>
            <a:r>
              <a:rPr lang="en-AU" sz="2400" b="1" dirty="0" smtClean="0"/>
              <a:t>WP</a:t>
            </a:r>
            <a:r>
              <a:rPr lang="en-AU" sz="2400" dirty="0" smtClean="0"/>
              <a:t> and </a:t>
            </a:r>
            <a:r>
              <a:rPr lang="en-AU" sz="2400" b="1" dirty="0" smtClean="0"/>
              <a:t>PNG</a:t>
            </a:r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sz="2400" dirty="0" smtClean="0"/>
              <a:t>It should not just be about showing up</a:t>
            </a:r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11" name="Picture 2" descr="C:\Users\14189\AppData\Local\Microsoft\Windows\Temporary Internet Files\Content.IE5\AXK7R70K\1200px-Flag_of_Papua_New_Guinea.sv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99" y="2318688"/>
            <a:ext cx="3729442" cy="27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72" y="1268759"/>
            <a:ext cx="2664296" cy="10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5427801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AU" sz="1400" dirty="0"/>
              <a:t>Proud PNG Owned Company</a:t>
            </a:r>
          </a:p>
          <a:p>
            <a:pPr marL="228600" indent="-228600">
              <a:buAutoNum type="arabicPeriod"/>
            </a:pPr>
            <a:r>
              <a:rPr lang="en-AU" sz="1400" dirty="0"/>
              <a:t>96% of workforce is of PNG origin</a:t>
            </a:r>
          </a:p>
          <a:p>
            <a:pPr marL="228600" indent="-228600">
              <a:buAutoNum type="arabicPeriod"/>
            </a:pPr>
            <a:r>
              <a:rPr lang="en-AU" sz="1400" dirty="0"/>
              <a:t>Provided PGK17.3M for OTDF programs</a:t>
            </a:r>
          </a:p>
          <a:p>
            <a:pPr marL="228600" indent="-228600">
              <a:buAutoNum type="arabicPeriod"/>
            </a:pPr>
            <a:r>
              <a:rPr lang="en-AU" sz="1400" dirty="0"/>
              <a:t>Contributed PGK 1,374M to the </a:t>
            </a:r>
            <a:r>
              <a:rPr lang="en-AU" sz="1400" dirty="0" smtClean="0"/>
              <a:t>WP </a:t>
            </a:r>
            <a:r>
              <a:rPr lang="en-AU" sz="1400" dirty="0"/>
              <a:t>and PNG economy</a:t>
            </a:r>
          </a:p>
          <a:p>
            <a:pPr marL="228600" indent="-228600">
              <a:buAutoNum type="arabicPeriod"/>
            </a:pPr>
            <a:r>
              <a:rPr lang="en-AU" sz="1400" dirty="0"/>
              <a:t>Contributed PGK5.5M to TCS infrastructure 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7" r="1"/>
          <a:stretch/>
        </p:blipFill>
        <p:spPr>
          <a:xfrm>
            <a:off x="7745977" y="1295342"/>
            <a:ext cx="1393074" cy="39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ML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f6c283c-b56b-49c6-81ce-986bb9902a8c" ContentTypeId="0x010100B5D33B4F525BBB4DA38F8762757A7E54" PreviousValue="false"/>
</file>

<file path=customXml/itemProps1.xml><?xml version="1.0" encoding="utf-8"?>
<ds:datastoreItem xmlns:ds="http://schemas.openxmlformats.org/officeDocument/2006/customXml" ds:itemID="{7EE69687-6BFE-4C53-ADDC-220FC7317A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3D835D-B94C-46AE-B902-01495257F8DF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5e15c043-cfb4-472e-9629-3f7de4e8877a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4935F3-E55B-4425-A223-71436E45B3AE}"/>
</file>

<file path=customXml/itemProps4.xml><?xml version="1.0" encoding="utf-8"?>
<ds:datastoreItem xmlns:ds="http://schemas.openxmlformats.org/officeDocument/2006/customXml" ds:itemID="{5E1369B5-570D-4501-9567-45C64171E47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OTML Presentation</Template>
  <TotalTime>1225</TotalTime>
  <Words>575</Words>
  <Application>Microsoft Office PowerPoint</Application>
  <PresentationFormat>On-screen Show (4:3)</PresentationFormat>
  <Paragraphs>100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Times</vt:lpstr>
      <vt:lpstr>OTML Presentation</vt:lpstr>
      <vt:lpstr>Pasin Ok Tedi</vt:lpstr>
      <vt:lpstr>The Ok Tedi Way</vt:lpstr>
      <vt:lpstr>Accountability</vt:lpstr>
      <vt:lpstr>Correct Behaviour</vt:lpstr>
      <vt:lpstr>Correct Behaviour</vt:lpstr>
      <vt:lpstr>Admit Mistakes </vt:lpstr>
      <vt:lpstr>Report Progress</vt:lpstr>
      <vt:lpstr>Provide Early Warning</vt:lpstr>
      <vt:lpstr>Take Pride</vt:lpstr>
    </vt:vector>
  </TitlesOfParts>
  <Manager>Dexter.Wagambie@oktedi.com</Manager>
  <Company>Ok Tedi Mining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</dc:title>
  <dc:creator>Andreas, Samantha</dc:creator>
  <cp:lastModifiedBy>Sabuin, Lin LS</cp:lastModifiedBy>
  <cp:revision>44</cp:revision>
  <dcterms:created xsi:type="dcterms:W3CDTF">2018-07-21T22:02:29Z</dcterms:created>
  <dcterms:modified xsi:type="dcterms:W3CDTF">2021-09-24T01:40:03Z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  <property fmtid="{D5CDD505-2E9C-101B-9397-08002B2CF9AE}" pid="3" name="Topic">
    <vt:lpwstr>413;#Pasin Ok Tedi|7b6a2c76-7665-43f2-8f41-f352b2151fa2</vt:lpwstr>
  </property>
  <property fmtid="{D5CDD505-2E9C-101B-9397-08002B2CF9AE}" pid="4" name="DocumentType">
    <vt:lpwstr>121;#Presentation|786e19b1-3763-41cb-a02e-991bda1d76f7</vt:lpwstr>
  </property>
  <property fmtid="{D5CDD505-2E9C-101B-9397-08002B2CF9AE}" pid="5" name="Year">
    <vt:lpwstr>65;#2018|f0c3a886-df06-4b25-8afc-8befb46e1d65</vt:lpwstr>
  </property>
  <property fmtid="{D5CDD505-2E9C-101B-9397-08002B2CF9AE}" pid="6" name="Month">
    <vt:lpwstr>108;#August|2858ce25-f15e-4db5-bc9d-d4f0b2a9f189</vt:lpwstr>
  </property>
  <property fmtid="{D5CDD505-2E9C-101B-9397-08002B2CF9AE}" pid="7" name="BusinessUnit">
    <vt:lpwstr>104;#Executive|c59c6d96-7214-40cd-8f32-0fd4a2c36e8c</vt:lpwstr>
  </property>
</Properties>
</file>