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ppt/tags/tag2.xml" ContentType="application/vnd.openxmlformats-officedocument.presentationml.tags+xml"/>
  <Override PartName="/customXml/itemProps9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0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7"/>
    <p:sldMasterId id="2147483749" r:id="rId18"/>
    <p:sldMasterId id="2147483737" r:id="rId19"/>
  </p:sldMasterIdLst>
  <p:notesMasterIdLst>
    <p:notesMasterId r:id="rId25"/>
  </p:notesMasterIdLst>
  <p:handoutMasterIdLst>
    <p:handoutMasterId r:id="rId26"/>
  </p:handoutMasterIdLst>
  <p:sldIdLst>
    <p:sldId id="359" r:id="rId20"/>
    <p:sldId id="258" r:id="rId21"/>
    <p:sldId id="454" r:id="rId22"/>
    <p:sldId id="471" r:id="rId23"/>
    <p:sldId id="506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/>
    <p:restoredTop sz="95934" autoAdjust="0"/>
  </p:normalViewPr>
  <p:slideViewPr>
    <p:cSldViewPr snapToGrid="0">
      <p:cViewPr varScale="1">
        <p:scale>
          <a:sx n="101" d="100"/>
          <a:sy n="101" d="100"/>
        </p:scale>
        <p:origin x="120" y="12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customXml" Target="../customXml/item18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35" Type="http://schemas.openxmlformats.org/officeDocument/2006/relationships/customXml" Target="../customXml/item19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Dropped Objects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Vehicle Interaction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Awareness Package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3741737" cy="4965700"/>
          </a:xfrm>
        </p:spPr>
        <p:txBody>
          <a:bodyPr>
            <a:normAutofit/>
          </a:bodyPr>
          <a:lstStyle/>
          <a:p>
            <a:r>
              <a:rPr lang="en-US" sz="2000" dirty="0"/>
              <a:t>Vehicle interactions (with other vehicles, signs, buildings and people) are one of the most commonly reported incidents on site</a:t>
            </a:r>
          </a:p>
          <a:p>
            <a:endParaRPr lang="en-US" sz="2000" dirty="0"/>
          </a:p>
          <a:p>
            <a:r>
              <a:rPr lang="en-US" sz="2000" dirty="0"/>
              <a:t>Two of the contributing causes are usually: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Poor vehicle inspections and maintenance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Human error</a:t>
            </a:r>
            <a:r>
              <a:rPr lang="en-GB" sz="2000" dirty="0"/>
              <a:t>.</a:t>
            </a:r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2000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22" y="0"/>
            <a:ext cx="45645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Hazards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2336800"/>
          </a:xfrm>
        </p:spPr>
        <p:txBody>
          <a:bodyPr>
            <a:noAutofit/>
          </a:bodyPr>
          <a:lstStyle/>
          <a:p>
            <a:r>
              <a:rPr lang="en-US" sz="2000" dirty="0"/>
              <a:t>The hazards associated with operating vehicles vary depending on the size of the vehicle, the conditions, location and operator </a:t>
            </a:r>
            <a:r>
              <a:rPr lang="en-US" sz="2000" dirty="0" err="1"/>
              <a:t>behaviour</a:t>
            </a:r>
            <a:r>
              <a:rPr lang="en-US" sz="2000" dirty="0"/>
              <a:t>.</a:t>
            </a:r>
          </a:p>
          <a:p>
            <a:r>
              <a:rPr lang="en-US" sz="2000" dirty="0"/>
              <a:t>Driving hazards can be </a:t>
            </a:r>
            <a:r>
              <a:rPr lang="en-US" sz="2000" dirty="0" err="1"/>
              <a:t>categorised</a:t>
            </a:r>
            <a:r>
              <a:rPr lang="en-US" sz="2000" dirty="0"/>
              <a:t> into 3 areas.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Environment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Vehicle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People (drivers / operators and pedestrians)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8491" y="3581400"/>
            <a:ext cx="8815509" cy="3185240"/>
            <a:chOff x="328491" y="3581400"/>
            <a:chExt cx="8815509" cy="31852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2"/>
            <a:stretch/>
          </p:blipFill>
          <p:spPr>
            <a:xfrm>
              <a:off x="3644900" y="3581400"/>
              <a:ext cx="5499100" cy="31852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8491" y="4631005"/>
              <a:ext cx="31799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buClr>
                  <a:schemeClr val="accent6"/>
                </a:buClr>
                <a:defRPr/>
              </a:pPr>
              <a:r>
                <a:rPr lang="en-US" sz="2000" b="1" dirty="0">
                  <a:latin typeface="Arial" charset="0"/>
                  <a:ea typeface="ＭＳ Ｐゴシック" pitchFamily="82" charset="-128"/>
                </a:rPr>
                <a:t>YES THAT MEANS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38100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Be competent to drive the type of vehicle you are operating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Be </a:t>
            </a:r>
            <a:r>
              <a:rPr lang="en-AU" sz="2000" dirty="0" err="1">
                <a:latin typeface="Arial" charset="0"/>
                <a:ea typeface="ＭＳ Ｐゴシック" pitchFamily="82" charset="-128"/>
                <a:cs typeface="ＭＳ Ｐゴシック" charset="0"/>
              </a:rPr>
              <a:t>authoised</a:t>
            </a: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 to drive on site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Do a pre-start inspection EVERY TIME</a:t>
            </a:r>
          </a:p>
          <a:p>
            <a:pPr marL="711200" lvl="2" indent="-355600">
              <a:buClr>
                <a:schemeClr val="accent6"/>
              </a:buClr>
              <a:buFont typeface=".AppleSystemUIFont" charset="-120"/>
              <a:buChar char="–"/>
              <a:tabLst>
                <a:tab pos="355600" algn="l"/>
              </a:tabLst>
              <a:defRPr/>
            </a:pPr>
            <a:r>
              <a:rPr lang="en-AU" dirty="0">
                <a:latin typeface="Arial" charset="0"/>
                <a:ea typeface="ＭＳ Ｐゴシック" pitchFamily="82" charset="-128"/>
                <a:cs typeface="ＭＳ Ｐゴシック" charset="0"/>
              </a:rPr>
              <a:t>Equipment must be fit for purpose and in good operational condition</a:t>
            </a:r>
          </a:p>
          <a:p>
            <a:pPr marL="711200" lvl="2" indent="-355600">
              <a:buClr>
                <a:schemeClr val="accent6"/>
              </a:buClr>
              <a:buFont typeface=".AppleSystemUIFont" charset="-120"/>
              <a:buChar char="–"/>
              <a:tabLst>
                <a:tab pos="355600" algn="l"/>
              </a:tabLst>
              <a:defRPr/>
            </a:pPr>
            <a:r>
              <a:rPr lang="en-AU" dirty="0">
                <a:latin typeface="Arial" charset="0"/>
                <a:ea typeface="ＭＳ Ｐゴシック" pitchFamily="82" charset="-128"/>
                <a:cs typeface="ＭＳ Ｐゴシック" charset="0"/>
              </a:rPr>
              <a:t>Equipment must have ALL safety requirements, e.g. flashing light, horn, visibility flag, seatbelt, collision alert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Follow procedures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Obey traffic rules and signage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Drive to conditions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8808" y="55988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000" b="1" dirty="0">
                <a:latin typeface="+mn-lt"/>
              </a:rPr>
              <a:t>Be the CONTROL not the HAZARD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Interaction Key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1511300"/>
          </a:xfrm>
        </p:spPr>
        <p:txBody>
          <a:bodyPr>
            <a:normAutofit/>
          </a:bodyPr>
          <a:lstStyle/>
          <a:p>
            <a:r>
              <a:rPr lang="en-US" sz="2000" dirty="0"/>
              <a:t>Click below to watch a short video about the key controls</a:t>
            </a:r>
          </a:p>
          <a:p>
            <a:r>
              <a:rPr lang="en-US" sz="2000" dirty="0"/>
              <a:t>for vehicle interaction hazards.</a:t>
            </a: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  <p:pic>
        <p:nvPicPr>
          <p:cNvPr id="4" name="otml_vehicle_interaction_SD">
            <a:hlinkClick r:id="" action="ppaction://media"/>
            <a:extLst>
              <a:ext uri="{FF2B5EF4-FFF2-40B4-BE49-F238E27FC236}">
                <a16:creationId xmlns:a16="http://schemas.microsoft.com/office/drawing/2014/main" id="{2A4D39EA-7107-4D49-BAF2-5BAA80A9235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875" y="2386045"/>
            <a:ext cx="6981825" cy="3928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9F8DCD2C-3682-424C-A911-EA4C8AE0380F}">
  <ds:schemaRefs/>
</ds:datastoreItem>
</file>

<file path=customXml/itemProps10.xml><?xml version="1.0" encoding="utf-8"?>
<ds:datastoreItem xmlns:ds="http://schemas.openxmlformats.org/officeDocument/2006/customXml" ds:itemID="{4361ADDC-E856-44CD-9F82-D2A0CFB58C69}">
  <ds:schemaRefs/>
</ds:datastoreItem>
</file>

<file path=customXml/itemProps11.xml><?xml version="1.0" encoding="utf-8"?>
<ds:datastoreItem xmlns:ds="http://schemas.openxmlformats.org/officeDocument/2006/customXml" ds:itemID="{43C23728-6462-44C5-AEA9-29C9763DB2F8}">
  <ds:schemaRefs/>
</ds:datastoreItem>
</file>

<file path=customXml/itemProps12.xml><?xml version="1.0" encoding="utf-8"?>
<ds:datastoreItem xmlns:ds="http://schemas.openxmlformats.org/officeDocument/2006/customXml" ds:itemID="{796ACFF7-298F-47C1-BCF5-68FCBA57E25D}">
  <ds:schemaRefs/>
</ds:datastoreItem>
</file>

<file path=customXml/itemProps13.xml><?xml version="1.0" encoding="utf-8"?>
<ds:datastoreItem xmlns:ds="http://schemas.openxmlformats.org/officeDocument/2006/customXml" ds:itemID="{87BCDDD7-EC80-4C33-9865-56170C6B97AE}">
  <ds:schemaRefs/>
</ds:datastoreItem>
</file>

<file path=customXml/itemProps14.xml><?xml version="1.0" encoding="utf-8"?>
<ds:datastoreItem xmlns:ds="http://schemas.openxmlformats.org/officeDocument/2006/customXml" ds:itemID="{6CACA24E-5BC5-40C7-8A29-A2CD10562440}">
  <ds:schemaRefs/>
</ds:datastoreItem>
</file>

<file path=customXml/itemProps15.xml><?xml version="1.0" encoding="utf-8"?>
<ds:datastoreItem xmlns:ds="http://schemas.openxmlformats.org/officeDocument/2006/customXml" ds:itemID="{BB0F862D-A820-4065-9E24-9E3DEC246154}">
  <ds:schemaRefs/>
</ds:datastoreItem>
</file>

<file path=customXml/itemProps16.xml><?xml version="1.0" encoding="utf-8"?>
<ds:datastoreItem xmlns:ds="http://schemas.openxmlformats.org/officeDocument/2006/customXml" ds:itemID="{70FADD8F-321B-45F8-8D86-D3C3A0017477}">
  <ds:schemaRefs/>
</ds:datastoreItem>
</file>

<file path=customXml/itemProps17.xml><?xml version="1.0" encoding="utf-8"?>
<ds:datastoreItem xmlns:ds="http://schemas.openxmlformats.org/officeDocument/2006/customXml" ds:itemID="{A25FE8E8-1986-4EE0-84CD-86594736A44E}"/>
</file>

<file path=customXml/itemProps18.xml><?xml version="1.0" encoding="utf-8"?>
<ds:datastoreItem xmlns:ds="http://schemas.openxmlformats.org/officeDocument/2006/customXml" ds:itemID="{6FD4D061-3B1F-49D0-A2C3-ABD812853A44}"/>
</file>

<file path=customXml/itemProps19.xml><?xml version="1.0" encoding="utf-8"?>
<ds:datastoreItem xmlns:ds="http://schemas.openxmlformats.org/officeDocument/2006/customXml" ds:itemID="{F8817D8B-C0BD-4213-8046-47B6C061BB4B}"/>
</file>

<file path=customXml/itemProps2.xml><?xml version="1.0" encoding="utf-8"?>
<ds:datastoreItem xmlns:ds="http://schemas.openxmlformats.org/officeDocument/2006/customXml" ds:itemID="{BD28EAA1-8B25-4F37-A94C-3D9EC49D54A3}">
  <ds:schemaRefs/>
</ds:datastoreItem>
</file>

<file path=customXml/itemProps3.xml><?xml version="1.0" encoding="utf-8"?>
<ds:datastoreItem xmlns:ds="http://schemas.openxmlformats.org/officeDocument/2006/customXml" ds:itemID="{8BFBFBAC-30A9-4BC8-84AE-48A817CFB052}">
  <ds:schemaRefs/>
</ds:datastoreItem>
</file>

<file path=customXml/itemProps4.xml><?xml version="1.0" encoding="utf-8"?>
<ds:datastoreItem xmlns:ds="http://schemas.openxmlformats.org/officeDocument/2006/customXml" ds:itemID="{58A5C9A9-8A9B-477A-BF36-D4BEE7DFE109}">
  <ds:schemaRefs/>
</ds:datastoreItem>
</file>

<file path=customXml/itemProps5.xml><?xml version="1.0" encoding="utf-8"?>
<ds:datastoreItem xmlns:ds="http://schemas.openxmlformats.org/officeDocument/2006/customXml" ds:itemID="{35ADDA4F-D282-4F98-849F-B4530D63BD7A}">
  <ds:schemaRefs/>
</ds:datastoreItem>
</file>

<file path=customXml/itemProps6.xml><?xml version="1.0" encoding="utf-8"?>
<ds:datastoreItem xmlns:ds="http://schemas.openxmlformats.org/officeDocument/2006/customXml" ds:itemID="{8BE6B28C-BAE8-4A56-9927-1600B79EA6E7}">
  <ds:schemaRefs/>
</ds:datastoreItem>
</file>

<file path=customXml/itemProps7.xml><?xml version="1.0" encoding="utf-8"?>
<ds:datastoreItem xmlns:ds="http://schemas.openxmlformats.org/officeDocument/2006/customXml" ds:itemID="{E77AEE27-254D-4805-B764-582BAD0D39B8}">
  <ds:schemaRefs/>
</ds:datastoreItem>
</file>

<file path=customXml/itemProps8.xml><?xml version="1.0" encoding="utf-8"?>
<ds:datastoreItem xmlns:ds="http://schemas.openxmlformats.org/officeDocument/2006/customXml" ds:itemID="{DE7CD4FA-411A-4FC1-9801-0195B21EB372}">
  <ds:schemaRefs/>
</ds:datastoreItem>
</file>

<file path=customXml/itemProps9.xml><?xml version="1.0" encoding="utf-8"?>
<ds:datastoreItem xmlns:ds="http://schemas.openxmlformats.org/officeDocument/2006/customXml" ds:itemID="{98A8EAB4-D12F-4EAB-BC15-4B0A424F701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8636</TotalTime>
  <Words>178</Words>
  <Application>Microsoft Office PowerPoint</Application>
  <PresentationFormat>On-screen Show (4:3)</PresentationFormat>
  <Paragraphs>28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.AppleSystemUIFont</vt:lpstr>
      <vt:lpstr>Arial</vt:lpstr>
      <vt:lpstr>Arial Bold</vt:lpstr>
      <vt:lpstr>Calibri</vt:lpstr>
      <vt:lpstr>Gill Sans</vt:lpstr>
      <vt:lpstr>Times</vt:lpstr>
      <vt:lpstr>Trebuchet MS</vt:lpstr>
      <vt:lpstr>MMJV PPT Template</vt:lpstr>
      <vt:lpstr>1_Office Theme</vt:lpstr>
      <vt:lpstr>1_Custom Design</vt:lpstr>
      <vt:lpstr>Vehicle Interaction</vt:lpstr>
      <vt:lpstr>Introduction</vt:lpstr>
      <vt:lpstr>The Hazards</vt:lpstr>
      <vt:lpstr>Controls</vt:lpstr>
      <vt:lpstr>Vehicle Interaction Key Controls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969</cp:revision>
  <cp:lastPrinted>2018-03-29T22:56:04Z</cp:lastPrinted>
  <dcterms:created xsi:type="dcterms:W3CDTF">2009-06-11T07:05:59Z</dcterms:created>
  <dcterms:modified xsi:type="dcterms:W3CDTF">2019-03-26T03:45:09Z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978bb4b4237c4ecd914a238098fcdc42</vt:lpwstr>
  </property>
  <property fmtid="{D5CDD505-2E9C-101B-9397-08002B2CF9AE}" pid="3" name="ArticulateGUID">
    <vt:lpwstr>9D3B54A7-0470-4081-8B29-4F9ECE29F5BF</vt:lpwstr>
  </property>
  <property fmtid="{D5CDD505-2E9C-101B-9397-08002B2CF9AE}" pid="4" name="ArticulatePath">
    <vt:lpwstr>Vehicle Interaction TBT Video - Presentation</vt:lpwstr>
  </property>
  <property fmtid="{D5CDD505-2E9C-101B-9397-08002B2CF9AE}" pid="5" name="IsExistingPresentation">
    <vt:lpwstr>Yes</vt:lpwstr>
  </property>
  <property fmtid="{D5CDD505-2E9C-101B-9397-08002B2CF9AE}" pid="6" name="PresentationVersion">
    <vt:lpwstr>2.0</vt:lpwstr>
  </property>
  <property fmtid="{D5CDD505-2E9C-101B-9397-08002B2CF9AE}" pid="7" name="ContentTypeId">
    <vt:lpwstr>0x010100D999C84002B06B439DA773BCD5D7BD89</vt:lpwstr>
  </property>
</Properties>
</file>