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5" r:id="rId4"/>
  </p:sldMasterIdLst>
  <p:notesMasterIdLst>
    <p:notesMasterId r:id="rId57"/>
  </p:notesMasterIdLst>
  <p:handoutMasterIdLst>
    <p:handoutMasterId r:id="rId58"/>
  </p:handoutMasterIdLst>
  <p:sldIdLst>
    <p:sldId id="386" r:id="rId5"/>
    <p:sldId id="301" r:id="rId6"/>
    <p:sldId id="308" r:id="rId7"/>
    <p:sldId id="374" r:id="rId8"/>
    <p:sldId id="302" r:id="rId9"/>
    <p:sldId id="309" r:id="rId10"/>
    <p:sldId id="310" r:id="rId11"/>
    <p:sldId id="314" r:id="rId12"/>
    <p:sldId id="317" r:id="rId13"/>
    <p:sldId id="312" r:id="rId14"/>
    <p:sldId id="316" r:id="rId15"/>
    <p:sldId id="315" r:id="rId16"/>
    <p:sldId id="313" r:id="rId17"/>
    <p:sldId id="318" r:id="rId18"/>
    <p:sldId id="320" r:id="rId19"/>
    <p:sldId id="321" r:id="rId20"/>
    <p:sldId id="375" r:id="rId21"/>
    <p:sldId id="376" r:id="rId22"/>
    <p:sldId id="377" r:id="rId23"/>
    <p:sldId id="379" r:id="rId24"/>
    <p:sldId id="380" r:id="rId25"/>
    <p:sldId id="381" r:id="rId26"/>
    <p:sldId id="319" r:id="rId27"/>
    <p:sldId id="383" r:id="rId28"/>
    <p:sldId id="382" r:id="rId29"/>
    <p:sldId id="322" r:id="rId30"/>
    <p:sldId id="323" r:id="rId31"/>
    <p:sldId id="325" r:id="rId32"/>
    <p:sldId id="326" r:id="rId33"/>
    <p:sldId id="327" r:id="rId34"/>
    <p:sldId id="329" r:id="rId35"/>
    <p:sldId id="330" r:id="rId36"/>
    <p:sldId id="333" r:id="rId37"/>
    <p:sldId id="334" r:id="rId38"/>
    <p:sldId id="335" r:id="rId39"/>
    <p:sldId id="343" r:id="rId40"/>
    <p:sldId id="336" r:id="rId41"/>
    <p:sldId id="337" r:id="rId42"/>
    <p:sldId id="344" r:id="rId43"/>
    <p:sldId id="384" r:id="rId44"/>
    <p:sldId id="349" r:id="rId45"/>
    <p:sldId id="350" r:id="rId46"/>
    <p:sldId id="385" r:id="rId47"/>
    <p:sldId id="364" r:id="rId48"/>
    <p:sldId id="365" r:id="rId49"/>
    <p:sldId id="351" r:id="rId50"/>
    <p:sldId id="352" r:id="rId51"/>
    <p:sldId id="353" r:id="rId52"/>
    <p:sldId id="355" r:id="rId53"/>
    <p:sldId id="356" r:id="rId54"/>
    <p:sldId id="357" r:id="rId55"/>
    <p:sldId id="373" r:id="rId56"/>
  </p:sldIdLst>
  <p:sldSz cx="9906000" cy="6858000" type="A4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9A4"/>
    <a:srgbClr val="444444"/>
    <a:srgbClr val="C05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2892"/>
  </p:normalViewPr>
  <p:slideViewPr>
    <p:cSldViewPr snapToGrid="0">
      <p:cViewPr varScale="1">
        <p:scale>
          <a:sx n="85" d="100"/>
          <a:sy n="85" d="100"/>
        </p:scale>
        <p:origin x="2160" y="90"/>
      </p:cViewPr>
      <p:guideLst>
        <p:guide orient="horz" pos="2160"/>
        <p:guide pos="3129"/>
      </p:guideLst>
    </p:cSldViewPr>
  </p:slideViewPr>
  <p:outlineViewPr>
    <p:cViewPr>
      <p:scale>
        <a:sx n="33" d="100"/>
        <a:sy n="33" d="100"/>
      </p:scale>
      <p:origin x="0" y="19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-440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0" y="8610600"/>
            <a:ext cx="6858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http://</a:t>
            </a:r>
            <a:r>
              <a:rPr lang="en-US" err="1"/>
              <a:t>www.pertrain.com.au</a:t>
            </a:r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533400" y="152400"/>
            <a:ext cx="5791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>
              <a:tabLst>
                <a:tab pos="5557838" algn="r"/>
              </a:tabLs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tabLst>
                <a:tab pos="5557838" algn="r"/>
              </a:tabLs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tabLst>
                <a:tab pos="5557838" algn="r"/>
              </a:tabLs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tabLst>
                <a:tab pos="5557838" algn="r"/>
              </a:tabLs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tabLst>
                <a:tab pos="5557838" algn="r"/>
              </a:tabLs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7838" algn="r"/>
              </a:tabLs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7838" algn="r"/>
              </a:tabLs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7838" algn="r"/>
              </a:tabLs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7838" algn="r"/>
              </a:tabLs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pPr>
              <a:defRPr/>
            </a:pPr>
            <a:r>
              <a:rPr lang="en-US" altLang="x-none" sz="1000" b="1" smtClean="0">
                <a:latin typeface="Arial" charset="0"/>
              </a:rPr>
              <a:t>Work Safely at Heights</a:t>
            </a:r>
            <a:r>
              <a:rPr lang="en-US" altLang="x-none" sz="1000" smtClean="0">
                <a:latin typeface="Arial" charset="0"/>
              </a:rPr>
              <a:t>	Page: </a:t>
            </a:r>
            <a:fld id="{CA53C2F9-A6A3-0946-926F-F4061C0C296D}" type="slidenum">
              <a:rPr lang="en-US" altLang="x-none" sz="1000" smtClean="0">
                <a:latin typeface="Arial" charset="0"/>
              </a:rPr>
              <a:pPr>
                <a:defRPr/>
              </a:pPr>
              <a:t>‹#›</a:t>
            </a:fld>
            <a:endParaRPr lang="en-US" altLang="x-none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0969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51125" y="425450"/>
            <a:ext cx="3767138" cy="2609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09600" y="3200400"/>
            <a:ext cx="5715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0"/>
            <a:r>
              <a:rPr lang="en-US" noProof="0" dirty="0" err="1" smtClean="0"/>
              <a:t>Asdfa</a:t>
            </a:r>
            <a:endParaRPr lang="en-US" noProof="0" dirty="0" smtClean="0"/>
          </a:p>
          <a:p>
            <a:pPr lvl="0"/>
            <a:r>
              <a:rPr lang="en-US" noProof="0" dirty="0" err="1" smtClean="0"/>
              <a:t>sdfsdf</a:t>
            </a:r>
            <a:endParaRPr lang="en-US" noProof="0" dirty="0"/>
          </a:p>
        </p:txBody>
      </p:sp>
      <p:sp>
        <p:nvSpPr>
          <p:cNvPr id="2053" name="TextBox 8"/>
          <p:cNvSpPr txBox="1">
            <a:spLocks noChangeArrowheads="1"/>
          </p:cNvSpPr>
          <p:nvPr/>
        </p:nvSpPr>
        <p:spPr bwMode="auto">
          <a:xfrm>
            <a:off x="609600" y="2847975"/>
            <a:ext cx="3124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200" b="1" i="1" smtClean="0">
                <a:solidFill>
                  <a:srgbClr val="1069A4"/>
                </a:solidFill>
                <a:latin typeface="Arial" charset="0"/>
                <a:cs typeface="Arial Bold" charset="0"/>
              </a:rPr>
              <a:t>Trainer Key Points</a:t>
            </a:r>
          </a:p>
        </p:txBody>
      </p:sp>
      <p:sp>
        <p:nvSpPr>
          <p:cNvPr id="6" name="Slide Number Placeholder 4"/>
          <p:cNvSpPr txBox="1">
            <a:spLocks noGrp="1"/>
          </p:cNvSpPr>
          <p:nvPr/>
        </p:nvSpPr>
        <p:spPr bwMode="auto">
          <a:xfrm>
            <a:off x="0" y="86106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pPr algn="ctr">
              <a:defRPr/>
            </a:pPr>
            <a:r>
              <a:rPr lang="en-US" altLang="x-none" sz="900" smtClean="0">
                <a:latin typeface="Arial" charset="0"/>
              </a:rPr>
              <a:t>Section One: Page </a:t>
            </a:r>
            <a:fld id="{7448ED02-5CC5-C246-AB8D-27D608082554}" type="slidenum">
              <a:rPr lang="en-US" altLang="x-none" sz="900" smtClean="0">
                <a:latin typeface="Arial" charset="0"/>
              </a:rPr>
              <a:pPr algn="ctr">
                <a:defRPr/>
              </a:pPr>
              <a:t>‹#›</a:t>
            </a:fld>
            <a:endParaRPr lang="en-US" altLang="x-none" sz="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4587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96850" indent="-19685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tabLst>
        <a:tab pos="2667000" algn="l"/>
        <a:tab pos="2955925" algn="l"/>
      </a:tabLst>
      <a:defRPr lang="en-US" sz="1000" kern="1200" dirty="0">
        <a:solidFill>
          <a:schemeClr val="tx1"/>
        </a:solidFill>
        <a:latin typeface="Arial"/>
        <a:ea typeface="MS PGothic" pitchFamily="34" charset="-128"/>
        <a:cs typeface="Arial"/>
      </a:defRPr>
    </a:lvl1pPr>
    <a:lvl2pPr marL="576263" indent="-188913" algn="l" rtl="0" eaLnBrk="0" fontAlgn="base" hangingPunct="0">
      <a:spcBef>
        <a:spcPct val="30000"/>
      </a:spcBef>
      <a:spcAft>
        <a:spcPct val="0"/>
      </a:spcAft>
      <a:buChar char="•"/>
      <a:tabLst>
        <a:tab pos="2667000" algn="l"/>
        <a:tab pos="2955925" algn="l"/>
      </a:tabLst>
      <a:defRPr lang="en-US" sz="1000" kern="1200" dirty="0">
        <a:solidFill>
          <a:schemeClr val="tx1"/>
        </a:solidFill>
        <a:latin typeface="Arial"/>
        <a:ea typeface="MS PGothic" pitchFamily="34" charset="-128"/>
        <a:cs typeface="Arial"/>
      </a:defRPr>
    </a:lvl2pPr>
    <a:lvl3pPr marL="955675" indent="-188913" algn="l" rtl="0" eaLnBrk="0" fontAlgn="base" hangingPunct="0">
      <a:spcBef>
        <a:spcPct val="30000"/>
      </a:spcBef>
      <a:spcAft>
        <a:spcPct val="0"/>
      </a:spcAft>
      <a:buFont typeface="Lucida Grande" charset="0"/>
      <a:buChar char="-"/>
      <a:tabLst>
        <a:tab pos="2667000" algn="l"/>
        <a:tab pos="2955925" algn="l"/>
      </a:tabLst>
      <a:defRPr lang="en-US" sz="1000" kern="1200" dirty="0">
        <a:solidFill>
          <a:schemeClr val="tx1"/>
        </a:solidFill>
        <a:latin typeface="Arial"/>
        <a:ea typeface="MS PGothic" pitchFamily="34" charset="-128"/>
        <a:cs typeface="Arial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tabLst>
        <a:tab pos="2667000" algn="l"/>
        <a:tab pos="2955925" algn="l"/>
      </a:tabLst>
      <a:defRPr sz="1200" kern="1200">
        <a:solidFill>
          <a:schemeClr val="tx1"/>
        </a:solidFill>
        <a:latin typeface="Arial" pitchFamily="39" charset="0"/>
        <a:ea typeface="MS PGothic" pitchFamily="34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tabLst>
        <a:tab pos="2667000" algn="l"/>
        <a:tab pos="2955925" algn="l"/>
      </a:tabLst>
      <a:defRPr sz="1200" kern="1200">
        <a:solidFill>
          <a:schemeClr val="tx1"/>
        </a:solidFill>
        <a:latin typeface="Arial" pitchFamily="39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38400" y="304800"/>
            <a:ext cx="3962400" cy="2743200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>
                <a:latin typeface="Arial" pitchFamily="34" charset="0"/>
              </a:rPr>
              <a:t>Welcome.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>
                <a:latin typeface="Arial" pitchFamily="34" charset="0"/>
              </a:rPr>
              <a:t>Introduce yourself.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>
                <a:latin typeface="Arial" pitchFamily="34" charset="0"/>
              </a:rPr>
              <a:t>Outline your experience.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>
                <a:latin typeface="Arial" pitchFamily="34" charset="0"/>
              </a:rPr>
              <a:t>Explain where the facilities are and any OHS issues if necessary</a:t>
            </a:r>
          </a:p>
          <a:p>
            <a:pPr marL="171450" indent="-171450">
              <a:buFont typeface="Arial"/>
              <a:buChar char="•"/>
            </a:pPr>
            <a:r>
              <a:rPr lang="en-US" sz="1000" b="0" i="0" u="none" strike="noStrike" kern="1200" baseline="0" dirty="0" smtClean="0">
                <a:solidFill>
                  <a:schemeClr val="dk1"/>
                </a:solidFill>
                <a:latin typeface="Arial"/>
                <a:ea typeface="ＭＳ Ｐゴシック" pitchFamily="82" charset="-128"/>
                <a:cs typeface="Arial"/>
              </a:rPr>
              <a:t>Timeframe for the course.</a:t>
            </a:r>
          </a:p>
          <a:p>
            <a:pPr marL="171450" indent="-171450">
              <a:buFont typeface="Arial"/>
              <a:buChar char="•"/>
            </a:pPr>
            <a:r>
              <a:rPr lang="en-US" sz="1000" b="0" i="0" u="none" strike="noStrike" kern="1200" baseline="0" dirty="0" smtClean="0">
                <a:solidFill>
                  <a:schemeClr val="dk1"/>
                </a:solidFill>
                <a:latin typeface="Arial"/>
                <a:ea typeface="ＭＳ Ｐゴシック" pitchFamily="82" charset="-128"/>
                <a:cs typeface="Arial"/>
              </a:rPr>
              <a:t>Handouts: </a:t>
            </a:r>
          </a:p>
          <a:p>
            <a:pPr marL="177800" indent="0">
              <a:buFont typeface="Arial"/>
              <a:buNone/>
            </a:pPr>
            <a:r>
              <a:rPr lang="en-US" sz="1000" b="0" i="0" u="none" strike="noStrike" kern="1200" baseline="0" dirty="0" smtClean="0">
                <a:solidFill>
                  <a:schemeClr val="dk1"/>
                </a:solidFill>
                <a:latin typeface="Arial"/>
                <a:ea typeface="ＭＳ Ｐゴシック" pitchFamily="82" charset="-128"/>
                <a:cs typeface="Arial"/>
              </a:rPr>
              <a:t>-  Attendance Sheet - get all trainees to sign </a:t>
            </a:r>
          </a:p>
          <a:p>
            <a:pPr marL="177800" indent="0">
              <a:buFont typeface="Arial"/>
              <a:buNone/>
            </a:pPr>
            <a:r>
              <a:rPr lang="en-US" sz="1000" b="0" i="0" u="none" strike="noStrike" kern="1200" baseline="0" dirty="0" smtClean="0">
                <a:solidFill>
                  <a:schemeClr val="dk1"/>
                </a:solidFill>
                <a:latin typeface="Arial"/>
                <a:ea typeface="ＭＳ Ｐゴシック" pitchFamily="82" charset="-128"/>
                <a:cs typeface="Arial"/>
              </a:rPr>
              <a:t>-  Training Material (Reference book, permits, </a:t>
            </a:r>
            <a:r>
              <a:rPr lang="en-US" sz="1000" b="0" i="0" u="none" strike="noStrike" kern="1200" baseline="0" dirty="0" err="1" smtClean="0">
                <a:solidFill>
                  <a:schemeClr val="dk1"/>
                </a:solidFill>
                <a:latin typeface="Arial"/>
                <a:ea typeface="ＭＳ Ｐゴシック" pitchFamily="82" charset="-128"/>
                <a:cs typeface="Arial"/>
              </a:rPr>
              <a:t>etc</a:t>
            </a:r>
            <a:r>
              <a:rPr lang="en-US" sz="1000" b="0" i="0" u="none" strike="noStrike" kern="1200" baseline="0" dirty="0" smtClean="0">
                <a:solidFill>
                  <a:schemeClr val="dk1"/>
                </a:solidFill>
                <a:latin typeface="Arial"/>
                <a:ea typeface="ＭＳ Ｐゴシック" pitchFamily="82" charset="-128"/>
                <a:cs typeface="Arial"/>
              </a:rPr>
              <a:t>)</a:t>
            </a:r>
            <a:r>
              <a:rPr lang="en-US" altLang="en-US" dirty="0" smtClean="0">
                <a:latin typeface="Arial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>
                <a:latin typeface="Arial" pitchFamily="34" charset="0"/>
              </a:rPr>
              <a:t>Any questions?</a:t>
            </a: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17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Discuss the importance of inspecting the site before starting any work and the types of things to look for in relation to working at height.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Note that this list contains examples and is not exhaustive. </a:t>
            </a:r>
          </a:p>
        </p:txBody>
      </p:sp>
    </p:spTree>
    <p:extLst>
      <p:ext uri="{BB962C8B-B14F-4D97-AF65-F5344CB8AC3E}">
        <p14:creationId xmlns:p14="http://schemas.microsoft.com/office/powerpoint/2010/main" val="1684990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hazards associated with working at heights.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Note that this list contains examples and is not exhaustive.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additional hazards that may be present at your site.</a:t>
            </a:r>
          </a:p>
        </p:txBody>
      </p:sp>
    </p:spTree>
    <p:extLst>
      <p:ext uri="{BB962C8B-B14F-4D97-AF65-F5344CB8AC3E}">
        <p14:creationId xmlns:p14="http://schemas.microsoft.com/office/powerpoint/2010/main" val="1418338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hazard reporting procedure at your site.</a:t>
            </a:r>
          </a:p>
          <a:p>
            <a:endParaRPr lang="en-AU" altLang="x-none">
              <a:latin typeface="Arial" charset="0"/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360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purpose and use of the Work at height Risk Assessment Checklist.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NOTE: A copy is in the Appendix at the back of the Learner’s Resource book.</a:t>
            </a:r>
          </a:p>
        </p:txBody>
      </p:sp>
    </p:spTree>
    <p:extLst>
      <p:ext uri="{BB962C8B-B14F-4D97-AF65-F5344CB8AC3E}">
        <p14:creationId xmlns:p14="http://schemas.microsoft.com/office/powerpoint/2010/main" val="1084617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39988" y="304800"/>
            <a:ext cx="3960812" cy="2743200"/>
          </a:xfrm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Discuss the purpose and use of the </a:t>
            </a:r>
            <a:r>
              <a:rPr lang="en-AU" altLang="x-none" dirty="0" smtClean="0">
                <a:latin typeface="Arial" charset="0"/>
                <a:ea typeface="MS PGothic" charset="-128"/>
                <a:cs typeface="Arial" charset="0"/>
              </a:rPr>
              <a:t>JSA</a:t>
            </a:r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.</a:t>
            </a:r>
          </a:p>
          <a:p>
            <a:r>
              <a:rPr lang="en-AU" altLang="x-none" b="1" dirty="0">
                <a:latin typeface="Arial" charset="0"/>
                <a:ea typeface="MS PGothic" charset="-128"/>
                <a:cs typeface="Arial" charset="0"/>
              </a:rPr>
              <a:t>ACTIVITY </a:t>
            </a:r>
            <a:r>
              <a:rPr lang="mr-IN" altLang="x-none" dirty="0">
                <a:latin typeface="Arial" charset="0"/>
                <a:ea typeface="MS PGothic" charset="-128"/>
                <a:cs typeface="Arial" charset="0"/>
              </a:rPr>
              <a:t>–</a:t>
            </a:r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 if time allows, have the participants work in groups to complete a </a:t>
            </a:r>
            <a:r>
              <a:rPr lang="en-AU" altLang="x-none" dirty="0" smtClean="0">
                <a:latin typeface="Arial" charset="0"/>
                <a:ea typeface="MS PGothic" charset="-128"/>
                <a:cs typeface="Arial" charset="0"/>
              </a:rPr>
              <a:t>JSA </a:t>
            </a:r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for a task at their work place. Discuss.</a:t>
            </a:r>
          </a:p>
        </p:txBody>
      </p:sp>
    </p:spTree>
    <p:extLst>
      <p:ext uri="{BB962C8B-B14F-4D97-AF65-F5344CB8AC3E}">
        <p14:creationId xmlns:p14="http://schemas.microsoft.com/office/powerpoint/2010/main" val="4143140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Hierarchy of applying Controls to eliminate hazards or minimise the risks when working at heights.</a:t>
            </a:r>
          </a:p>
        </p:txBody>
      </p:sp>
    </p:spTree>
    <p:extLst>
      <p:ext uri="{BB962C8B-B14F-4D97-AF65-F5344CB8AC3E}">
        <p14:creationId xmlns:p14="http://schemas.microsoft.com/office/powerpoint/2010/main" val="4220514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site requirements for PPE for working at height.</a:t>
            </a:r>
          </a:p>
          <a:p>
            <a:r>
              <a:rPr lang="en-AU" altLang="x-none" b="1">
                <a:latin typeface="Arial" charset="0"/>
                <a:ea typeface="MS PGothic" charset="-128"/>
                <a:cs typeface="Arial" charset="0"/>
              </a:rPr>
              <a:t>ACTIVITY </a:t>
            </a:r>
            <a:r>
              <a:rPr lang="mr-IN" altLang="x-none">
                <a:latin typeface="Arial" charset="0"/>
                <a:ea typeface="MS PGothic" charset="-128"/>
                <a:cs typeface="Arial" charset="0"/>
              </a:rPr>
              <a:t>–</a:t>
            </a:r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 if time allows, demonstrate inspecting work at height PPE using the PPE checklist (in the Appendix at the back of the reference book).</a:t>
            </a:r>
          </a:p>
        </p:txBody>
      </p:sp>
    </p:spTree>
    <p:extLst>
      <p:ext uri="{BB962C8B-B14F-4D97-AF65-F5344CB8AC3E}">
        <p14:creationId xmlns:p14="http://schemas.microsoft.com/office/powerpoint/2010/main" val="2434907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Discuss the types of fall protection equipment:</a:t>
            </a:r>
          </a:p>
          <a:p>
            <a:pPr lvl="1">
              <a:buFont typeface="Arial" charset="0"/>
              <a:buChar char="−"/>
            </a:pPr>
            <a:r>
              <a:rPr altLang="x-none">
                <a:latin typeface="Arial" charset="0"/>
                <a:ea typeface="MS PGothic" charset="-128"/>
                <a:cs typeface="Arial" charset="0"/>
              </a:rPr>
              <a:t>restraint devices</a:t>
            </a:r>
          </a:p>
          <a:p>
            <a:pPr lvl="1">
              <a:buFont typeface="Arial" charset="0"/>
              <a:buChar char="−"/>
            </a:pPr>
            <a:r>
              <a:rPr altLang="x-none">
                <a:latin typeface="Arial" charset="0"/>
                <a:ea typeface="MS PGothic" charset="-128"/>
                <a:cs typeface="Arial" charset="0"/>
              </a:rPr>
              <a:t>fall arrest systems.</a:t>
            </a:r>
          </a:p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Explain when personal fall protection must be used and the precautions to take.</a:t>
            </a:r>
            <a:endParaRPr lang="en-AU" altLang="x-none">
              <a:latin typeface="Arial" charset="0"/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560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39988" y="304800"/>
            <a:ext cx="3960812" cy="2743200"/>
          </a:xfrm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Demonstrate and discuss the devices that make up a restraint system.</a:t>
            </a:r>
          </a:p>
        </p:txBody>
      </p:sp>
    </p:spTree>
    <p:extLst>
      <p:ext uri="{BB962C8B-B14F-4D97-AF65-F5344CB8AC3E}">
        <p14:creationId xmlns:p14="http://schemas.microsoft.com/office/powerpoint/2010/main" val="2967704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39988" y="304800"/>
            <a:ext cx="3960812" cy="2743200"/>
          </a:xfrm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Demonstrate and discuss the devices/components that make up a fall arrest system.</a:t>
            </a:r>
          </a:p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Discuss the requirements when working with a fall arrest system.</a:t>
            </a:r>
          </a:p>
        </p:txBody>
      </p:sp>
    </p:spTree>
    <p:extLst>
      <p:ext uri="{BB962C8B-B14F-4D97-AF65-F5344CB8AC3E}">
        <p14:creationId xmlns:p14="http://schemas.microsoft.com/office/powerpoint/2010/main" val="2695125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Notes Placeholder 5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altLang="en-US" smtClean="0">
                <a:latin typeface="Arial" pitchFamily="34" charset="0"/>
                <a:cs typeface="Arial" pitchFamily="34" charset="0"/>
              </a:rPr>
              <a:t>Briefly explain:   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altLang="en-US" smtClean="0">
                <a:latin typeface="Arial" pitchFamily="34" charset="0"/>
                <a:cs typeface="Arial" pitchFamily="34" charset="0"/>
              </a:rPr>
              <a:t>T</a:t>
            </a:r>
            <a:r>
              <a:rPr lang="en-AU" altLang="en-US" smtClean="0">
                <a:latin typeface="Arial" pitchFamily="34" charset="0"/>
                <a:cs typeface="Arial" pitchFamily="34" charset="0"/>
              </a:rPr>
              <a:t>he training material supports competency unit RIIWHS204D which is part of the Resources and Infrastructure Industry (RII) training package.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AU" altLang="en-US" smtClean="0">
                <a:latin typeface="Arial" pitchFamily="34" charset="0"/>
                <a:cs typeface="Arial" pitchFamily="34" charset="0"/>
              </a:rPr>
              <a:t>The competency unit requires that the learner can demonstrate the required skills, knowledge and practical application in the workplace.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AU" altLang="en-US" smtClean="0">
                <a:latin typeface="Arial" pitchFamily="34" charset="0"/>
                <a:cs typeface="Arial" pitchFamily="34" charset="0"/>
              </a:rPr>
              <a:t>A Statement of Attainment may be issued if this unit is not done as part of a qualification.</a:t>
            </a:r>
          </a:p>
          <a:p>
            <a:pPr>
              <a:buFont typeface="Arial" pitchFamily="34" charset="0"/>
              <a:buChar char="•"/>
              <a:defRPr/>
            </a:pPr>
            <a:r>
              <a:rPr altLang="en-US" smtClean="0">
                <a:latin typeface="Arial" pitchFamily="34" charset="0"/>
                <a:cs typeface="Arial" pitchFamily="34" charset="0"/>
              </a:rPr>
              <a:t>Explain the assessment procedure.</a:t>
            </a:r>
            <a:endParaRPr lang="en-AU" altLang="en-US" smtClean="0">
              <a:latin typeface="Arial" pitchFamily="34" charset="0"/>
              <a:cs typeface="Arial" pitchFamily="34" charset="0"/>
            </a:endParaRPr>
          </a:p>
          <a:p>
            <a:pPr marL="387350" lvl="1" indent="0">
              <a:buFont typeface="Arial" panose="020B0604020202020204" pitchFamily="34" charset="0"/>
              <a:buNone/>
              <a:defRPr/>
            </a:pPr>
            <a:endParaRPr altLang="en-US" smtClean="0">
              <a:latin typeface="Arial" pitchFamily="34" charset="0"/>
            </a:endParaRPr>
          </a:p>
        </p:txBody>
      </p:sp>
      <p:sp>
        <p:nvSpPr>
          <p:cNvPr id="20482" name="Slide Image Placeholder 6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652099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39988" y="304800"/>
            <a:ext cx="3960812" cy="2743200"/>
          </a:xfrm>
          <a:ln/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Discuss the use and fitting of safety harnesses.</a:t>
            </a:r>
          </a:p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Explain the need to conduct a thorough inspection of the safety harness before use.</a:t>
            </a:r>
          </a:p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Demonstrate inspecting a harness and explain all of the inspection points, including the inspection date.</a:t>
            </a:r>
          </a:p>
        </p:txBody>
      </p:sp>
    </p:spTree>
    <p:extLst>
      <p:ext uri="{BB962C8B-B14F-4D97-AF65-F5344CB8AC3E}">
        <p14:creationId xmlns:p14="http://schemas.microsoft.com/office/powerpoint/2010/main" val="953467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Discuss the purpose of anchor points.</a:t>
            </a:r>
          </a:p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Explain the requirements for anchor points.</a:t>
            </a:r>
          </a:p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Outline the pendulum effect and describe how to locate anchor points to avoid it.</a:t>
            </a:r>
          </a:p>
          <a:p>
            <a:endParaRPr lang="en-AU" altLang="x-none">
              <a:latin typeface="Arial" charset="0"/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405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Explain suspension trauma and the causes.</a:t>
            </a:r>
          </a:p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Outline the symptoms of suspension trauma.</a:t>
            </a:r>
          </a:p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Emphasise the severity of suspension trauma.</a:t>
            </a:r>
          </a:p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Discuss the procedure for rescuing a suspended person.</a:t>
            </a:r>
          </a:p>
        </p:txBody>
      </p:sp>
    </p:spTree>
    <p:extLst>
      <p:ext uri="{BB962C8B-B14F-4D97-AF65-F5344CB8AC3E}">
        <p14:creationId xmlns:p14="http://schemas.microsoft.com/office/powerpoint/2010/main" val="3579270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Refer to the rescue plan in the Appendix at the back of the reference book andiscuss the site requirements for a Work at Heights Rescue Plan.</a:t>
            </a:r>
          </a:p>
        </p:txBody>
      </p:sp>
    </p:spTree>
    <p:extLst>
      <p:ext uri="{BB962C8B-B14F-4D97-AF65-F5344CB8AC3E}">
        <p14:creationId xmlns:p14="http://schemas.microsoft.com/office/powerpoint/2010/main" val="857079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ways to minimise the risk of a climbing fall.</a:t>
            </a:r>
          </a:p>
        </p:txBody>
      </p:sp>
    </p:spTree>
    <p:extLst>
      <p:ext uri="{BB962C8B-B14F-4D97-AF65-F5344CB8AC3E}">
        <p14:creationId xmlns:p14="http://schemas.microsoft.com/office/powerpoint/2010/main" val="22370604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the:</a:t>
            </a:r>
          </a:p>
          <a:p>
            <a:pPr lvl="1"/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importance of securing items to prevent objects falling from heights</a:t>
            </a:r>
          </a:p>
          <a:p>
            <a:pPr lvl="1"/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possible consequences of objects falling from heights</a:t>
            </a:r>
          </a:p>
          <a:p>
            <a:pPr lvl="1"/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actions you can take to minimise the risk.</a:t>
            </a:r>
          </a:p>
        </p:txBody>
      </p:sp>
    </p:spTree>
    <p:extLst>
      <p:ext uri="{BB962C8B-B14F-4D97-AF65-F5344CB8AC3E}">
        <p14:creationId xmlns:p14="http://schemas.microsoft.com/office/powerpoint/2010/main" val="153476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1000"/>
              </a:spcBef>
              <a:buFont typeface="Times" charset="0"/>
              <a:buChar char="•"/>
            </a:pPr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importance of selecting appropriate tools and equipment for the task.</a:t>
            </a:r>
          </a:p>
        </p:txBody>
      </p:sp>
    </p:spTree>
    <p:extLst>
      <p:ext uri="{BB962C8B-B14F-4D97-AF65-F5344CB8AC3E}">
        <p14:creationId xmlns:p14="http://schemas.microsoft.com/office/powerpoint/2010/main" val="21590744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site requirements for inspecting equipment before use.</a:t>
            </a:r>
          </a:p>
        </p:txBody>
      </p:sp>
    </p:spTree>
    <p:extLst>
      <p:ext uri="{BB962C8B-B14F-4D97-AF65-F5344CB8AC3E}">
        <p14:creationId xmlns:p14="http://schemas.microsoft.com/office/powerpoint/2010/main" val="7127365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importance of correctly installing and using equipment for work at heights.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importance of performing checks before starting work.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Note: this list contains examples only.</a:t>
            </a:r>
          </a:p>
        </p:txBody>
      </p:sp>
    </p:spTree>
    <p:extLst>
      <p:ext uri="{BB962C8B-B14F-4D97-AF65-F5344CB8AC3E}">
        <p14:creationId xmlns:p14="http://schemas.microsoft.com/office/powerpoint/2010/main" val="2165719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purpose and types of signs to be used when working at heights.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Explain the site procedures for using and replacing signs.</a:t>
            </a:r>
          </a:p>
          <a:p>
            <a:endParaRPr lang="en-AU" altLang="x-none">
              <a:latin typeface="Arial" charset="0"/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683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Discuss the definition of work at height and how it relates to OTML sites.</a:t>
            </a:r>
            <a:endParaRPr lang="en-AU" altLang="x-none">
              <a:latin typeface="Arial" charset="0"/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962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Outline the classes of barricades.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requirements for barricades.</a:t>
            </a:r>
            <a:endParaRPr lang="en-GB" altLang="x-none">
              <a:latin typeface="Arial" charset="0"/>
              <a:ea typeface="MS PGothic" charset="-128"/>
              <a:cs typeface="Arial" charset="0"/>
            </a:endParaRP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Explain the purpose and types of warning barricades used at the work site.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Explain the purpose and types of protective barricades used at the work site.</a:t>
            </a:r>
          </a:p>
          <a:p>
            <a:endParaRPr lang="en-AU" altLang="x-none">
              <a:latin typeface="Arial" charset="0"/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8957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Explain the standards and requirements for scaffolding.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benefits of using scaffolding.</a:t>
            </a:r>
          </a:p>
          <a:p>
            <a:endParaRPr lang="en-AU" altLang="x-none">
              <a:latin typeface="Arial" charset="0"/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711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Explain the standards and requirements for ladders.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use of fixed ladders.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safe climbing of fixed ladders.</a:t>
            </a:r>
          </a:p>
        </p:txBody>
      </p:sp>
    </p:spTree>
    <p:extLst>
      <p:ext uri="{BB962C8B-B14F-4D97-AF65-F5344CB8AC3E}">
        <p14:creationId xmlns:p14="http://schemas.microsoft.com/office/powerpoint/2010/main" val="5515392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Explain the correct use of step ladders and the precautions to followed.</a:t>
            </a:r>
          </a:p>
        </p:txBody>
      </p:sp>
    </p:spTree>
    <p:extLst>
      <p:ext uri="{BB962C8B-B14F-4D97-AF65-F5344CB8AC3E}">
        <p14:creationId xmlns:p14="http://schemas.microsoft.com/office/powerpoint/2010/main" val="10786471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Explain the correct use of straight and extension ladders and the precautions to followed.</a:t>
            </a:r>
          </a:p>
          <a:p>
            <a:endParaRPr lang="en-AU" altLang="x-none">
              <a:latin typeface="Arial" charset="0"/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887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Outline the types of work platforms </a:t>
            </a:r>
            <a:r>
              <a:rPr lang="mr-IN" altLang="x-none">
                <a:latin typeface="Arial" charset="0"/>
                <a:ea typeface="MS PGothic" charset="-128"/>
                <a:cs typeface="Arial" charset="0"/>
              </a:rPr>
              <a:t>–</a:t>
            </a:r>
            <a:r>
              <a:rPr altLang="x-none">
                <a:latin typeface="Arial" charset="0"/>
                <a:ea typeface="MS PGothic" charset="-128"/>
                <a:cs typeface="Arial" charset="0"/>
              </a:rPr>
              <a:t> EWP and mobile work platform of scaffold.</a:t>
            </a:r>
          </a:p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discuss the features and use of EWPs.</a:t>
            </a:r>
          </a:p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Emphasise that personnel must wear a fall arrest device connected to a dedicated anchor point in the basket.</a:t>
            </a:r>
          </a:p>
          <a:p>
            <a:endParaRPr lang="en-AU" altLang="x-none">
              <a:latin typeface="Arial" charset="0"/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724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39988" y="304800"/>
            <a:ext cx="3960812" cy="2743200"/>
          </a:xfrm>
          <a:ln/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x-none">
                <a:latin typeface="Arial" charset="0"/>
                <a:ea typeface="MS PGothic" charset="-128"/>
                <a:cs typeface="Arial" charset="0"/>
              </a:rPr>
              <a:t>Discuss the hazards of working with elevating work platforms.</a:t>
            </a:r>
          </a:p>
          <a:p>
            <a:r>
              <a:rPr lang="en-GB" altLang="x-none">
                <a:latin typeface="Arial" charset="0"/>
                <a:ea typeface="MS PGothic" charset="-128"/>
                <a:cs typeface="Arial" charset="0"/>
              </a:rPr>
              <a:t>Explain the safety precautions that must be observed at all times when working with elevating work platforms.</a:t>
            </a:r>
          </a:p>
          <a:p>
            <a:endParaRPr altLang="x-none">
              <a:latin typeface="Arial" charset="0"/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585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x-none">
                <a:latin typeface="Arial" charset="0"/>
                <a:ea typeface="MS PGothic" charset="-128"/>
                <a:cs typeface="Arial" charset="0"/>
              </a:rPr>
              <a:t>Discuss the dangers of overhead electrical cables.</a:t>
            </a:r>
          </a:p>
          <a:p>
            <a:r>
              <a:rPr lang="en-GB" altLang="x-none">
                <a:latin typeface="Arial" charset="0"/>
                <a:ea typeface="MS PGothic" charset="-128"/>
                <a:cs typeface="Arial" charset="0"/>
              </a:rPr>
              <a:t>Explain No Go or Exclusion zone limits.</a:t>
            </a:r>
          </a:p>
          <a:p>
            <a:r>
              <a:rPr lang="en-GB" altLang="x-none">
                <a:latin typeface="Arial" charset="0"/>
                <a:ea typeface="MS PGothic" charset="-128"/>
                <a:cs typeface="Arial" charset="0"/>
              </a:rPr>
              <a:t>Emphasise the importance of maintaining constant awareness about the location of overhead power lines.</a:t>
            </a:r>
          </a:p>
          <a:p>
            <a:r>
              <a:rPr lang="en-GB" altLang="x-none">
                <a:latin typeface="Arial" charset="0"/>
                <a:ea typeface="MS PGothic" charset="-128"/>
                <a:cs typeface="Arial" charset="0"/>
              </a:rPr>
              <a:t>Explain that different states have different legislation regarding distances from power lines, and outline your site orders.</a:t>
            </a:r>
          </a:p>
          <a:p>
            <a:endParaRPr lang="en-AU" altLang="x-none">
              <a:latin typeface="Arial" charset="0"/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8726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x-none">
                <a:latin typeface="Arial" charset="0"/>
                <a:ea typeface="MS PGothic" charset="-128"/>
                <a:cs typeface="Arial" charset="0"/>
              </a:rPr>
              <a:t>Describe mobile scaffolds and work platforms.</a:t>
            </a:r>
          </a:p>
          <a:p>
            <a:r>
              <a:rPr lang="en-GB" altLang="x-none">
                <a:latin typeface="Arial" charset="0"/>
                <a:ea typeface="MS PGothic" charset="-128"/>
                <a:cs typeface="Arial" charset="0"/>
              </a:rPr>
              <a:t>Discuss the control measures to be used when working with mobile scaffolds or work platforms.</a:t>
            </a:r>
          </a:p>
          <a:p>
            <a:endParaRPr lang="en-AU" altLang="x-none">
              <a:latin typeface="Arial" charset="0"/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726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39988" y="304800"/>
            <a:ext cx="3960812" cy="2743200"/>
          </a:xfrm>
          <a:ln/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Discuss the purpose and requirements for edge protection.</a:t>
            </a:r>
          </a:p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Describe toe boards and explain the requirements for toe boards.</a:t>
            </a:r>
          </a:p>
        </p:txBody>
      </p:sp>
    </p:spTree>
    <p:extLst>
      <p:ext uri="{BB962C8B-B14F-4D97-AF65-F5344CB8AC3E}">
        <p14:creationId xmlns:p14="http://schemas.microsoft.com/office/powerpoint/2010/main" val="2733755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altLang="x-none" dirty="0">
                <a:latin typeface="Arial" charset="0"/>
                <a:ea typeface="MS PGothic" charset="-128"/>
                <a:cs typeface="Arial" charset="0"/>
              </a:rPr>
              <a:t>Discuss the obligations of personnel required to work at heights.</a:t>
            </a:r>
            <a:endParaRPr lang="en-AU" altLang="x-none" dirty="0">
              <a:latin typeface="Arial" charset="0"/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954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39988" y="304800"/>
            <a:ext cx="3960812" cy="2743200"/>
          </a:xfrm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altLang="x-none">
                <a:latin typeface="Arial" charset="0"/>
                <a:ea typeface="MS PGothic" charset="-128"/>
                <a:cs typeface="Arial" charset="0"/>
              </a:rPr>
              <a:t>Discuss the purpose and correct location of catch platforms and safety nets.</a:t>
            </a:r>
          </a:p>
        </p:txBody>
      </p:sp>
    </p:spTree>
    <p:extLst>
      <p:ext uri="{BB962C8B-B14F-4D97-AF65-F5344CB8AC3E}">
        <p14:creationId xmlns:p14="http://schemas.microsoft.com/office/powerpoint/2010/main" val="9148535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general requirements for working safely at heights.</a:t>
            </a:r>
          </a:p>
        </p:txBody>
      </p:sp>
    </p:spTree>
    <p:extLst>
      <p:ext uri="{BB962C8B-B14F-4D97-AF65-F5344CB8AC3E}">
        <p14:creationId xmlns:p14="http://schemas.microsoft.com/office/powerpoint/2010/main" val="1120427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Explain that sites will have additional requirements for working safely at height.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The table provides some examples of requirements.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your site specific requirements.</a:t>
            </a:r>
          </a:p>
        </p:txBody>
      </p:sp>
    </p:spTree>
    <p:extLst>
      <p:ext uri="{BB962C8B-B14F-4D97-AF65-F5344CB8AC3E}">
        <p14:creationId xmlns:p14="http://schemas.microsoft.com/office/powerpoint/2010/main" val="11256680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Explain that sites will have additional requirements for working safely at height.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The table provides some examples of requirements.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your site specific requirements.</a:t>
            </a:r>
          </a:p>
        </p:txBody>
      </p:sp>
    </p:spTree>
    <p:extLst>
      <p:ext uri="{BB962C8B-B14F-4D97-AF65-F5344CB8AC3E}">
        <p14:creationId xmlns:p14="http://schemas.microsoft.com/office/powerpoint/2010/main" val="12034905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Explain that sites will have additional requirements for working safely at height.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The table provides some examples of requirements.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your site specific requirements.</a:t>
            </a:r>
          </a:p>
        </p:txBody>
      </p:sp>
    </p:spTree>
    <p:extLst>
      <p:ext uri="{BB962C8B-B14F-4D97-AF65-F5344CB8AC3E}">
        <p14:creationId xmlns:p14="http://schemas.microsoft.com/office/powerpoint/2010/main" val="41500615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Explain that sites will have additional requirements for working safely at height.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The table provides some examples of requirements.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your site specific requirements.</a:t>
            </a:r>
          </a:p>
        </p:txBody>
      </p:sp>
    </p:spTree>
    <p:extLst>
      <p:ext uri="{BB962C8B-B14F-4D97-AF65-F5344CB8AC3E}">
        <p14:creationId xmlns:p14="http://schemas.microsoft.com/office/powerpoint/2010/main" val="36649052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importance of checking that access to the workplace is safe.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Explain the guidelines for making access to the workplace safe.</a:t>
            </a:r>
          </a:p>
          <a:p>
            <a:pPr>
              <a:buFont typeface="Times" charset="0"/>
              <a:buNone/>
            </a:pPr>
            <a:endParaRPr lang="en-AU" altLang="x-none">
              <a:latin typeface="Arial" charset="0"/>
              <a:ea typeface="MS PGothic" charset="-128"/>
              <a:cs typeface="Arial" charset="0"/>
            </a:endParaRPr>
          </a:p>
          <a:p>
            <a:endParaRPr lang="en-GB" altLang="x-none">
              <a:latin typeface="Arial" charset="0"/>
              <a:ea typeface="MS PGothic" charset="-128"/>
              <a:cs typeface="Arial" charset="0"/>
            </a:endParaRPr>
          </a:p>
          <a:p>
            <a:endParaRPr lang="en-AU" altLang="x-none">
              <a:latin typeface="Arial" charset="0"/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9070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transporting the equipment to the work site.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Explain the precautions to be followed when transporting equipment.</a:t>
            </a:r>
          </a:p>
        </p:txBody>
      </p:sp>
    </p:spTree>
    <p:extLst>
      <p:ext uri="{BB962C8B-B14F-4D97-AF65-F5344CB8AC3E}">
        <p14:creationId xmlns:p14="http://schemas.microsoft.com/office/powerpoint/2010/main" val="30445096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importance of managing tools while working at heights.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Explain the precautions to be observed to prevent tools or equipment falling from heights.</a:t>
            </a:r>
          </a:p>
          <a:p>
            <a:endParaRPr lang="en-AU" altLang="x-none">
              <a:latin typeface="Arial" charset="0"/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961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Explain the importance of safe manual handling.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features of the LITE lifting technique.</a:t>
            </a:r>
          </a:p>
        </p:txBody>
      </p:sp>
    </p:spTree>
    <p:extLst>
      <p:ext uri="{BB962C8B-B14F-4D97-AF65-F5344CB8AC3E}">
        <p14:creationId xmlns:p14="http://schemas.microsoft.com/office/powerpoint/2010/main" val="272634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x-none">
                <a:latin typeface="Arial" charset="0"/>
                <a:ea typeface="MS PGothic" charset="-128"/>
                <a:cs typeface="Arial" charset="0"/>
              </a:rPr>
              <a:t>Explain why workplaces must comply with legislation, standards and site policies.</a:t>
            </a:r>
          </a:p>
          <a:p>
            <a:r>
              <a:rPr lang="en-GB" altLang="x-none">
                <a:latin typeface="Arial" charset="0"/>
                <a:ea typeface="MS PGothic" charset="-128"/>
                <a:cs typeface="Arial" charset="0"/>
              </a:rPr>
              <a:t>Outline the documentation that must be accessed and followed to ensure that work activities are compliant.</a:t>
            </a:r>
          </a:p>
          <a:p>
            <a:r>
              <a:rPr lang="en-GB" altLang="x-none">
                <a:latin typeface="Arial" charset="0"/>
                <a:ea typeface="MS PGothic" charset="-128"/>
                <a:cs typeface="Arial" charset="0"/>
              </a:rPr>
              <a:t>Outline the requirements of relevant compliance documentation for work at height.</a:t>
            </a:r>
          </a:p>
          <a:p>
            <a:endParaRPr lang="en-GB" altLang="x-none">
              <a:latin typeface="Arial" charset="0"/>
              <a:ea typeface="MS PGothic" charset="-128"/>
              <a:cs typeface="Arial" charset="0"/>
            </a:endParaRPr>
          </a:p>
        </p:txBody>
      </p:sp>
      <p:sp>
        <p:nvSpPr>
          <p:cNvPr id="26626" name="Slide Image Placeholder 6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3399859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x-none">
                <a:latin typeface="Arial" charset="0"/>
                <a:ea typeface="MS PGothic" charset="-128"/>
                <a:cs typeface="Arial" charset="0"/>
              </a:rPr>
              <a:t>Discuss the need to monitor the control measures that are in place.</a:t>
            </a:r>
          </a:p>
          <a:p>
            <a:r>
              <a:rPr lang="en-GB" altLang="x-none">
                <a:latin typeface="Arial" charset="0"/>
                <a:ea typeface="MS PGothic" charset="-128"/>
                <a:cs typeface="Arial" charset="0"/>
              </a:rPr>
              <a:t>Explain the precautions that must be observed for the duration of the working at heights task.</a:t>
            </a:r>
          </a:p>
          <a:p>
            <a:endParaRPr lang="en-AU" altLang="x-none">
              <a:latin typeface="Arial" charset="0"/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718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Discuss the required post operational tasks, including the following. </a:t>
            </a:r>
          </a:p>
          <a:p>
            <a:pPr lvl="1"/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Ensuring the work is compliant.</a:t>
            </a:r>
          </a:p>
          <a:p>
            <a:pPr lvl="1"/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Removal of safety systems.</a:t>
            </a:r>
          </a:p>
          <a:p>
            <a:pPr lvl="1"/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Discuss the importance of signing off the </a:t>
            </a:r>
            <a:r>
              <a:rPr lang="en-AU" altLang="x-none" dirty="0" smtClean="0">
                <a:latin typeface="Arial" charset="0"/>
                <a:ea typeface="MS PGothic" charset="-128"/>
                <a:cs typeface="Arial" charset="0"/>
              </a:rPr>
              <a:t>ATW when </a:t>
            </a:r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leaving the work site.</a:t>
            </a:r>
          </a:p>
          <a:p>
            <a:pPr lvl="1"/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Explain the site procedures for Work at </a:t>
            </a:r>
            <a:r>
              <a:rPr lang="en-AU" altLang="x-none" dirty="0" smtClean="0">
                <a:latin typeface="Arial" charset="0"/>
                <a:ea typeface="MS PGothic" charset="-128"/>
                <a:cs typeface="Arial" charset="0"/>
              </a:rPr>
              <a:t>Heights ATW sign-off</a:t>
            </a:r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, closing and filing.</a:t>
            </a:r>
          </a:p>
          <a:p>
            <a:pPr lvl="1"/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Inspection and care of equipment after use and site defect reporting procedures.</a:t>
            </a:r>
          </a:p>
          <a:p>
            <a:pPr lvl="1"/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Work area clean up including waste management and general housekeeping.</a:t>
            </a:r>
          </a:p>
          <a:p>
            <a:pPr lvl="1"/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Site reporting requirements.</a:t>
            </a:r>
          </a:p>
          <a:p>
            <a:pPr lvl="1"/>
            <a:endParaRPr lang="en-AU" altLang="x-none" dirty="0">
              <a:latin typeface="Arial" charset="0"/>
              <a:ea typeface="MS PGothic" charset="-128"/>
              <a:cs typeface="Arial" charset="0"/>
            </a:endParaRPr>
          </a:p>
          <a:p>
            <a:endParaRPr lang="en-AU" altLang="x-none" dirty="0">
              <a:latin typeface="Arial" charset="0"/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497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This training material provided information for working safely at heights.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Explain the assessment procedure for this unit.</a:t>
            </a:r>
          </a:p>
        </p:txBody>
      </p:sp>
    </p:spTree>
    <p:extLst>
      <p:ext uri="{BB962C8B-B14F-4D97-AF65-F5344CB8AC3E}">
        <p14:creationId xmlns:p14="http://schemas.microsoft.com/office/powerpoint/2010/main" val="4078747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39988" y="304800"/>
            <a:ext cx="3960812" cy="2743200"/>
          </a:xfrm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Explain that no work should start until all the information has been received and understood.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importance of work briefings or pre-start meetings.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site requirements for planning and preparing for tasks, such as:</a:t>
            </a:r>
          </a:p>
          <a:p>
            <a:pPr lvl="1">
              <a:buFont typeface="Arial" charset="0"/>
              <a:buChar char="−"/>
            </a:pPr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developing a work plan with supervisor</a:t>
            </a:r>
          </a:p>
          <a:p>
            <a:pPr lvl="1">
              <a:buFont typeface="Arial" charset="0"/>
              <a:buChar char="−"/>
            </a:pPr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understanding the task</a:t>
            </a:r>
          </a:p>
          <a:p>
            <a:pPr lvl="1">
              <a:buFont typeface="Arial" charset="0"/>
              <a:buChar char="−"/>
            </a:pPr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gathering all the required information for the task.</a:t>
            </a:r>
          </a:p>
          <a:p>
            <a:pPr lvl="1">
              <a:buFont typeface="Arial" charset="0"/>
              <a:buChar char="−"/>
            </a:pPr>
            <a:endParaRPr lang="en-AU" altLang="x-none">
              <a:latin typeface="Arial" charset="0"/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754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39988" y="304800"/>
            <a:ext cx="3960812" cy="2743200"/>
          </a:xfrm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Discuss the site </a:t>
            </a:r>
            <a:r>
              <a:rPr lang="en-AU" altLang="x-none" dirty="0" smtClean="0">
                <a:latin typeface="Arial" charset="0"/>
                <a:ea typeface="MS PGothic" charset="-128"/>
                <a:cs typeface="Arial" charset="0"/>
              </a:rPr>
              <a:t>Authorisation to </a:t>
            </a:r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Work System.</a:t>
            </a:r>
          </a:p>
          <a:p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Discuss the </a:t>
            </a:r>
            <a:r>
              <a:rPr lang="en-AU" altLang="x-none" dirty="0" smtClean="0">
                <a:latin typeface="Arial" charset="0"/>
                <a:ea typeface="MS PGothic" charset="-128"/>
                <a:cs typeface="Arial" charset="0"/>
              </a:rPr>
              <a:t>requirement for a clearance</a:t>
            </a:r>
            <a:r>
              <a:rPr lang="en-AU" altLang="x-none" baseline="0" dirty="0" smtClean="0">
                <a:latin typeface="Arial" charset="0"/>
                <a:ea typeface="MS PGothic" charset="-128"/>
                <a:cs typeface="Arial" charset="0"/>
              </a:rPr>
              <a:t> certificate</a:t>
            </a:r>
            <a:endParaRPr lang="en-AU" altLang="x-none" dirty="0" smtClean="0">
              <a:latin typeface="Arial" charset="0"/>
              <a:ea typeface="MS PGothic" charset="-128"/>
              <a:cs typeface="Arial" charset="0"/>
            </a:endParaRPr>
          </a:p>
          <a:p>
            <a:r>
              <a:rPr lang="en-AU" altLang="x-none" dirty="0" smtClean="0">
                <a:latin typeface="Arial" charset="0"/>
                <a:ea typeface="MS PGothic" charset="-128"/>
                <a:cs typeface="Arial" charset="0"/>
              </a:rPr>
              <a:t>Discuss the elements </a:t>
            </a:r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that make up the Work at Heights </a:t>
            </a:r>
            <a:r>
              <a:rPr lang="en-AU" altLang="x-none" dirty="0" smtClean="0">
                <a:latin typeface="Arial" charset="0"/>
                <a:ea typeface="MS PGothic" charset="-128"/>
                <a:cs typeface="Arial" charset="0"/>
              </a:rPr>
              <a:t>clearance certificate, </a:t>
            </a:r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including:</a:t>
            </a:r>
          </a:p>
          <a:p>
            <a:pPr lvl="1">
              <a:buFont typeface="Arial" charset="0"/>
              <a:buChar char="−"/>
            </a:pPr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location</a:t>
            </a:r>
          </a:p>
          <a:p>
            <a:pPr lvl="1">
              <a:buFont typeface="Arial" charset="0"/>
              <a:buChar char="−"/>
            </a:pPr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checks and inspections</a:t>
            </a:r>
          </a:p>
          <a:p>
            <a:pPr lvl="1">
              <a:buFont typeface="Arial" charset="0"/>
              <a:buChar char="−"/>
            </a:pPr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hazards</a:t>
            </a:r>
          </a:p>
          <a:p>
            <a:pPr lvl="1">
              <a:buFont typeface="Arial" charset="0"/>
              <a:buChar char="−"/>
            </a:pPr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controls</a:t>
            </a:r>
          </a:p>
          <a:p>
            <a:pPr lvl="1">
              <a:buFont typeface="Arial" charset="0"/>
              <a:buChar char="−"/>
            </a:pPr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personnel involved</a:t>
            </a:r>
          </a:p>
          <a:p>
            <a:pPr lvl="1">
              <a:buFont typeface="Arial" charset="0"/>
              <a:buChar char="−"/>
            </a:pPr>
            <a:r>
              <a:rPr lang="en-AU" altLang="x-none" dirty="0" smtClean="0">
                <a:latin typeface="Arial" charset="0"/>
                <a:ea typeface="MS PGothic" charset="-128"/>
                <a:cs typeface="Arial" charset="0"/>
              </a:rPr>
              <a:t>ATW holder</a:t>
            </a:r>
            <a:endParaRPr lang="en-AU" altLang="x-none" dirty="0">
              <a:latin typeface="Arial" charset="0"/>
              <a:ea typeface="MS PGothic" charset="-128"/>
              <a:cs typeface="Arial" charset="0"/>
            </a:endParaRPr>
          </a:p>
          <a:p>
            <a:pPr lvl="1">
              <a:buFont typeface="Arial" charset="0"/>
              <a:buChar char="−"/>
            </a:pPr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job steps</a:t>
            </a:r>
          </a:p>
          <a:p>
            <a:pPr lvl="1">
              <a:buFont typeface="Arial" charset="0"/>
              <a:buChar char="−"/>
            </a:pPr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authorisation</a:t>
            </a:r>
          </a:p>
          <a:p>
            <a:pPr lvl="1">
              <a:buFont typeface="Arial" charset="0"/>
              <a:buChar char="−"/>
            </a:pPr>
            <a:r>
              <a:rPr lang="en-AU" altLang="x-none" dirty="0">
                <a:latin typeface="Arial" charset="0"/>
                <a:ea typeface="MS PGothic" charset="-128"/>
                <a:cs typeface="Arial" charset="0"/>
              </a:rPr>
              <a:t>fall recovery plan</a:t>
            </a:r>
          </a:p>
        </p:txBody>
      </p:sp>
    </p:spTree>
    <p:extLst>
      <p:ext uri="{BB962C8B-B14F-4D97-AF65-F5344CB8AC3E}">
        <p14:creationId xmlns:p14="http://schemas.microsoft.com/office/powerpoint/2010/main" val="683864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Define the terms hazard and risk.</a:t>
            </a:r>
          </a:p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role of managers, all employees and personnel working at height, in relation to hazard identification and risk management.</a:t>
            </a:r>
          </a:p>
          <a:p>
            <a:endParaRPr lang="en-AU" altLang="x-none">
              <a:latin typeface="Arial" charset="0"/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785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39988" y="304800"/>
            <a:ext cx="3960812" cy="2743200"/>
          </a:xfrm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Discuss the general process for personal hazard identification and risk assessment using a Take 5.</a:t>
            </a:r>
          </a:p>
          <a:p>
            <a:r>
              <a:rPr lang="en-AU" altLang="x-none" b="1">
                <a:latin typeface="Arial" charset="0"/>
                <a:ea typeface="MS PGothic" charset="-128"/>
                <a:cs typeface="Arial" charset="0"/>
              </a:rPr>
              <a:t>ACTIVITY </a:t>
            </a:r>
            <a:r>
              <a:rPr lang="mr-IN" altLang="x-none">
                <a:latin typeface="Arial" charset="0"/>
                <a:ea typeface="MS PGothic" charset="-128"/>
                <a:cs typeface="Arial" charset="0"/>
              </a:rPr>
              <a:t>–</a:t>
            </a:r>
            <a:r>
              <a:rPr lang="en-AU" altLang="x-none">
                <a:latin typeface="Arial" charset="0"/>
                <a:ea typeface="MS PGothic" charset="-128"/>
                <a:cs typeface="Arial" charset="0"/>
              </a:rPr>
              <a:t> if time allows, have the participants complete a Take 5 for a task they do. Discuss.</a:t>
            </a:r>
          </a:p>
        </p:txBody>
      </p:sp>
    </p:spTree>
    <p:extLst>
      <p:ext uri="{BB962C8B-B14F-4D97-AF65-F5344CB8AC3E}">
        <p14:creationId xmlns:p14="http://schemas.microsoft.com/office/powerpoint/2010/main" val="1065335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90396" y="-179970"/>
            <a:ext cx="9395354" cy="700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6"/>
          </p:nvPr>
        </p:nvSpPr>
        <p:spPr>
          <a:xfrm>
            <a:off x="390396" y="1358901"/>
            <a:ext cx="9047823" cy="49657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spcBef>
                <a:spcPts val="450"/>
              </a:spcBef>
              <a:buClr>
                <a:schemeClr val="accent2"/>
              </a:buClr>
              <a:buFont typeface="Arial"/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  <a:lvl2pPr marL="271463" indent="-157163">
              <a:spcBef>
                <a:spcPts val="450"/>
              </a:spcBef>
              <a:buClr>
                <a:schemeClr val="accent2"/>
              </a:buClr>
              <a:buFont typeface="Arial"/>
              <a:buChar char="•"/>
              <a:defRPr sz="2000">
                <a:latin typeface="Arial" charset="0"/>
                <a:ea typeface="Arial" charset="0"/>
                <a:cs typeface="Arial" charset="0"/>
              </a:defRPr>
            </a:lvl2pPr>
            <a:lvl3pPr marL="857250" indent="-171450">
              <a:spcBef>
                <a:spcPts val="450"/>
              </a:spcBef>
              <a:buClr>
                <a:schemeClr val="accent2"/>
              </a:buClr>
              <a:buFont typeface="Arial"/>
              <a:buChar char="•"/>
              <a:defRPr sz="2000">
                <a:latin typeface="Arial" charset="0"/>
                <a:ea typeface="Arial" charset="0"/>
                <a:cs typeface="Arial" charset="0"/>
              </a:defRPr>
            </a:lvl3pPr>
            <a:lvl4pPr marL="1200150" indent="-171450">
              <a:spcBef>
                <a:spcPts val="450"/>
              </a:spcBef>
              <a:buClr>
                <a:schemeClr val="accent2"/>
              </a:buClr>
              <a:buFont typeface="Arial"/>
              <a:buChar char="•"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543050" indent="-171450">
              <a:spcBef>
                <a:spcPts val="450"/>
              </a:spcBef>
              <a:buClr>
                <a:schemeClr val="accent2"/>
              </a:buClr>
              <a:buFont typeface="Arial"/>
              <a:buChar char="•"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7E292-0E90-444D-8D7B-1B76838867C9}" type="datetimeFigureOut">
              <a:rPr lang="en-US"/>
              <a:pPr>
                <a:defRPr/>
              </a:pPr>
              <a:t>6/13/2021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142AD-C8EA-894F-B52F-80B8D30BAC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58" y="457200"/>
            <a:ext cx="319537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77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758" y="2057400"/>
            <a:ext cx="319537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E6E81-DE0A-F84E-BA9C-50D8A83CAB6E}" type="datetimeFigureOut">
              <a:rPr lang="en-US"/>
              <a:pPr>
                <a:defRPr/>
              </a:pPr>
              <a:t>6/13/2021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26B84-4471-5A40-A772-3F36095AE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58" y="457200"/>
            <a:ext cx="319537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770" y="987426"/>
            <a:ext cx="5014913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758" y="2057400"/>
            <a:ext cx="319537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66EE6-900E-224C-B2A9-0455E4ABD7B7}" type="datetimeFigureOut">
              <a:rPr lang="en-US"/>
              <a:pPr>
                <a:defRPr/>
              </a:pPr>
              <a:t>6/13/2021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47F92-8928-C940-B620-6BE83EE72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15C63-DA05-3149-AB0B-E80F97779A69}" type="datetimeFigureOut">
              <a:rPr lang="en-US"/>
              <a:pPr>
                <a:defRPr/>
              </a:pPr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A0368-D1D7-9442-AAB5-68D302AA5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42844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109D0-85AC-2F42-852D-5B7633E2ED84}" type="datetimeFigureOut">
              <a:rPr lang="en-US"/>
              <a:pPr>
                <a:defRPr/>
              </a:pPr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3B200-92BF-8040-9E8C-283E20FA3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95303" y="3429002"/>
            <a:ext cx="8260294" cy="85633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95300" y="4482997"/>
            <a:ext cx="6934200" cy="4705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8673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5001154" y="1352552"/>
            <a:ext cx="4445671" cy="50182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1"/>
              </a:buClr>
              <a:defRPr sz="1500"/>
            </a:lvl1pPr>
            <a:lvl2pPr>
              <a:buClr>
                <a:schemeClr val="tx1"/>
              </a:buClr>
              <a:defRPr sz="1500"/>
            </a:lvl2pPr>
            <a:lvl3pPr marL="942975" indent="-257175">
              <a:buClr>
                <a:schemeClr val="tx1"/>
              </a:buClr>
              <a:buFont typeface="Arial" charset="0"/>
              <a:buChar char="•"/>
              <a:defRPr sz="1500"/>
            </a:lvl3pPr>
            <a:lvl4pPr marL="1028700" indent="0">
              <a:buClr>
                <a:schemeClr val="tx1"/>
              </a:buClr>
              <a:buFont typeface="Arial"/>
              <a:buNone/>
              <a:defRPr sz="1500"/>
            </a:lvl4pPr>
            <a:lvl5pPr marL="1543050" indent="-171450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 err="1"/>
              <a:t>sdfsdf</a:t>
            </a:r>
            <a:endParaRPr lang="en-US" dirty="0"/>
          </a:p>
          <a:p>
            <a:pPr lvl="2"/>
            <a:r>
              <a:rPr lang="en-US" dirty="0" err="1"/>
              <a:t>asdfsdfsdf</a:t>
            </a:r>
            <a:endParaRPr lang="en-US" dirty="0"/>
          </a:p>
          <a:p>
            <a:pPr lvl="3"/>
            <a:endParaRPr lang="en-US" dirty="0"/>
          </a:p>
          <a:p>
            <a:pPr lvl="2"/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6"/>
          </p:nvPr>
        </p:nvSpPr>
        <p:spPr>
          <a:xfrm>
            <a:off x="390394" y="1358901"/>
            <a:ext cx="4478290" cy="49657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spcBef>
                <a:spcPts val="450"/>
              </a:spcBef>
              <a:buClr>
                <a:schemeClr val="accent1"/>
              </a:buClr>
              <a:buFont typeface="Arial"/>
              <a:buNone/>
              <a:defRPr sz="1500"/>
            </a:lvl1pPr>
            <a:lvl2pPr marL="271463" indent="-157163">
              <a:spcBef>
                <a:spcPts val="450"/>
              </a:spcBef>
              <a:buClr>
                <a:schemeClr val="tx1"/>
              </a:buClr>
              <a:buFont typeface="Arial"/>
              <a:buChar char="•"/>
              <a:defRPr sz="1500"/>
            </a:lvl2pPr>
            <a:lvl3pPr marL="857250" indent="-171450">
              <a:spcBef>
                <a:spcPts val="450"/>
              </a:spcBef>
              <a:buClr>
                <a:schemeClr val="tx1"/>
              </a:buClr>
              <a:buFont typeface="Arial"/>
              <a:buChar char="•"/>
              <a:defRPr sz="1500"/>
            </a:lvl3pPr>
            <a:lvl4pPr marL="1200150" indent="-171450">
              <a:spcBef>
                <a:spcPts val="450"/>
              </a:spcBef>
              <a:buClr>
                <a:schemeClr val="tx1"/>
              </a:buClr>
              <a:buFont typeface="Arial"/>
              <a:buChar char="•"/>
              <a:defRPr sz="1500"/>
            </a:lvl4pPr>
            <a:lvl5pPr marL="1543050" indent="-171450">
              <a:spcBef>
                <a:spcPts val="450"/>
              </a:spcBef>
              <a:buClr>
                <a:schemeClr val="tx1"/>
              </a:buClr>
              <a:buFont typeface="Arial"/>
              <a:buChar char="•"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55865" y="128587"/>
            <a:ext cx="9348920" cy="616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95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55865" y="28577"/>
            <a:ext cx="9395354" cy="700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95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6"/>
          </p:nvPr>
        </p:nvSpPr>
        <p:spPr>
          <a:xfrm>
            <a:off x="390396" y="1358901"/>
            <a:ext cx="9047823" cy="49657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spcBef>
                <a:spcPts val="450"/>
              </a:spcBef>
              <a:buClr>
                <a:schemeClr val="accent1"/>
              </a:buClr>
              <a:buFont typeface="Arial"/>
              <a:buNone/>
              <a:defRPr sz="1350"/>
            </a:lvl1pPr>
            <a:lvl2pPr marL="271463" indent="-157163">
              <a:spcBef>
                <a:spcPts val="450"/>
              </a:spcBef>
              <a:buClr>
                <a:schemeClr val="tx1"/>
              </a:buClr>
              <a:buFont typeface="Arial"/>
              <a:buChar char="•"/>
              <a:defRPr sz="1350"/>
            </a:lvl2pPr>
            <a:lvl3pPr marL="857250" indent="-171450">
              <a:spcBef>
                <a:spcPts val="450"/>
              </a:spcBef>
              <a:buClr>
                <a:schemeClr val="tx1"/>
              </a:buClr>
              <a:buFont typeface="Arial"/>
              <a:buChar char="•"/>
              <a:defRPr sz="1500"/>
            </a:lvl3pPr>
            <a:lvl4pPr marL="1200150" indent="-171450">
              <a:spcBef>
                <a:spcPts val="450"/>
              </a:spcBef>
              <a:buClr>
                <a:schemeClr val="tx1"/>
              </a:buClr>
              <a:buFont typeface="Arial"/>
              <a:buChar char="•"/>
              <a:defRPr sz="1500"/>
            </a:lvl4pPr>
            <a:lvl5pPr marL="1543050" indent="-171450">
              <a:spcBef>
                <a:spcPts val="450"/>
              </a:spcBef>
              <a:buClr>
                <a:schemeClr val="tx1"/>
              </a:buClr>
              <a:buFont typeface="Arial"/>
              <a:buChar char="•"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21129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45926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1182D-96B1-8549-8F1D-FAE11EAAFB6F}" type="datetimeFigureOut">
              <a:rPr lang="en-US"/>
              <a:pPr>
                <a:defRPr/>
              </a:pPr>
              <a:t>6/13/2021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11BC9-BEC8-0840-955E-422C2741C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13274-ACC9-4040-8611-D2F165888034}" type="datetimeFigureOut">
              <a:rPr lang="en-US"/>
              <a:pPr>
                <a:defRPr/>
              </a:pPr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F676F-91C7-0248-AF20-B22C72CCA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A2DFC-8AD8-FD48-93E0-71AD66ACB664}" type="datetimeFigureOut">
              <a:rPr lang="en-US"/>
              <a:pPr>
                <a:defRPr/>
              </a:pPr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88301-8B9D-7742-94F1-534A231E3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7" y="1825625"/>
            <a:ext cx="4189413" cy="4351338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825625"/>
            <a:ext cx="4189413" cy="4351338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07CA2-4E76-8844-9F41-E161FECB1DC9}" type="datetimeFigureOut">
              <a:rPr lang="en-US"/>
              <a:pPr>
                <a:defRPr/>
              </a:pPr>
              <a:t>6/13/2021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BA1F6-3F08-6B43-B677-DDEB02C39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58" y="365126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758" y="1681163"/>
            <a:ext cx="41911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758" y="2505075"/>
            <a:ext cx="419113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7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77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BA408-970F-0F45-9070-21950F20656B}" type="datetimeFigureOut">
              <a:rPr lang="en-US"/>
              <a:pPr>
                <a:defRPr/>
              </a:pPr>
              <a:t>6/13/2021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7E08B-8E9D-594D-9ACD-03D8ED951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DF974-ABD6-524A-8034-044C755A610D}" type="datetimeFigureOut">
              <a:rPr lang="en-US"/>
              <a:pPr>
                <a:defRPr/>
              </a:pPr>
              <a:t>6/13/2021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414D7-A977-DD47-A81E-7272D0122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30480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681038" y="512763"/>
            <a:ext cx="85439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1038" y="2278063"/>
            <a:ext cx="8543925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51412C7-E982-2341-9F98-3667E6F67FEF}" type="datetimeFigureOut">
              <a:rPr lang="en-US"/>
              <a:pPr>
                <a:defRPr/>
              </a:pPr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6F76F1-445D-0F4C-AB69-A831C253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1" r:id="rId2"/>
    <p:sldLayoutId id="2147483770" r:id="rId3"/>
    <p:sldLayoutId id="2147483768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9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Arial" charset="0"/>
                <a:ea typeface="MS PGothic" charset="0"/>
              </a:rPr>
              <a:t>RIIWHS204D Work </a:t>
            </a:r>
            <a:r>
              <a:rPr lang="en-US" sz="2400" dirty="0" err="1" smtClean="0">
                <a:latin typeface="Arial" charset="0"/>
                <a:ea typeface="MS PGothic" charset="0"/>
              </a:rPr>
              <a:t>Safeyl</a:t>
            </a:r>
            <a:r>
              <a:rPr lang="en-US" sz="2400" dirty="0" smtClean="0">
                <a:latin typeface="Arial" charset="0"/>
                <a:ea typeface="MS PGothic" charset="0"/>
              </a:rPr>
              <a:t> at Heights</a:t>
            </a:r>
            <a:r>
              <a:rPr lang="en-US" dirty="0">
                <a:latin typeface="Arial" charset="0"/>
                <a:ea typeface="MS PGothic" charset="0"/>
              </a:rPr>
              <a:t/>
            </a:r>
            <a:br>
              <a:rPr lang="en-US" dirty="0">
                <a:latin typeface="Arial" charset="0"/>
                <a:ea typeface="MS PGothic" charset="0"/>
              </a:rPr>
            </a:br>
            <a:endParaRPr lang="en-US" sz="2800" dirty="0">
              <a:latin typeface="Arial" charset="0"/>
              <a:ea typeface="MS PGothic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Training Package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7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2855913"/>
            <a:ext cx="3775075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90396" y="-292265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Conduct Site Safety Inspections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Work area layout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Ground conditions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Physical condition and safety of surfaces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Change in levels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Stability of structures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Entry to and exit from work area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Missing edge protection, guards, </a:t>
            </a:r>
            <a:r>
              <a:rPr lang="en-AU" altLang="x-none" sz="2000" dirty="0" err="1">
                <a:latin typeface="Arial" charset="0"/>
                <a:ea typeface="MS PGothic" charset="0"/>
                <a:cs typeface="Arial" charset="0"/>
              </a:rPr>
              <a:t>etc</a:t>
            </a:r>
            <a:endParaRPr lang="en-AU" altLang="x-none" sz="2000" dirty="0">
              <a:latin typeface="Arial" charset="0"/>
              <a:ea typeface="MS PGothic" charset="0"/>
              <a:cs typeface="Arial" charset="0"/>
            </a:endParaRP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Weather conditions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390396" y="-292265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Types of Hazards 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Hazards associated with working at heights include: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falls from height or into a pit or excavation 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dropped objects striking a person below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contact with overhead power lines 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suspension trauma 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changing weather conditions 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poor manual handling technique 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untrained, inexperienced, unauthorised personnel completing the task or entering the work area </a:t>
            </a:r>
          </a:p>
          <a:p>
            <a:pPr eaLnBrk="1" hangingPunct="1"/>
            <a:endParaRPr lang="en-AU" altLang="x-none" dirty="0">
              <a:latin typeface="Arial" charset="0"/>
              <a:ea typeface="MS PGothic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390396" y="-292265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Hazard Report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Communicates an identified hazard to supervisor and management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Controls can be put in place to reduce or eliminate the hazard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Prevents unsafe condition or behaviour causing an incident or emergency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355865" y="-292263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Risk Assessment Checklist</a:t>
            </a:r>
          </a:p>
        </p:txBody>
      </p:sp>
      <p:pic>
        <p:nvPicPr>
          <p:cNvPr id="4198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994112"/>
            <a:ext cx="3298825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1146512"/>
            <a:ext cx="3298825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1295737"/>
            <a:ext cx="329882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390396" y="-285986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Job Safety </a:t>
            </a:r>
            <a:r>
              <a:rPr lang="en-AU" altLang="x-none" sz="2400" dirty="0" smtClean="0">
                <a:latin typeface="Arial" charset="0"/>
                <a:ea typeface="MS PGothic" charset="-128"/>
              </a:rPr>
              <a:t>Analysis </a:t>
            </a:r>
            <a:endParaRPr lang="en-AU" altLang="x-none" sz="2400" dirty="0">
              <a:latin typeface="Arial" charset="0"/>
              <a:ea typeface="MS PGothic" charset="-128"/>
            </a:endParaRPr>
          </a:p>
        </p:txBody>
      </p:sp>
      <p:pic>
        <p:nvPicPr>
          <p:cNvPr id="440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9538" y="1319225"/>
            <a:ext cx="7146925" cy="454390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374121" y="-285833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Hazard </a:t>
            </a:r>
            <a:r>
              <a:rPr lang="en-AU" altLang="x-none" sz="2400" dirty="0" smtClean="0">
                <a:latin typeface="Arial" charset="0"/>
                <a:ea typeface="MS PGothic" charset="-128"/>
              </a:rPr>
              <a:t>Control Options</a:t>
            </a:r>
            <a:endParaRPr lang="en-AU" altLang="x-none" sz="2400" dirty="0">
              <a:latin typeface="Arial" charset="0"/>
              <a:ea typeface="MS PGothic" charset="-128"/>
            </a:endParaRPr>
          </a:p>
        </p:txBody>
      </p:sp>
      <p:pic>
        <p:nvPicPr>
          <p:cNvPr id="4608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274" y="282315"/>
            <a:ext cx="5855201" cy="646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3059113"/>
            <a:ext cx="19843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1317625"/>
            <a:ext cx="2122487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itle 1"/>
          <p:cNvSpPr>
            <a:spLocks noGrp="1"/>
          </p:cNvSpPr>
          <p:nvPr>
            <p:ph type="title"/>
          </p:nvPr>
        </p:nvSpPr>
        <p:spPr>
          <a:xfrm>
            <a:off x="390396" y="-287764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Personal Protective Equipment (PPE)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Basic and specialised PPE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PPE must be: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clean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undamaged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fitted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inspected before each use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inspected 6 monthly by authorised </a:t>
            </a:r>
            <a:b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</a:b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person</a:t>
            </a:r>
          </a:p>
        </p:txBody>
      </p:sp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3641725"/>
            <a:ext cx="122396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 descr="FreeSnap0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3206750"/>
            <a:ext cx="380047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390396" y="-297415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Fall Protection Systems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Restraint devices prevent a person from falling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Fall arrest systems stop a person from falling too far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Follow procedures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Do not work alone</a:t>
            </a:r>
          </a:p>
          <a:p>
            <a:pPr eaLnBrk="1" hangingPunct="1"/>
            <a:endParaRPr lang="en-AU" altLang="x-none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390396" y="-285986"/>
            <a:ext cx="9395354" cy="700307"/>
          </a:xfrm>
        </p:spPr>
        <p:txBody>
          <a:bodyPr/>
          <a:lstStyle/>
          <a:p>
            <a:pPr eaLnBrk="1" hangingPunct="1"/>
            <a:r>
              <a:rPr lang="en-US" altLang="x-none" sz="2400" dirty="0">
                <a:latin typeface="Arial" charset="0"/>
                <a:ea typeface="MS PGothic" charset="-128"/>
              </a:rPr>
              <a:t>Restraint Devices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US" altLang="x-none" sz="2000" dirty="0">
                <a:latin typeface="Arial" charset="0"/>
                <a:ea typeface="MS PGothic" charset="0"/>
                <a:cs typeface="Arial" charset="0"/>
              </a:rPr>
              <a:t>Restraint belt or work positioning harness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US" altLang="x-none" sz="2000" dirty="0">
                <a:latin typeface="Arial" charset="0"/>
                <a:ea typeface="MS PGothic" charset="0"/>
                <a:cs typeface="Arial" charset="0"/>
              </a:rPr>
              <a:t>Fall restraint line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US" altLang="x-none" sz="2000" dirty="0">
                <a:latin typeface="Arial" charset="0"/>
                <a:ea typeface="MS PGothic" charset="0"/>
                <a:cs typeface="Arial" charset="0"/>
              </a:rPr>
              <a:t>Fall prevention static line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US" altLang="x-none" sz="2000" dirty="0">
                <a:latin typeface="Arial" charset="0"/>
                <a:ea typeface="MS PGothic" charset="0"/>
                <a:cs typeface="Arial" charset="0"/>
              </a:rPr>
              <a:t>Self-locking triple action hooks or karabiners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US" altLang="x-none" sz="2000" dirty="0">
                <a:latin typeface="Arial" charset="0"/>
                <a:ea typeface="MS PGothic" charset="0"/>
                <a:cs typeface="Arial" charset="0"/>
              </a:rPr>
              <a:t>Anchorage points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390396" y="-285986"/>
            <a:ext cx="9395354" cy="700307"/>
          </a:xfrm>
        </p:spPr>
        <p:txBody>
          <a:bodyPr/>
          <a:lstStyle/>
          <a:p>
            <a:pPr eaLnBrk="1" hangingPunct="1"/>
            <a:r>
              <a:rPr lang="en-US" altLang="x-none" sz="2400" dirty="0">
                <a:latin typeface="Arial" charset="0"/>
                <a:ea typeface="MS PGothic" charset="-128"/>
              </a:rPr>
              <a:t>Fall Arrest Systems</a:t>
            </a:r>
          </a:p>
        </p:txBody>
      </p:sp>
      <p:pic>
        <p:nvPicPr>
          <p:cNvPr id="54274" name="Picture 3" descr="FreeSnap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335" y="1324978"/>
            <a:ext cx="5451475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390396" y="-276222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Introduction</a:t>
            </a:r>
            <a:endParaRPr lang="en-US" altLang="x-none" sz="2400" dirty="0">
              <a:latin typeface="Arial" charset="0"/>
              <a:ea typeface="MS PGothic" charset="-128"/>
            </a:endParaRPr>
          </a:p>
        </p:txBody>
      </p:sp>
      <p:sp>
        <p:nvSpPr>
          <p:cNvPr id="19458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RIIWHS204D  Work Safely at Heights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This resource will assist you to: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plan and prepare for work 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select and install the right equipment for the work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comply with procedures and authorisations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identify and control hazards 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perform work at heights 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perform post operational tasks</a:t>
            </a:r>
          </a:p>
          <a:p>
            <a:pPr eaLnBrk="1" hangingPunct="1">
              <a:buFontTx/>
              <a:buChar char="•"/>
            </a:pPr>
            <a:endParaRPr lang="en-AU" altLang="x-none" dirty="0">
              <a:latin typeface="Arial" charset="0"/>
              <a:ea typeface="MS PGothic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846" y="1912464"/>
            <a:ext cx="2863491" cy="4412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390396" y="-292264"/>
            <a:ext cx="9395354" cy="700307"/>
          </a:xfrm>
        </p:spPr>
        <p:txBody>
          <a:bodyPr/>
          <a:lstStyle/>
          <a:p>
            <a:pPr eaLnBrk="1" hangingPunct="1"/>
            <a:r>
              <a:rPr lang="en-US" altLang="x-none" sz="2400" dirty="0">
                <a:latin typeface="Arial" charset="0"/>
                <a:ea typeface="MS PGothic" charset="-128"/>
              </a:rPr>
              <a:t>Safety Harness</a:t>
            </a:r>
          </a:p>
        </p:txBody>
      </p:sp>
      <p:pic>
        <p:nvPicPr>
          <p:cNvPr id="5632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749" y="967791"/>
            <a:ext cx="4289425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390396" y="-268990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Anchor Points</a:t>
            </a:r>
          </a:p>
        </p:txBody>
      </p:sp>
      <p:sp>
        <p:nvSpPr>
          <p:cNvPr id="58370" name="Content Placeholder 2"/>
          <p:cNvSpPr>
            <a:spLocks noGrp="1"/>
          </p:cNvSpPr>
          <p:nvPr>
            <p:ph sz="quarter" idx="16"/>
          </p:nvPr>
        </p:nvSpPr>
        <p:spPr>
          <a:xfrm>
            <a:off x="390396" y="1358901"/>
            <a:ext cx="5176215" cy="4965700"/>
          </a:xfrm>
        </p:spPr>
        <p:txBody>
          <a:bodyPr/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Anchor points must: 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support a worker in the event of a fall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withstand a static load of 15kN (1500 kg)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Authorised personnel will test and colour code the anchor points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Position anchor points to avoid the pendulum effect</a:t>
            </a:r>
          </a:p>
        </p:txBody>
      </p:sp>
      <p:pic>
        <p:nvPicPr>
          <p:cNvPr id="58371" name="Picture 3" descr="FreeSnap0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2289175"/>
            <a:ext cx="38989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390396" y="-292265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Suspension Trauma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Never work alone when using fall protection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Use a harness that allows your legs to be kept horizontal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Where possible, move your legs in the harness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Keep legs as high as possible and head as horizontal as possible</a:t>
            </a:r>
          </a:p>
          <a:p>
            <a:pPr eaLnBrk="1" hangingPunct="1"/>
            <a:endParaRPr lang="en-AU" altLang="x-none" dirty="0">
              <a:latin typeface="Arial" charset="0"/>
              <a:ea typeface="MS PGothic" charset="-128"/>
            </a:endParaRPr>
          </a:p>
          <a:p>
            <a:pPr eaLnBrk="1" hangingPunct="1"/>
            <a:endParaRPr lang="en-AU" altLang="x-none" dirty="0">
              <a:latin typeface="Arial" charset="0"/>
              <a:ea typeface="MS PGothic" charset="-12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390396" y="-285986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Rescue Plan</a:t>
            </a:r>
          </a:p>
        </p:txBody>
      </p:sp>
      <p:pic>
        <p:nvPicPr>
          <p:cNvPr id="624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10" y="1308936"/>
            <a:ext cx="8213725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390396" y="-292264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Minimise Climbing Fall Risks</a:t>
            </a:r>
          </a:p>
        </p:txBody>
      </p:sp>
      <p:sp>
        <p:nvSpPr>
          <p:cNvPr id="64514" name="Content Placeholder 2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Use proper technique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Nonslip steps, hand holds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Keep clean and in good repair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Face towards ladder/steps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Do not have hands full and use hand holds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Never jump onto or off elevated work area</a:t>
            </a:r>
          </a:p>
        </p:txBody>
      </p:sp>
      <p:pic>
        <p:nvPicPr>
          <p:cNvPr id="645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8" y="1506538"/>
            <a:ext cx="287020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330325"/>
            <a:ext cx="298450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390396" y="-287725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Objects Falling From Heights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Secure tools to tool belt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Use rubber matting on platform floor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Keep tools / equipment away from edge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Secure unused items and remove asap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Keep work platform tidy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Do not balance tools on platform controls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Create a drop zone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Install overhead protection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Secure items being raised or lowered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Never throw objects or stand under a load</a:t>
            </a:r>
          </a:p>
          <a:p>
            <a:pPr eaLnBrk="1" hangingPunct="1"/>
            <a:endParaRPr lang="en-AU" altLang="x-none" dirty="0">
              <a:latin typeface="Arial" charset="0"/>
              <a:ea typeface="MS PGothic" charset="-12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>
          <a:xfrm>
            <a:off x="390396" y="-292265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Select and Inspect Equipment</a:t>
            </a:r>
          </a:p>
        </p:txBody>
      </p:sp>
      <p:sp>
        <p:nvSpPr>
          <p:cNvPr id="68610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Consult with authorised personnel to select appropriate equipment and tools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Equipment must be suitable for the task and conditions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Operate equipment that you are competent and authorised to use </a:t>
            </a:r>
          </a:p>
          <a:p>
            <a:pPr eaLnBrk="1" hangingPunct="1"/>
            <a:endParaRPr lang="en-AU" altLang="x-none" dirty="0">
              <a:latin typeface="Arial" charset="0"/>
              <a:ea typeface="MS PGothic" charset="-128"/>
            </a:endParaRPr>
          </a:p>
          <a:p>
            <a:pPr eaLnBrk="1" hangingPunct="1"/>
            <a:endParaRPr lang="en-AU" altLang="x-none" dirty="0">
              <a:latin typeface="Arial" charset="0"/>
              <a:ea typeface="MS PGothic" charset="-128"/>
            </a:endParaRPr>
          </a:p>
          <a:p>
            <a:pPr eaLnBrk="1" hangingPunct="1"/>
            <a:endParaRPr lang="en-AU" altLang="x-none" dirty="0">
              <a:latin typeface="Arial" charset="0"/>
              <a:ea typeface="MS PGothic" charset="-12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390396" y="-285986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Equipment Checks and Inspections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Check serviceability of tools and equipment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Do not use equipment in an unsafe condition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Check work at heights equipment for: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test and inspection tags currency 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damage, wear, corrosion or distortion 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clear labelling for safe working loads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Isolate defective equipment, report and arrange for maintenance or repairs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Use equipment as per manufacturer guidelines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Keep equipment clean</a:t>
            </a:r>
          </a:p>
          <a:p>
            <a:pPr eaLnBrk="1" hangingPunct="1"/>
            <a:endParaRPr lang="en-AU" altLang="x-none" dirty="0">
              <a:latin typeface="Arial" charset="0"/>
              <a:ea typeface="MS PGothic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390396" y="-308306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Install and Use Equipment</a:t>
            </a:r>
          </a:p>
        </p:txBody>
      </p:sp>
      <p:sp>
        <p:nvSpPr>
          <p:cNvPr id="72706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Basic and specialised equipment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Equipment must: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comply with approved design standards 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be used as per manufacturer and site specifications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Before starting work at height check: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job authorisation, procedure, JSA and clearances are complete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personnel are qualified and authorised for the task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Safe Working Load is sufficient if an EWP is required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correct equipment is available and serviceable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spotter is allocated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signalling procedures are confirmed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390396" y="-279476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Basic Equipment - Signage</a:t>
            </a:r>
          </a:p>
        </p:txBody>
      </p:sp>
      <p:sp>
        <p:nvSpPr>
          <p:cNvPr id="74754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Signs draw attention to hazards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Do not move safety signs unless authorised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Report or replace damaged signs 	</a:t>
            </a:r>
          </a:p>
          <a:p>
            <a:pPr eaLnBrk="1" hangingPunct="1"/>
            <a:endParaRPr lang="en-AU" altLang="x-none" dirty="0">
              <a:latin typeface="Arial" charset="0"/>
              <a:ea typeface="MS PGothic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390396" y="-285985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What is Work at Height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US" altLang="x-none" sz="2000" dirty="0">
                <a:latin typeface="Arial" charset="0"/>
                <a:ea typeface="MS PGothic" charset="0"/>
                <a:cs typeface="Arial" charset="0"/>
              </a:rPr>
              <a:t>Work at height takes place where there is potential: 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US" altLang="x-none" sz="2000" dirty="0">
                <a:latin typeface="Arial" charset="0"/>
                <a:ea typeface="MS PGothic" charset="-128"/>
                <a:cs typeface="Arial" charset="0"/>
              </a:rPr>
              <a:t>To fall </a:t>
            </a:r>
            <a:r>
              <a:rPr lang="en-US" altLang="x-none" sz="2000" dirty="0" err="1" smtClean="0">
                <a:latin typeface="Arial" charset="0"/>
                <a:ea typeface="MS PGothic" charset="-128"/>
                <a:cs typeface="Arial" charset="0"/>
              </a:rPr>
              <a:t>1.8m</a:t>
            </a:r>
            <a:r>
              <a:rPr lang="en-US" altLang="x-none" sz="2000" dirty="0" smtClean="0">
                <a:latin typeface="Arial" charset="0"/>
                <a:ea typeface="MS PGothic" charset="-128"/>
                <a:cs typeface="Arial" charset="0"/>
              </a:rPr>
              <a:t> or more</a:t>
            </a:r>
            <a:r>
              <a:rPr lang="en-US" altLang="x-none" sz="2000" dirty="0">
                <a:latin typeface="Arial" charset="0"/>
                <a:ea typeface="MS PGothic" charset="-128"/>
                <a:cs typeface="Arial" charset="0"/>
              </a:rPr>
              <a:t> 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US" altLang="x-none" sz="2000" dirty="0">
                <a:latin typeface="Arial" charset="0"/>
                <a:ea typeface="MS PGothic" charset="-128"/>
                <a:cs typeface="Arial" charset="0"/>
              </a:rPr>
              <a:t>To be seriously injured in a </a:t>
            </a:r>
            <a:r>
              <a:rPr lang="en-US" altLang="x-none" sz="2000" dirty="0" smtClean="0">
                <a:latin typeface="Arial" charset="0"/>
                <a:ea typeface="MS PGothic" charset="-128"/>
                <a:cs typeface="Arial" charset="0"/>
              </a:rPr>
              <a:t>fall of less than </a:t>
            </a:r>
            <a:r>
              <a:rPr lang="en-US" altLang="x-none" sz="2000" smtClean="0">
                <a:latin typeface="Arial" charset="0"/>
                <a:ea typeface="MS PGothic" charset="-128"/>
                <a:cs typeface="Arial" charset="0"/>
              </a:rPr>
              <a:t>1.8m </a:t>
            </a:r>
            <a:r>
              <a:rPr lang="en-US" altLang="x-none" sz="2000" dirty="0">
                <a:latin typeface="Arial" charset="0"/>
                <a:ea typeface="MS PGothic" charset="-128"/>
                <a:cs typeface="Arial" charset="0"/>
              </a:rPr>
              <a:t> 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US" altLang="x-none" sz="2000" dirty="0">
                <a:latin typeface="Arial" charset="0"/>
                <a:ea typeface="MS PGothic" charset="-128"/>
                <a:cs typeface="Arial" charset="0"/>
              </a:rPr>
              <a:t>To fall </a:t>
            </a:r>
            <a:r>
              <a:rPr lang="en-US" altLang="x-none" sz="2000" dirty="0" smtClean="0">
                <a:latin typeface="Arial" charset="0"/>
                <a:ea typeface="MS PGothic" charset="-128"/>
                <a:cs typeface="Arial" charset="0"/>
              </a:rPr>
              <a:t>from one level to another as </a:t>
            </a:r>
            <a:r>
              <a:rPr lang="en-US" altLang="x-none" sz="2000" dirty="0">
                <a:latin typeface="Arial" charset="0"/>
                <a:ea typeface="MS PGothic" charset="-128"/>
                <a:cs typeface="Arial" charset="0"/>
              </a:rPr>
              <a:t>a result of working within 2m of an open </a:t>
            </a:r>
            <a:r>
              <a:rPr lang="en-US" altLang="x-none" sz="2000" dirty="0" smtClean="0">
                <a:latin typeface="Arial" charset="0"/>
                <a:ea typeface="MS PGothic" charset="-128"/>
                <a:cs typeface="Arial" charset="0"/>
              </a:rPr>
              <a:t>edge</a:t>
            </a:r>
            <a:endParaRPr lang="en-US" altLang="x-none" sz="2000" dirty="0">
              <a:latin typeface="Arial" charset="0"/>
              <a:ea typeface="MS PGothic" charset="-128"/>
              <a:cs typeface="Arial" charset="0"/>
            </a:endParaRP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US" altLang="x-none" sz="2000" dirty="0">
                <a:latin typeface="Arial" charset="0"/>
                <a:ea typeface="MS PGothic" charset="-128"/>
                <a:cs typeface="Arial" charset="0"/>
              </a:rPr>
              <a:t>For materials to fall on to people working or travelling below</a:t>
            </a:r>
          </a:p>
          <a:p>
            <a:pPr eaLnBrk="1" hangingPunct="1"/>
            <a:endParaRPr lang="en-AU" altLang="x-none" dirty="0">
              <a:latin typeface="Arial" charset="0"/>
              <a:ea typeface="MS P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390396" y="-287539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Basic Equipment - Barricades</a:t>
            </a:r>
          </a:p>
        </p:txBody>
      </p:sp>
      <p:sp>
        <p:nvSpPr>
          <p:cNvPr id="76802" name="Content Placeholder 2"/>
          <p:cNvSpPr>
            <a:spLocks noGrp="1"/>
          </p:cNvSpPr>
          <p:nvPr>
            <p:ph sz="quarter" idx="16"/>
          </p:nvPr>
        </p:nvSpPr>
        <p:spPr>
          <a:xfrm>
            <a:off x="390397" y="1358901"/>
            <a:ext cx="4181604" cy="4965700"/>
          </a:xfrm>
        </p:spPr>
        <p:txBody>
          <a:bodyPr/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Barricades should be: 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at least 1 metre high 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square, erect and level 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at least 2 metres back from </a:t>
            </a:r>
            <a:b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</a:b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elevated area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Do not enter a barricaded area without authorisation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Warning and Protective Barricades</a:t>
            </a:r>
          </a:p>
          <a:p>
            <a:pPr eaLnBrk="1" hangingPunct="1"/>
            <a:endParaRPr lang="en-AU" altLang="x-non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0547" y="3441030"/>
            <a:ext cx="5125453" cy="341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 descr="FreeSnap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1176338"/>
            <a:ext cx="3663950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390396" y="-285986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Scaffolding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Installed by qualified and authorised scaffolder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Do not interfere with the construction of scaffolding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Scaffolding must be inspected regularly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390396" y="-285986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Ladders</a:t>
            </a:r>
          </a:p>
        </p:txBody>
      </p:sp>
      <p:sp>
        <p:nvSpPr>
          <p:cNvPr id="80898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Must comply with design and usage standards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Use only for lightweight work and short duration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Inspect before use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Ladders include: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fixed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portable (step and extension)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>
          <a:xfrm>
            <a:off x="390396" y="-276222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Step Ladders</a:t>
            </a:r>
          </a:p>
        </p:txBody>
      </p:sp>
      <p:sp>
        <p:nvSpPr>
          <p:cNvPr id="82946" name="Content Placeholder 2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Correct length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Place on a level, firm surface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Use only in fully opened position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Ladder spreaders must be tight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Replace defective ladder immediately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Do not lean out past confines of ladder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Do not stand higher than third rung</a:t>
            </a: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913" y="1508126"/>
            <a:ext cx="3271837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390396" y="-276222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Straight and Extension Ladders</a:t>
            </a:r>
          </a:p>
        </p:txBody>
      </p:sp>
      <p:sp>
        <p:nvSpPr>
          <p:cNvPr id="84994" name="Content Placeholder 2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Ladder should protrude 1m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No metal ladders near electricity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Install away from access areas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Place on level non-slip surface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Secure the ladder at the top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Wear safety harness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Face the ladder, 3 point contact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Carry tools in a bag or pull up using a rope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One person on a ladder at a time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endParaRPr lang="en-AU" altLang="x-none" sz="2000" dirty="0"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8499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1897063"/>
            <a:ext cx="3390900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390396" y="-294074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Specialised Equipment - EWP</a:t>
            </a:r>
          </a:p>
        </p:txBody>
      </p:sp>
      <p:pic>
        <p:nvPicPr>
          <p:cNvPr id="8704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395" y="1240310"/>
            <a:ext cx="4949409" cy="329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379" y="3318619"/>
            <a:ext cx="4728194" cy="315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390396" y="-285986"/>
            <a:ext cx="9395354" cy="700307"/>
          </a:xfrm>
        </p:spPr>
        <p:txBody>
          <a:bodyPr/>
          <a:lstStyle/>
          <a:p>
            <a:pPr eaLnBrk="1" hangingPunct="1"/>
            <a:r>
              <a:rPr lang="en-GB" altLang="x-none" sz="2400" dirty="0">
                <a:latin typeface="Arial" charset="0"/>
                <a:ea typeface="MS PGothic" charset="-128"/>
              </a:rPr>
              <a:t>Elevating Work Platform Hazards</a:t>
            </a:r>
            <a:endParaRPr lang="en-US" altLang="x-none" sz="2400" dirty="0">
              <a:latin typeface="Arial" charset="0"/>
              <a:ea typeface="MS PGothic" charset="-128"/>
            </a:endParaRPr>
          </a:p>
        </p:txBody>
      </p:sp>
      <p:sp>
        <p:nvSpPr>
          <p:cNvPr id="89090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US" altLang="x-none" sz="2000" dirty="0">
                <a:latin typeface="Arial" charset="0"/>
                <a:ea typeface="MS PGothic" charset="0"/>
                <a:cs typeface="Arial" charset="0"/>
              </a:rPr>
              <a:t>To avoid an EWP incident: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US" altLang="x-none" sz="2000" dirty="0" err="1">
                <a:latin typeface="Arial" charset="0"/>
                <a:ea typeface="MS PGothic" charset="-128"/>
                <a:cs typeface="Arial" charset="0"/>
              </a:rPr>
              <a:t>stabilise</a:t>
            </a:r>
            <a:r>
              <a:rPr lang="en-US" altLang="x-none" sz="2000" dirty="0">
                <a:latin typeface="Arial" charset="0"/>
                <a:ea typeface="MS PGothic" charset="-128"/>
                <a:cs typeface="Arial" charset="0"/>
              </a:rPr>
              <a:t> the work platform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US" altLang="x-none" sz="2000" dirty="0">
                <a:latin typeface="Arial" charset="0"/>
                <a:ea typeface="MS PGothic" charset="-128"/>
                <a:cs typeface="Arial" charset="0"/>
              </a:rPr>
              <a:t>do not exceed SWL of machine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US" altLang="x-none" sz="2000" dirty="0">
                <a:latin typeface="Arial" charset="0"/>
                <a:ea typeface="MS PGothic" charset="-128"/>
                <a:cs typeface="Arial" charset="0"/>
              </a:rPr>
              <a:t>locate tools and materials safely, securely and evenly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US" altLang="x-none" sz="2000" dirty="0">
                <a:latin typeface="Arial" charset="0"/>
                <a:ea typeface="MS PGothic" charset="-128"/>
                <a:cs typeface="Arial" charset="0"/>
              </a:rPr>
              <a:t>identify emergency stop button locations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US" altLang="x-none" sz="2000" dirty="0">
                <a:latin typeface="Arial" charset="0"/>
                <a:ea typeface="MS PGothic" charset="-128"/>
                <a:cs typeface="Arial" charset="0"/>
              </a:rPr>
              <a:t>only climb in carrier while it is on ground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US" altLang="x-none" sz="2000" dirty="0">
                <a:latin typeface="Arial" charset="0"/>
                <a:ea typeface="MS PGothic" charset="-128"/>
                <a:cs typeface="Arial" charset="0"/>
              </a:rPr>
              <a:t>check that risk control measures cover contingencies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US" altLang="x-none" sz="2000" dirty="0">
                <a:latin typeface="Arial" charset="0"/>
                <a:ea typeface="MS PGothic" charset="-128"/>
                <a:cs typeface="Arial" charset="0"/>
              </a:rPr>
              <a:t>check distance from overhead electrical cables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>
          <a:xfrm>
            <a:off x="390396" y="-292264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Electrical Hazards</a:t>
            </a:r>
          </a:p>
        </p:txBody>
      </p:sp>
      <p:sp>
        <p:nvSpPr>
          <p:cNvPr id="91138" name="Content Placeholder 2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Contact with overhead power lines is a major hazard when operating an EWP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Follow state and site regulations regarding distances and no go zones when working near overhead power lines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endParaRPr lang="en-AU" altLang="x-none" sz="2000" dirty="0">
              <a:latin typeface="Arial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>
          <a:xfrm>
            <a:off x="390396" y="-292265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Mobile Scaffold/Work Platform</a:t>
            </a:r>
          </a:p>
        </p:txBody>
      </p:sp>
      <p:sp>
        <p:nvSpPr>
          <p:cNvPr id="93186" name="Content Placeholder 2"/>
          <p:cNvSpPr>
            <a:spLocks noGrp="1"/>
          </p:cNvSpPr>
          <p:nvPr>
            <p:ph sz="quarter" idx="16"/>
          </p:nvPr>
        </p:nvSpPr>
        <p:spPr>
          <a:xfrm>
            <a:off x="390397" y="1358901"/>
            <a:ext cx="6405692" cy="4965700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Must be erected by qualified and authorised scaffolder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Check no power lines or other overhead obstructions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Ground must be firm and level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Barricade the base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Castors must be locked before people access scaffold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endParaRPr lang="en-AU" altLang="x-none" sz="2000" dirty="0"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9318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1571625"/>
            <a:ext cx="3109912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>
          <a:xfrm>
            <a:off x="390396" y="-296495"/>
            <a:ext cx="9395354" cy="700307"/>
          </a:xfrm>
        </p:spPr>
        <p:txBody>
          <a:bodyPr/>
          <a:lstStyle/>
          <a:p>
            <a:pPr eaLnBrk="1" hangingPunct="1"/>
            <a:r>
              <a:rPr lang="en-US" altLang="x-none" sz="2400" dirty="0">
                <a:latin typeface="Arial" charset="0"/>
                <a:ea typeface="MS PGothic" charset="-128"/>
              </a:rPr>
              <a:t>Edge Protection</a:t>
            </a:r>
          </a:p>
        </p:txBody>
      </p:sp>
      <p:sp>
        <p:nvSpPr>
          <p:cNvPr id="95234" name="Content Placeholder 1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Edge protection should be used on: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walkways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ramps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landings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stairways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work platforms</a:t>
            </a:r>
          </a:p>
        </p:txBody>
      </p:sp>
      <p:pic>
        <p:nvPicPr>
          <p:cNvPr id="9523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4431" y="2903621"/>
            <a:ext cx="5931569" cy="395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390396" y="-292265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Operator Obligations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Physically and mentally fit for task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Trained and authorised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Ensure SWP, JSA and ATW in place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Select, check and use appropriate PPE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Report unsafe conditions, incidents and near misses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Report damaged /faulty equipment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Operate equipment in line with manufacturer and site requirements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Adhere to site environmental requirements</a:t>
            </a:r>
          </a:p>
          <a:p>
            <a:pPr eaLnBrk="1" hangingPunct="1"/>
            <a:endParaRPr lang="en-AU" altLang="x-none" dirty="0">
              <a:latin typeface="Arial" charset="0"/>
              <a:ea typeface="MS PGothic" charset="-128"/>
            </a:endParaRPr>
          </a:p>
        </p:txBody>
      </p:sp>
      <p:pic>
        <p:nvPicPr>
          <p:cNvPr id="235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013" y="4078288"/>
            <a:ext cx="2598737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>
          <a:xfrm>
            <a:off x="390396" y="-285986"/>
            <a:ext cx="9395354" cy="700307"/>
          </a:xfrm>
        </p:spPr>
        <p:txBody>
          <a:bodyPr/>
          <a:lstStyle/>
          <a:p>
            <a:pPr eaLnBrk="1" hangingPunct="1"/>
            <a:r>
              <a:rPr lang="en-US" altLang="x-none" sz="2400" dirty="0">
                <a:latin typeface="Arial" charset="0"/>
                <a:ea typeface="MS PGothic" charset="-128"/>
              </a:rPr>
              <a:t>Catch Platforms and Safety Nets</a:t>
            </a:r>
          </a:p>
        </p:txBody>
      </p:sp>
      <p:sp>
        <p:nvSpPr>
          <p:cNvPr id="97282" name="Content Placeholder 1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Fall arrest measures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Catch platform is erected below work area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Safety net can be attached to a scaffold, under or adjacent to a work area</a:t>
            </a:r>
          </a:p>
        </p:txBody>
      </p:sp>
      <p:pic>
        <p:nvPicPr>
          <p:cNvPr id="97283" name="Picture 3" descr="FreeSnap0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3482975"/>
            <a:ext cx="4587875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>
          <a:xfrm>
            <a:off x="390396" y="-292264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Working Safely at Heights</a:t>
            </a:r>
          </a:p>
        </p:txBody>
      </p:sp>
      <p:sp>
        <p:nvSpPr>
          <p:cNvPr id="99330" name="Content Placeholder 2"/>
          <p:cNvSpPr>
            <a:spLocks noGrp="1"/>
          </p:cNvSpPr>
          <p:nvPr>
            <p:ph sz="quarter" idx="16"/>
          </p:nvPr>
        </p:nvSpPr>
        <p:spPr>
          <a:xfrm>
            <a:off x="390396" y="1358901"/>
            <a:ext cx="5208299" cy="4965700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Secure hard hats with a chin strap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Identify and barricade drop zone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Inspect equipment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Use tool lanyards, nets, </a:t>
            </a:r>
            <a:r>
              <a:rPr lang="en-AU" altLang="x-none" sz="2000" dirty="0" smtClean="0">
                <a:latin typeface="Arial" charset="0"/>
                <a:ea typeface="MS PGothic" charset="0"/>
                <a:cs typeface="Arial" charset="0"/>
              </a:rPr>
              <a:t>tool </a:t>
            </a: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bags and matting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Anchor points clearly </a:t>
            </a:r>
            <a:r>
              <a:rPr lang="en-AU" altLang="x-none" sz="2000" dirty="0" smtClean="0">
                <a:latin typeface="Arial" charset="0"/>
                <a:ea typeface="MS PGothic" charset="0"/>
                <a:cs typeface="Arial" charset="0"/>
              </a:rPr>
              <a:t>labelled</a:t>
            </a:r>
            <a:endParaRPr lang="en-AU" altLang="x-none" sz="2000" dirty="0">
              <a:latin typeface="Arial" charset="0"/>
              <a:ea typeface="MS PGothic" charset="0"/>
              <a:cs typeface="Arial" charset="0"/>
            </a:endParaRP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Documentation in place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Fall protection installed </a:t>
            </a:r>
            <a:r>
              <a:rPr lang="en-AU" altLang="x-none" sz="2000" dirty="0" smtClean="0">
                <a:latin typeface="Arial" charset="0"/>
                <a:ea typeface="MS PGothic" charset="0"/>
                <a:cs typeface="Arial" charset="0"/>
              </a:rPr>
              <a:t>correctly </a:t>
            </a: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(check with </a:t>
            </a:r>
            <a:r>
              <a:rPr lang="en-AU" altLang="x-none" sz="2000" dirty="0" smtClean="0">
                <a:latin typeface="Arial" charset="0"/>
                <a:ea typeface="MS PGothic" charset="0"/>
                <a:cs typeface="Arial" charset="0"/>
              </a:rPr>
              <a:t>authorised </a:t>
            </a: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personnel)</a:t>
            </a:r>
          </a:p>
        </p:txBody>
      </p:sp>
      <p:pic>
        <p:nvPicPr>
          <p:cNvPr id="993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9159" y="1042737"/>
            <a:ext cx="3876841" cy="58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>
          <a:xfrm>
            <a:off x="390525" y="-302028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Specific Requirements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6"/>
          </p:nvPr>
        </p:nvGraphicFramePr>
        <p:xfrm>
          <a:off x="390525" y="1358900"/>
          <a:ext cx="9047162" cy="4699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78643"/>
                <a:gridCol w="6168519"/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Type</a:t>
                      </a:r>
                      <a:r>
                        <a:rPr lang="en-AU" sz="1800" baseline="0" dirty="0" smtClean="0"/>
                        <a:t> of Work at Heights</a:t>
                      </a:r>
                      <a:endParaRPr lang="en-AU" sz="1800" dirty="0"/>
                    </a:p>
                  </a:txBody>
                  <a:tcPr marL="87908" marR="87908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Examples</a:t>
                      </a:r>
                      <a:r>
                        <a:rPr lang="en-AU" sz="1800" baseline="0" dirty="0" smtClean="0"/>
                        <a:t> - Specific Requirements</a:t>
                      </a:r>
                      <a:endParaRPr lang="en-AU" sz="1800" dirty="0"/>
                    </a:p>
                  </a:txBody>
                  <a:tcPr marL="87908" marR="87908"/>
                </a:tc>
              </a:tr>
              <a:tr h="1554480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Permanent</a:t>
                      </a:r>
                      <a:r>
                        <a:rPr lang="en-AU" sz="1600" baseline="0" dirty="0" smtClean="0"/>
                        <a:t> Platforms and Handrails</a:t>
                      </a:r>
                      <a:endParaRPr lang="en-AU" sz="1600" dirty="0"/>
                    </a:p>
                  </a:txBody>
                  <a:tcPr marL="87908" marR="87908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dirty="0" smtClean="0"/>
                        <a:t>Designed,</a:t>
                      </a:r>
                      <a:r>
                        <a:rPr lang="en-AU" sz="1600" baseline="0" dirty="0" smtClean="0"/>
                        <a:t> engineered and installed by qualified and authorised personnel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Kick/toe board installed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Top rails 900-1100mm from platform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One or more mid rails installed between top rail and platform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Handrails not to be used as anchor points</a:t>
                      </a:r>
                      <a:endParaRPr lang="en-AU" sz="1600" dirty="0"/>
                    </a:p>
                  </a:txBody>
                  <a:tcPr marL="87908" marR="87908"/>
                </a:tc>
              </a:tr>
              <a:tr h="2773680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Elevated Work Platforms</a:t>
                      </a:r>
                      <a:r>
                        <a:rPr lang="en-AU" sz="1600" baseline="0" dirty="0" smtClean="0"/>
                        <a:t> (EWP)</a:t>
                      </a:r>
                      <a:endParaRPr lang="en-AU" sz="1600" dirty="0"/>
                    </a:p>
                  </a:txBody>
                  <a:tcPr marL="87908" marR="87908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Conduct a risk assessment to address:</a:t>
                      </a:r>
                    </a:p>
                    <a:p>
                      <a:pPr marL="558800" indent="-285750">
                        <a:buFont typeface="Arial" panose="020B0604020202020204" pitchFamily="34" charset="0"/>
                        <a:buChar char="−"/>
                      </a:pPr>
                      <a:r>
                        <a:rPr lang="en-AU" sz="1600" baseline="0" dirty="0" smtClean="0"/>
                        <a:t>overhead hazards</a:t>
                      </a:r>
                    </a:p>
                    <a:p>
                      <a:pPr marL="558800" indent="-285750">
                        <a:buFont typeface="Arial" panose="020B0604020202020204" pitchFamily="34" charset="0"/>
                        <a:buChar char="−"/>
                      </a:pPr>
                      <a:r>
                        <a:rPr lang="en-AU" sz="1600" baseline="0" dirty="0" smtClean="0"/>
                        <a:t>drop zones</a:t>
                      </a:r>
                    </a:p>
                    <a:p>
                      <a:pPr marL="558800" indent="-285750">
                        <a:buFont typeface="Arial" panose="020B0604020202020204" pitchFamily="34" charset="0"/>
                        <a:buChar char="−"/>
                      </a:pPr>
                      <a:r>
                        <a:rPr lang="en-AU" sz="1600" baseline="0" dirty="0" smtClean="0"/>
                        <a:t>slew radius</a:t>
                      </a:r>
                    </a:p>
                    <a:p>
                      <a:pPr marL="558800" indent="-285750">
                        <a:buFont typeface="Arial" panose="020B0604020202020204" pitchFamily="34" charset="0"/>
                        <a:buChar char="−"/>
                      </a:pPr>
                      <a:r>
                        <a:rPr lang="en-AU" sz="1600" baseline="0" dirty="0" smtClean="0"/>
                        <a:t>Safe Work Load (SWL)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dirty="0" smtClean="0"/>
                        <a:t>Do not use in windy conditions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dirty="0" smtClean="0"/>
                        <a:t>Conduct a pre-start</a:t>
                      </a:r>
                      <a:r>
                        <a:rPr lang="en-AU" sz="1600" baseline="0" dirty="0" smtClean="0"/>
                        <a:t> inspection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SWL must be displayed and not exceeded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Fully compliant anchor point installed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Use a harness and lanyard system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Must be operated by trained and authorised personnel</a:t>
                      </a:r>
                      <a:endParaRPr lang="en-AU" sz="1600" dirty="0"/>
                    </a:p>
                  </a:txBody>
                  <a:tcPr marL="87908" marR="87908"/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390525" y="-302028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Specific Requirements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6"/>
          </p:nvPr>
        </p:nvGraphicFramePr>
        <p:xfrm>
          <a:off x="390525" y="1358900"/>
          <a:ext cx="9047162" cy="47117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78643"/>
                <a:gridCol w="6168519"/>
              </a:tblGrid>
              <a:tr h="365758"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Type</a:t>
                      </a:r>
                      <a:r>
                        <a:rPr lang="en-AU" sz="1800" baseline="0" dirty="0" smtClean="0"/>
                        <a:t> of Work at Heights</a:t>
                      </a:r>
                      <a:endParaRPr lang="en-AU" sz="1800" dirty="0"/>
                    </a:p>
                  </a:txBody>
                  <a:tcPr marL="87908" marR="87908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Examples</a:t>
                      </a:r>
                      <a:r>
                        <a:rPr lang="en-AU" sz="1800" baseline="0" dirty="0" smtClean="0"/>
                        <a:t> - Specific Requirements</a:t>
                      </a:r>
                      <a:endParaRPr lang="en-AU" sz="1800" dirty="0"/>
                    </a:p>
                  </a:txBody>
                  <a:tcPr marL="87908" marR="87908"/>
                </a:tc>
              </a:tr>
              <a:tr h="3017506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Scaffolding</a:t>
                      </a:r>
                      <a:endParaRPr lang="en-AU" sz="1600" dirty="0"/>
                    </a:p>
                  </a:txBody>
                  <a:tcPr marL="87908" marR="87908"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AU" alt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Assembly, dismantling or modifications over 4m conducted by licenced scaffolder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AU" alt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Climbing outside scaffolding prohibited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AU" alt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Top rail, mid rail and kick boards installed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AU" alt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Access only via approved stairways or ladders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AU" alt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Inspected, approved and tagged by authorised person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AU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‘</a:t>
                      </a:r>
                      <a:r>
                        <a:rPr kumimoji="0" lang="en-AU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Scaff</a:t>
                      </a:r>
                      <a:r>
                        <a:rPr kumimoji="0" lang="en-AU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 Tag</a:t>
                      </a:r>
                      <a:r>
                        <a:rPr kumimoji="0" lang="en-AU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’</a:t>
                      </a:r>
                      <a:r>
                        <a:rPr kumimoji="0" lang="en-AU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 displayed stating:</a:t>
                      </a:r>
                    </a:p>
                    <a:p>
                      <a:pPr marL="742950" marR="0" lvl="1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−"/>
                        <a:tabLst/>
                      </a:pPr>
                      <a:r>
                        <a:rPr kumimoji="0" lang="en-AU" alt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SWL</a:t>
                      </a:r>
                    </a:p>
                    <a:p>
                      <a:pPr marL="742950" marR="0" lvl="1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−"/>
                        <a:tabLst/>
                      </a:pPr>
                      <a:r>
                        <a:rPr kumimoji="0" lang="en-AU" alt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date of last inspection</a:t>
                      </a:r>
                    </a:p>
                    <a:p>
                      <a:pPr marL="742950" marR="0" lvl="1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−"/>
                        <a:tabLst/>
                      </a:pPr>
                      <a:r>
                        <a:rPr kumimoji="0" lang="en-AU" alt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name of person who inspected scaffold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AU" alt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Scaffold without </a:t>
                      </a:r>
                      <a:r>
                        <a:rPr kumimoji="0" lang="en-AU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‘</a:t>
                      </a:r>
                      <a:r>
                        <a:rPr kumimoji="0" lang="en-AU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Scaff</a:t>
                      </a:r>
                      <a:r>
                        <a:rPr kumimoji="0" lang="en-AU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 Tag</a:t>
                      </a:r>
                      <a:r>
                        <a:rPr kumimoji="0" lang="en-AU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’</a:t>
                      </a:r>
                      <a:r>
                        <a:rPr kumimoji="0" lang="en-AU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 is considered unsafe and prohibited from use</a:t>
                      </a:r>
                      <a:endParaRPr kumimoji="0" lang="en-AU" altLang="x-non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87908" marR="87908"/>
                </a:tc>
              </a:tr>
              <a:tr h="1328436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Mobile Scaffolding</a:t>
                      </a:r>
                      <a:endParaRPr lang="en-AU" sz="1600" dirty="0"/>
                    </a:p>
                  </a:txBody>
                  <a:tcPr marL="87908" marR="87908"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AU" alt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Same as scaffolding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AU" alt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Do not relocate with people in it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AU" alt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Lock castor wheels before use</a:t>
                      </a:r>
                      <a:endParaRPr kumimoji="0" lang="en-AU" altLang="x-non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87908" marR="87908"/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>
          <a:xfrm>
            <a:off x="390525" y="-302028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Specific Requirements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6"/>
          </p:nvPr>
        </p:nvGraphicFramePr>
        <p:xfrm>
          <a:off x="390525" y="1358900"/>
          <a:ext cx="9047162" cy="396725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78643"/>
                <a:gridCol w="6168519"/>
              </a:tblGrid>
              <a:tr h="370813"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Type</a:t>
                      </a:r>
                      <a:r>
                        <a:rPr lang="en-AU" sz="1800" baseline="0" dirty="0" smtClean="0"/>
                        <a:t> of Work at Heights</a:t>
                      </a:r>
                      <a:endParaRPr lang="en-AU" sz="1800" dirty="0"/>
                    </a:p>
                  </a:txBody>
                  <a:tcPr marL="87908" marR="87908" marT="45717" marB="45717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Examples</a:t>
                      </a:r>
                      <a:r>
                        <a:rPr lang="en-AU" sz="1800" baseline="0" dirty="0" smtClean="0"/>
                        <a:t> - Specific Requirements</a:t>
                      </a:r>
                      <a:endParaRPr lang="en-AU" sz="1800" dirty="0"/>
                    </a:p>
                  </a:txBody>
                  <a:tcPr marL="87908" marR="87908" marT="45717" marB="45717"/>
                </a:tc>
              </a:tr>
              <a:tr h="2285804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Workboxes</a:t>
                      </a:r>
                      <a:r>
                        <a:rPr lang="en-AU" sz="1600" baseline="0" dirty="0" smtClean="0"/>
                        <a:t> (Suspended from crane)</a:t>
                      </a:r>
                      <a:endParaRPr lang="en-AU" sz="1600" dirty="0"/>
                    </a:p>
                  </a:txBody>
                  <a:tcPr marL="87908" marR="87908" marT="45717" marB="45717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Must be approved and registered for use, with a compliance plate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SWL must be displayed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Fully compliant anchor point fitted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Use full body harness and lanyard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Licensed crane operator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Do not use in excessive wind conditions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Crane must be stationary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Minimum of two people in workbox</a:t>
                      </a:r>
                    </a:p>
                  </a:txBody>
                  <a:tcPr marL="87908" marR="87908" marT="45717" marB="45717"/>
                </a:tc>
              </a:tr>
              <a:tr h="1310545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Ladders</a:t>
                      </a:r>
                      <a:endParaRPr lang="en-AU" sz="1600" dirty="0"/>
                    </a:p>
                  </a:txBody>
                  <a:tcPr marL="87908" marR="87908" marT="45717" marB="45717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dirty="0" smtClean="0"/>
                        <a:t>Use only industrial rated ladders (including step ladders)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dirty="0" smtClean="0"/>
                        <a:t>Inspect</a:t>
                      </a:r>
                      <a:r>
                        <a:rPr lang="en-AU" sz="1600" baseline="0" dirty="0" smtClean="0"/>
                        <a:t> before use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Use only for access to work area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Secure the ladder on firm level ground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Establish a drop zone</a:t>
                      </a:r>
                    </a:p>
                  </a:txBody>
                  <a:tcPr marL="87908" marR="87908" marT="45717" marB="45717"/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>
          <a:xfrm>
            <a:off x="390525" y="-302028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Specific Requirements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6"/>
          </p:nvPr>
        </p:nvGraphicFramePr>
        <p:xfrm>
          <a:off x="390525" y="1358900"/>
          <a:ext cx="9047162" cy="299243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78643"/>
                <a:gridCol w="6168519"/>
              </a:tblGrid>
              <a:tr h="370906"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Type</a:t>
                      </a:r>
                      <a:r>
                        <a:rPr lang="en-AU" sz="1800" baseline="0" dirty="0" smtClean="0"/>
                        <a:t> of Work at Heights</a:t>
                      </a:r>
                      <a:endParaRPr lang="en-AU" sz="1800" dirty="0"/>
                    </a:p>
                  </a:txBody>
                  <a:tcPr marL="87908" marR="87908" marT="45729" marB="45729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Examples</a:t>
                      </a:r>
                      <a:r>
                        <a:rPr lang="en-AU" sz="1800" baseline="0" dirty="0" smtClean="0"/>
                        <a:t> - Specific Requirements</a:t>
                      </a:r>
                      <a:endParaRPr lang="en-AU" sz="1800" dirty="0"/>
                    </a:p>
                  </a:txBody>
                  <a:tcPr marL="87908" marR="87908" marT="45729" marB="45729"/>
                </a:tc>
              </a:tr>
              <a:tr h="1310656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Fall Restraint</a:t>
                      </a:r>
                      <a:r>
                        <a:rPr lang="en-AU" sz="1600" baseline="0" dirty="0" smtClean="0"/>
                        <a:t> </a:t>
                      </a:r>
                      <a:endParaRPr lang="en-AU" sz="1600" dirty="0"/>
                    </a:p>
                  </a:txBody>
                  <a:tcPr marL="87908" marR="87908" marT="45729" marB="45729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Preferred option for fall protection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Anchor points must be rated to 15kN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Wear full body harness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Restraint mechanism must be double action or double locking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Personnel must never work alone</a:t>
                      </a:r>
                    </a:p>
                  </a:txBody>
                  <a:tcPr marL="87908" marR="87908" marT="45729" marB="45729"/>
                </a:tc>
              </a:tr>
              <a:tr h="1310875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Fall Arrest</a:t>
                      </a:r>
                      <a:endParaRPr lang="en-AU" sz="1600" dirty="0"/>
                    </a:p>
                  </a:txBody>
                  <a:tcPr marL="87908" marR="87908" marT="45729" marB="45729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Rescue plan must be in place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Personnel must never work alone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Personnel must be trained and authorised to use fall arrest equipment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/>
                        <a:t>Consists of fully body harness, lanyard and anchor point</a:t>
                      </a:r>
                    </a:p>
                  </a:txBody>
                  <a:tcPr marL="87908" marR="87908" marT="45729" marB="45729"/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3" descr="FreeSnap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5" y="1665288"/>
            <a:ext cx="286067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390396" y="-308306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Workplace Access</a:t>
            </a:r>
          </a:p>
        </p:txBody>
      </p:sp>
      <p:sp>
        <p:nvSpPr>
          <p:cNvPr id="109571" name="Content Placeholder 2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Ladders must be secure at the correct angle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Clear obstructions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Adequate lighting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Steps and handrails secure and clean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Check for slips and trip hazards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Guardrails and toe rails secure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Barricade area to prevent </a:t>
            </a:r>
            <a:br>
              <a:rPr lang="en-AU" altLang="x-none" sz="2000" dirty="0">
                <a:latin typeface="Arial" charset="0"/>
                <a:ea typeface="MS PGothic" charset="0"/>
                <a:cs typeface="Arial" charset="0"/>
              </a:rPr>
            </a:b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unauthorised access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>
          <a:xfrm>
            <a:off x="390396" y="-292265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Equipment Transport</a:t>
            </a:r>
          </a:p>
        </p:txBody>
      </p:sp>
      <p:sp>
        <p:nvSpPr>
          <p:cNvPr id="111618" name="Content Placeholder 2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Inspect the transport route for hazards before relocating the equipment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Ensure that ground conditions are suitable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Check for adequate </a:t>
            </a:r>
            <a:r>
              <a:rPr lang="en-AU" altLang="x-none" sz="2000" dirty="0" smtClean="0">
                <a:latin typeface="Arial" charset="0"/>
                <a:ea typeface="MS PGothic" charset="0"/>
                <a:cs typeface="Arial" charset="0"/>
              </a:rPr>
              <a:t>overhead </a:t>
            </a: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clearance </a:t>
            </a:r>
          </a:p>
        </p:txBody>
      </p:sp>
      <p:pic>
        <p:nvPicPr>
          <p:cNvPr id="1116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3573463"/>
            <a:ext cx="4579937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390396" y="-302028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Tool Management</a:t>
            </a:r>
          </a:p>
        </p:txBody>
      </p:sp>
      <p:sp>
        <p:nvSpPr>
          <p:cNvPr id="113666" name="Content Placeholder 2"/>
          <p:cNvSpPr>
            <a:spLocks noGrp="1"/>
          </p:cNvSpPr>
          <p:nvPr>
            <p:ph sz="quarter" idx="16"/>
          </p:nvPr>
        </p:nvSpPr>
        <p:spPr>
          <a:xfrm>
            <a:off x="390396" y="1358901"/>
            <a:ext cx="5161623" cy="4965700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Do not climb or descend a ladder while carrying tools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Carry tools in a tool belt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Use a rope to raise the tools in a container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If you are using an EWP, secure tools and equipment before raising the platform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endParaRPr lang="en-AU" altLang="x-none" sz="2000" dirty="0"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11366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019" y="2359610"/>
            <a:ext cx="38862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>
            <a:spLocks noGrp="1"/>
          </p:cNvSpPr>
          <p:nvPr>
            <p:ph type="title"/>
          </p:nvPr>
        </p:nvSpPr>
        <p:spPr>
          <a:xfrm>
            <a:off x="390396" y="-310141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Manual Handling</a:t>
            </a:r>
          </a:p>
        </p:txBody>
      </p:sp>
      <p:pic>
        <p:nvPicPr>
          <p:cNvPr id="11571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88" y="2700338"/>
            <a:ext cx="2436812" cy="4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571458"/>
            <a:ext cx="7081838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355865" y="-276221"/>
            <a:ext cx="9395354" cy="700307"/>
          </a:xfrm>
        </p:spPr>
        <p:txBody>
          <a:bodyPr/>
          <a:lstStyle/>
          <a:p>
            <a:pPr eaLnBrk="1" hangingPunct="1"/>
            <a:r>
              <a:rPr lang="en-GB" altLang="x-none" sz="2400" dirty="0">
                <a:latin typeface="Arial" charset="0"/>
                <a:ea typeface="MS PGothic" charset="-128"/>
              </a:rPr>
              <a:t>Legislation and Site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903655"/>
              </p:ext>
            </p:extLst>
          </p:nvPr>
        </p:nvGraphicFramePr>
        <p:xfrm>
          <a:off x="188913" y="1731963"/>
          <a:ext cx="9475787" cy="350678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47226"/>
                <a:gridCol w="2498431"/>
                <a:gridCol w="5330130"/>
              </a:tblGrid>
              <a:tr h="371025">
                <a:tc gridSpan="2">
                  <a:txBody>
                    <a:bodyPr/>
                    <a:lstStyle/>
                    <a:p>
                      <a:pPr algn="ctr"/>
                      <a:r>
                        <a:rPr lang="en-AU" sz="1800" dirty="0" smtClean="0"/>
                        <a:t>Documentation</a:t>
                      </a:r>
                      <a:endParaRPr lang="en-AU" sz="1800" dirty="0"/>
                    </a:p>
                  </a:txBody>
                  <a:tcPr marL="91447" marR="91447" marT="45742" marB="45742"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/>
                        <a:t>Example</a:t>
                      </a:r>
                      <a:endParaRPr lang="en-AU" sz="1800" dirty="0"/>
                    </a:p>
                  </a:txBody>
                  <a:tcPr marL="91447" marR="91447" marT="45742" marB="45742"/>
                </a:tc>
              </a:tr>
              <a:tr h="371025">
                <a:tc rowSpan="2">
                  <a:txBody>
                    <a:bodyPr/>
                    <a:lstStyle/>
                    <a:p>
                      <a:r>
                        <a:rPr lang="en-AU" sz="1800" dirty="0" smtClean="0"/>
                        <a:t>Government</a:t>
                      </a:r>
                      <a:endParaRPr lang="en-AU" sz="1800" dirty="0"/>
                    </a:p>
                  </a:txBody>
                  <a:tcPr marL="91447" marR="91447" marT="45742" marB="45742" anchor="ctr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Acts</a:t>
                      </a:r>
                      <a:endParaRPr lang="en-AU" sz="1800" dirty="0"/>
                    </a:p>
                  </a:txBody>
                  <a:tcPr marL="91447" marR="91447" marT="45742" marB="45742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Mining (Safety) Act</a:t>
                      </a:r>
                      <a:endParaRPr lang="en-AU" sz="1800" dirty="0"/>
                    </a:p>
                  </a:txBody>
                  <a:tcPr marL="91447" marR="91447" marT="45742" marB="45742"/>
                </a:tc>
              </a:tr>
              <a:tr h="371025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Regulations</a:t>
                      </a:r>
                      <a:endParaRPr lang="en-AU" sz="1800" dirty="0"/>
                    </a:p>
                  </a:txBody>
                  <a:tcPr marL="91447" marR="91447" marT="45742" marB="45742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Mining</a:t>
                      </a:r>
                      <a:r>
                        <a:rPr lang="en-AU" sz="1800" baseline="0" dirty="0" smtClean="0"/>
                        <a:t> (Safety) </a:t>
                      </a:r>
                      <a:r>
                        <a:rPr lang="en-AU" sz="1800" dirty="0" smtClean="0"/>
                        <a:t>Regulation</a:t>
                      </a:r>
                      <a:endParaRPr lang="en-AU" sz="1800" dirty="0"/>
                    </a:p>
                  </a:txBody>
                  <a:tcPr marL="91447" marR="91447" marT="45742" marB="45742"/>
                </a:tc>
              </a:tr>
              <a:tr h="640237">
                <a:tc rowSpan="2">
                  <a:txBody>
                    <a:bodyPr/>
                    <a:lstStyle/>
                    <a:p>
                      <a:r>
                        <a:rPr lang="en-AU" sz="1800" dirty="0" smtClean="0"/>
                        <a:t>Industry</a:t>
                      </a:r>
                      <a:endParaRPr lang="en-AU" sz="1800" dirty="0"/>
                    </a:p>
                  </a:txBody>
                  <a:tcPr marL="91447" marR="91447" marT="45742" marB="45742" anchor="ctr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Codes</a:t>
                      </a:r>
                      <a:r>
                        <a:rPr lang="en-AU" sz="1800" baseline="0" dirty="0" smtClean="0"/>
                        <a:t> of Practice</a:t>
                      </a:r>
                      <a:endParaRPr lang="en-AU" sz="1800" dirty="0"/>
                    </a:p>
                  </a:txBody>
                  <a:tcPr marL="91447" marR="91447" marT="45742" marB="45742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Code of Practice</a:t>
                      </a:r>
                      <a:r>
                        <a:rPr lang="en-AU" sz="1800" baseline="0" dirty="0" smtClean="0"/>
                        <a:t> for Managing the Risk of Falls at Workplaces (Australia)</a:t>
                      </a:r>
                      <a:endParaRPr lang="en-AU" sz="1800" dirty="0"/>
                    </a:p>
                  </a:txBody>
                  <a:tcPr marL="91447" marR="91447" marT="45742" marB="45742"/>
                </a:tc>
              </a:tr>
              <a:tr h="640399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Standards</a:t>
                      </a:r>
                      <a:endParaRPr lang="en-AU" sz="1800" dirty="0"/>
                    </a:p>
                  </a:txBody>
                  <a:tcPr marL="91447" marR="91447" marT="45742" marB="45742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AS/NZS 1891.4</a:t>
                      </a:r>
                      <a:r>
                        <a:rPr lang="en-AU" sz="1800" baseline="0" dirty="0" smtClean="0"/>
                        <a:t> Industrial Fall-arrest Systems and Devices - Selection, use and maintenance</a:t>
                      </a:r>
                      <a:endParaRPr lang="en-AU" sz="1800" dirty="0"/>
                    </a:p>
                  </a:txBody>
                  <a:tcPr marL="91447" marR="91447" marT="45742" marB="45742"/>
                </a:tc>
              </a:tr>
              <a:tr h="371025">
                <a:tc rowSpan="3">
                  <a:txBody>
                    <a:bodyPr/>
                    <a:lstStyle/>
                    <a:p>
                      <a:r>
                        <a:rPr lang="en-AU" sz="1800" dirty="0" smtClean="0"/>
                        <a:t>Organisation</a:t>
                      </a:r>
                      <a:endParaRPr lang="en-AU" sz="1800" dirty="0"/>
                    </a:p>
                  </a:txBody>
                  <a:tcPr marL="91447" marR="91447" marT="45742" marB="45742" anchor="ctr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Management Systems</a:t>
                      </a:r>
                      <a:endParaRPr lang="en-AU" sz="1800" dirty="0"/>
                    </a:p>
                  </a:txBody>
                  <a:tcPr marL="91447" marR="91447" marT="45742" marB="45742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Risk</a:t>
                      </a:r>
                      <a:r>
                        <a:rPr lang="en-AU" sz="1800" baseline="0" dirty="0" smtClean="0"/>
                        <a:t> Management System</a:t>
                      </a:r>
                      <a:endParaRPr lang="en-AU" sz="1800" dirty="0"/>
                    </a:p>
                  </a:txBody>
                  <a:tcPr marL="91447" marR="91447" marT="45742" marB="45742"/>
                </a:tc>
              </a:tr>
              <a:tr h="371025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Policies</a:t>
                      </a:r>
                      <a:endParaRPr lang="en-AU" sz="1800" dirty="0"/>
                    </a:p>
                  </a:txBody>
                  <a:tcPr marL="91447" marR="91447" marT="45742" marB="45742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Fit</a:t>
                      </a:r>
                      <a:r>
                        <a:rPr lang="en-AU" sz="1800" baseline="0" dirty="0" smtClean="0"/>
                        <a:t> for Work </a:t>
                      </a:r>
                      <a:r>
                        <a:rPr lang="en-AU" sz="1800" dirty="0" smtClean="0"/>
                        <a:t>Policy</a:t>
                      </a:r>
                      <a:endParaRPr lang="en-AU" sz="1800" dirty="0"/>
                    </a:p>
                  </a:txBody>
                  <a:tcPr marL="91447" marR="91447" marT="45742" marB="45742"/>
                </a:tc>
              </a:tr>
              <a:tr h="371025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Procedures</a:t>
                      </a:r>
                      <a:endParaRPr lang="en-AU" sz="1800" dirty="0"/>
                    </a:p>
                  </a:txBody>
                  <a:tcPr marL="91447" marR="91447" marT="45742" marB="45742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Safe</a:t>
                      </a:r>
                      <a:r>
                        <a:rPr lang="en-AU" sz="1800" baseline="0" dirty="0" smtClean="0"/>
                        <a:t> Work Procedures</a:t>
                      </a:r>
                      <a:endParaRPr lang="en-AU" sz="1800" dirty="0"/>
                    </a:p>
                  </a:txBody>
                  <a:tcPr marL="91447" marR="91447" marT="45742" marB="45742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>
          <a:xfrm>
            <a:off x="390396" y="-285986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Monitor Controls and Safety Measures</a:t>
            </a:r>
          </a:p>
        </p:txBody>
      </p:sp>
      <p:sp>
        <p:nvSpPr>
          <p:cNvPr id="117762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Following safe work practices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Monitor controls and safety measures regularly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Ensure that: 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barricades and signage are visible and in good condition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protective devices such as guard rails, hand rails, foot walks and toe boards remain effective 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lifting equipment has not been altered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Reassess and adjust controls to suit changed conditions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>
            <a:spLocks noGrp="1"/>
          </p:cNvSpPr>
          <p:nvPr>
            <p:ph type="title"/>
          </p:nvPr>
        </p:nvSpPr>
        <p:spPr>
          <a:xfrm>
            <a:off x="390396" y="-308306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Post Operational Tasks</a:t>
            </a:r>
          </a:p>
        </p:txBody>
      </p:sp>
      <p:sp>
        <p:nvSpPr>
          <p:cNvPr id="119810" name="Content Placeholder 2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Check work complies with the task requirements 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Dismantle safety systems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Sign off ATW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Clean, inspect, maintain and store tools and equipment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Clean up work area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Complete and submit reports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Attend shift handover </a:t>
            </a:r>
            <a:br>
              <a:rPr lang="en-AU" altLang="x-none" sz="2000" dirty="0">
                <a:latin typeface="Arial" charset="0"/>
                <a:ea typeface="MS PGothic" charset="0"/>
                <a:cs typeface="Arial" charset="0"/>
              </a:rPr>
            </a:b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(if required)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179" y="3384884"/>
            <a:ext cx="4630821" cy="347311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/>
          <p:cNvSpPr>
            <a:spLocks noGrp="1"/>
          </p:cNvSpPr>
          <p:nvPr>
            <p:ph type="title"/>
          </p:nvPr>
        </p:nvSpPr>
        <p:spPr>
          <a:xfrm>
            <a:off x="390396" y="-308307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Summary</a:t>
            </a:r>
          </a:p>
        </p:txBody>
      </p:sp>
      <p:sp>
        <p:nvSpPr>
          <p:cNvPr id="121858" name="Content Placeholder 2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Do you have any questions?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382059" y="-285986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Plan and Prepare for Operations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Attend shift briefings/pre-start meeting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Obtain information: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job requirements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site and task procedures</a:t>
            </a:r>
          </a:p>
          <a:p>
            <a:pPr marL="928687" lvl="2" indent="-342900" defTabSz="342900">
              <a:spcBef>
                <a:spcPts val="1000"/>
              </a:spcBef>
              <a:buClr>
                <a:schemeClr val="accent2"/>
              </a:buClr>
              <a:buFont typeface=".AppleSystemUIFont" charset="-120"/>
              <a:buChar char="‑"/>
              <a:defRPr/>
            </a:pPr>
            <a:r>
              <a:rPr lang="en-AU" altLang="x-none" sz="2000" dirty="0">
                <a:latin typeface="Arial" charset="0"/>
                <a:ea typeface="MS PGothic" charset="-128"/>
                <a:cs typeface="Arial" charset="0"/>
              </a:rPr>
              <a:t>ATW and clearances</a:t>
            </a:r>
          </a:p>
        </p:txBody>
      </p:sp>
      <p:pic>
        <p:nvPicPr>
          <p:cNvPr id="2765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2774950"/>
            <a:ext cx="3489325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510646" y="-272716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 smtClean="0">
                <a:latin typeface="Arial" charset="0"/>
                <a:ea typeface="MS PGothic" charset="-128"/>
              </a:rPr>
              <a:t>Authorisation to </a:t>
            </a:r>
            <a:r>
              <a:rPr lang="en-AU" altLang="x-none" sz="2400" dirty="0">
                <a:latin typeface="Arial" charset="0"/>
                <a:ea typeface="MS PGothic" charset="-128"/>
              </a:rPr>
              <a:t>Work </a:t>
            </a:r>
            <a:r>
              <a:rPr lang="en-AU" altLang="x-none" sz="2400" dirty="0" smtClean="0">
                <a:latin typeface="Arial" charset="0"/>
                <a:ea typeface="MS PGothic" charset="-128"/>
              </a:rPr>
              <a:t>System</a:t>
            </a:r>
            <a:endParaRPr lang="en-AU" altLang="x-none" sz="2400" dirty="0">
              <a:latin typeface="Arial" charset="0"/>
              <a:ea typeface="MS PGothic" charset="-128"/>
            </a:endParaRPr>
          </a:p>
        </p:txBody>
      </p:sp>
      <p:pic>
        <p:nvPicPr>
          <p:cNvPr id="29698" name="Content Placeholder 2"/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79" y="427591"/>
            <a:ext cx="4459705" cy="6311045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390396" y="-282182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Hazards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A hazard is a condition or situation that has the potential to cause injury, damage or loss to personnel and/or equipment</a:t>
            </a:r>
          </a:p>
          <a:p>
            <a:pPr marL="285750" indent="-285750">
              <a:spcBef>
                <a:spcPts val="1000"/>
              </a:spcBef>
              <a:buClr>
                <a:schemeClr val="accent2"/>
              </a:buClr>
              <a:buFontTx/>
              <a:buChar char="•"/>
            </a:pPr>
            <a:r>
              <a:rPr lang="en-AU" altLang="x-none" sz="2000" dirty="0">
                <a:latin typeface="Arial" charset="0"/>
                <a:ea typeface="MS PGothic" charset="0"/>
                <a:cs typeface="Arial" charset="0"/>
              </a:rPr>
              <a:t>A risk is the likelihood that a harmful consequence may result from exposure to a hazard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32" y="3042403"/>
            <a:ext cx="7753350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390396" y="-285986"/>
            <a:ext cx="9395354" cy="700307"/>
          </a:xfrm>
        </p:spPr>
        <p:txBody>
          <a:bodyPr/>
          <a:lstStyle/>
          <a:p>
            <a:pPr eaLnBrk="1" hangingPunct="1"/>
            <a:r>
              <a:rPr lang="en-AU" altLang="x-none" sz="2400" dirty="0">
                <a:latin typeface="Arial" charset="0"/>
                <a:ea typeface="MS PGothic" charset="-128"/>
              </a:rPr>
              <a:t>Hazard Identification</a:t>
            </a:r>
          </a:p>
        </p:txBody>
      </p:sp>
      <p:pic>
        <p:nvPicPr>
          <p:cNvPr id="337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2174875"/>
            <a:ext cx="46704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9C84002B06B439DA773BCD5D7BD89" ma:contentTypeVersion="0" ma:contentTypeDescription="Create a new document." ma:contentTypeScope="" ma:versionID="93cce71f2c3fb9a7609fae389cb10a5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510938-5CA1-4991-B387-3E7C1DEF512B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A9A01E9-0879-4BC4-BF2D-5049F86EE6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2424EE-FADD-49D6-9532-357C431B1C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6736</TotalTime>
  <Words>3301</Words>
  <Application>Microsoft Office PowerPoint</Application>
  <PresentationFormat>A4 Paper (210x297 mm)</PresentationFormat>
  <Paragraphs>488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ＭＳ Ｐゴシック</vt:lpstr>
      <vt:lpstr>ＭＳ Ｐゴシック</vt:lpstr>
      <vt:lpstr>.AppleSystemUIFont</vt:lpstr>
      <vt:lpstr>Arial</vt:lpstr>
      <vt:lpstr>Arial Bold</vt:lpstr>
      <vt:lpstr>Calibri</vt:lpstr>
      <vt:lpstr>Calibri Light</vt:lpstr>
      <vt:lpstr>Lucida Grande</vt:lpstr>
      <vt:lpstr>Times</vt:lpstr>
      <vt:lpstr>Custom Design</vt:lpstr>
      <vt:lpstr>RIIWHS204D Work Safeyl at Heights </vt:lpstr>
      <vt:lpstr>Introduction</vt:lpstr>
      <vt:lpstr>What is Work at Height</vt:lpstr>
      <vt:lpstr>Operator Obligations</vt:lpstr>
      <vt:lpstr>Legislation and Site Policies</vt:lpstr>
      <vt:lpstr>Plan and Prepare for Operations</vt:lpstr>
      <vt:lpstr>Authorisation to Work System</vt:lpstr>
      <vt:lpstr>Hazards</vt:lpstr>
      <vt:lpstr>Hazard Identification</vt:lpstr>
      <vt:lpstr>Conduct Site Safety Inspections</vt:lpstr>
      <vt:lpstr>Types of Hazards </vt:lpstr>
      <vt:lpstr>Hazard Report</vt:lpstr>
      <vt:lpstr>Risk Assessment Checklist</vt:lpstr>
      <vt:lpstr>Job Safety Analysis </vt:lpstr>
      <vt:lpstr>Hazard Control Options</vt:lpstr>
      <vt:lpstr>Personal Protective Equipment (PPE)</vt:lpstr>
      <vt:lpstr>Fall Protection Systems</vt:lpstr>
      <vt:lpstr>Restraint Devices</vt:lpstr>
      <vt:lpstr>Fall Arrest Systems</vt:lpstr>
      <vt:lpstr>Safety Harness</vt:lpstr>
      <vt:lpstr>Anchor Points</vt:lpstr>
      <vt:lpstr>Suspension Trauma</vt:lpstr>
      <vt:lpstr>Rescue Plan</vt:lpstr>
      <vt:lpstr>Minimise Climbing Fall Risks</vt:lpstr>
      <vt:lpstr>Objects Falling From Heights</vt:lpstr>
      <vt:lpstr>Select and Inspect Equipment</vt:lpstr>
      <vt:lpstr>Equipment Checks and Inspections</vt:lpstr>
      <vt:lpstr>Install and Use Equipment</vt:lpstr>
      <vt:lpstr>Basic Equipment - Signage</vt:lpstr>
      <vt:lpstr>Basic Equipment - Barricades</vt:lpstr>
      <vt:lpstr>Scaffolding</vt:lpstr>
      <vt:lpstr>Ladders</vt:lpstr>
      <vt:lpstr>Step Ladders</vt:lpstr>
      <vt:lpstr>Straight and Extension Ladders</vt:lpstr>
      <vt:lpstr>Specialised Equipment - EWP</vt:lpstr>
      <vt:lpstr>Elevating Work Platform Hazards</vt:lpstr>
      <vt:lpstr>Electrical Hazards</vt:lpstr>
      <vt:lpstr>Mobile Scaffold/Work Platform</vt:lpstr>
      <vt:lpstr>Edge Protection</vt:lpstr>
      <vt:lpstr>Catch Platforms and Safety Nets</vt:lpstr>
      <vt:lpstr>Working Safely at Heights</vt:lpstr>
      <vt:lpstr>Specific Requirements</vt:lpstr>
      <vt:lpstr>Specific Requirements</vt:lpstr>
      <vt:lpstr>Specific Requirements</vt:lpstr>
      <vt:lpstr>Specific Requirements</vt:lpstr>
      <vt:lpstr>Workplace Access</vt:lpstr>
      <vt:lpstr>Equipment Transport</vt:lpstr>
      <vt:lpstr>Tool Management</vt:lpstr>
      <vt:lpstr>Manual Handling</vt:lpstr>
      <vt:lpstr>Monitor Controls and Safety Measures</vt:lpstr>
      <vt:lpstr>Post Operational Tasks</vt:lpstr>
      <vt:lpstr>Summary</vt:lpstr>
    </vt:vector>
  </TitlesOfParts>
  <Company>PT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 Coventon</dc:creator>
  <cp:lastModifiedBy>Kupe, Bernard Priv.</cp:lastModifiedBy>
  <cp:revision>586</cp:revision>
  <cp:lastPrinted>2010-08-08T22:10:52Z</cp:lastPrinted>
  <dcterms:created xsi:type="dcterms:W3CDTF">2010-08-17T03:51:01Z</dcterms:created>
  <dcterms:modified xsi:type="dcterms:W3CDTF">2021-06-13T01:26:13Z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0x010100D999C84002B06B439DA773BCD5D7BD89</vt:lpwstr>
  </property>
</Properties>
</file>