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6" r:id="rId4"/>
  </p:sldMasterIdLst>
  <p:notesMasterIdLst>
    <p:notesMasterId r:id="rId63"/>
  </p:notesMasterIdLst>
  <p:handoutMasterIdLst>
    <p:handoutMasterId r:id="rId64"/>
  </p:handoutMasterIdLst>
  <p:sldIdLst>
    <p:sldId id="298" r:id="rId5"/>
    <p:sldId id="301" r:id="rId6"/>
    <p:sldId id="382" r:id="rId7"/>
    <p:sldId id="384" r:id="rId8"/>
    <p:sldId id="308" r:id="rId9"/>
    <p:sldId id="437" r:id="rId10"/>
    <p:sldId id="385" r:id="rId11"/>
    <p:sldId id="309" r:id="rId12"/>
    <p:sldId id="374" r:id="rId13"/>
    <p:sldId id="376" r:id="rId14"/>
    <p:sldId id="377" r:id="rId15"/>
    <p:sldId id="378" r:id="rId16"/>
    <p:sldId id="379" r:id="rId17"/>
    <p:sldId id="380" r:id="rId18"/>
    <p:sldId id="381" r:id="rId19"/>
    <p:sldId id="391" r:id="rId20"/>
    <p:sldId id="390" r:id="rId21"/>
    <p:sldId id="440" r:id="rId22"/>
    <p:sldId id="386" r:id="rId23"/>
    <p:sldId id="398" r:id="rId24"/>
    <p:sldId id="397" r:id="rId25"/>
    <p:sldId id="399" r:id="rId26"/>
    <p:sldId id="439" r:id="rId27"/>
    <p:sldId id="395" r:id="rId28"/>
    <p:sldId id="400" r:id="rId29"/>
    <p:sldId id="394" r:id="rId30"/>
    <p:sldId id="393" r:id="rId31"/>
    <p:sldId id="404" r:id="rId32"/>
    <p:sldId id="407" r:id="rId33"/>
    <p:sldId id="413" r:id="rId34"/>
    <p:sldId id="414" r:id="rId35"/>
    <p:sldId id="412" r:id="rId36"/>
    <p:sldId id="411" r:id="rId37"/>
    <p:sldId id="410" r:id="rId38"/>
    <p:sldId id="409" r:id="rId39"/>
    <p:sldId id="418" r:id="rId40"/>
    <p:sldId id="417" r:id="rId41"/>
    <p:sldId id="416" r:id="rId42"/>
    <p:sldId id="423" r:id="rId43"/>
    <p:sldId id="424" r:id="rId44"/>
    <p:sldId id="425" r:id="rId45"/>
    <p:sldId id="426" r:id="rId46"/>
    <p:sldId id="428" r:id="rId47"/>
    <p:sldId id="429" r:id="rId48"/>
    <p:sldId id="430" r:id="rId49"/>
    <p:sldId id="422" r:id="rId50"/>
    <p:sldId id="421" r:id="rId51"/>
    <p:sldId id="431" r:id="rId52"/>
    <p:sldId id="420" r:id="rId53"/>
    <p:sldId id="419" r:id="rId54"/>
    <p:sldId id="432" r:id="rId55"/>
    <p:sldId id="433" r:id="rId56"/>
    <p:sldId id="415" r:id="rId57"/>
    <p:sldId id="387" r:id="rId58"/>
    <p:sldId id="388" r:id="rId59"/>
    <p:sldId id="435" r:id="rId60"/>
    <p:sldId id="436" r:id="rId61"/>
    <p:sldId id="438" r:id="rId62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0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9A4"/>
    <a:srgbClr val="444444"/>
    <a:srgbClr val="C05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68038" autoAdjust="0"/>
  </p:normalViewPr>
  <p:slideViewPr>
    <p:cSldViewPr snapToGrid="0" showGuides="1">
      <p:cViewPr varScale="1">
        <p:scale>
          <a:sx n="79" d="100"/>
          <a:sy n="79" d="100"/>
        </p:scale>
        <p:origin x="2352" y="84"/>
      </p:cViewPr>
      <p:guideLst>
        <p:guide orient="horz" pos="2155"/>
        <p:guide pos="3098"/>
      </p:guideLst>
    </p:cSldViewPr>
  </p:slideViewPr>
  <p:outlineViewPr>
    <p:cViewPr>
      <p:scale>
        <a:sx n="33" d="100"/>
        <a:sy n="33" d="100"/>
      </p:scale>
      <p:origin x="0" y="19680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40" d="100"/>
          <a:sy n="140" d="100"/>
        </p:scale>
        <p:origin x="300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106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http://</a:t>
            </a:r>
            <a:r>
              <a:rPr lang="en-US" err="1"/>
              <a:t>www.pertrain.com.au</a:t>
            </a:r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33400" y="1524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1000" b="1" dirty="0" smtClean="0">
                <a:latin typeface="Arial" charset="0"/>
                <a:cs typeface="Arial" charset="0"/>
              </a:rPr>
              <a:t>Isolate and Access Plant</a:t>
            </a:r>
            <a:endParaRPr lang="en-US" sz="1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205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51125" y="425450"/>
            <a:ext cx="3767138" cy="2609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0"/>
            <a:r>
              <a:rPr lang="en-US" noProof="0" dirty="0" err="1" smtClean="0"/>
              <a:t>Asdfa</a:t>
            </a:r>
            <a:endParaRPr lang="en-US" noProof="0" dirty="0" smtClean="0"/>
          </a:p>
          <a:p>
            <a:pPr lvl="0"/>
            <a:r>
              <a:rPr lang="en-US" noProof="0" dirty="0" err="1" smtClean="0"/>
              <a:t>sdfsdf</a:t>
            </a:r>
            <a:endParaRPr lang="en-US" noProof="0" dirty="0"/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609600" y="2847975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i="1" smtClean="0">
                <a:solidFill>
                  <a:srgbClr val="1069A4"/>
                </a:solidFill>
                <a:latin typeface="Arial" charset="0"/>
                <a:cs typeface="Arial Bold" charset="0"/>
              </a:rPr>
              <a:t>Trainer Key Points</a:t>
            </a:r>
          </a:p>
        </p:txBody>
      </p:sp>
      <p:sp>
        <p:nvSpPr>
          <p:cNvPr id="6" name="Slide Number Placeholder 4"/>
          <p:cNvSpPr txBox="1">
            <a:spLocks noGrp="1"/>
          </p:cNvSpPr>
          <p:nvPr/>
        </p:nvSpPr>
        <p:spPr bwMode="auto">
          <a:xfrm>
            <a:off x="0" y="8610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900" smtClean="0">
                <a:latin typeface="Arial" charset="0"/>
                <a:cs typeface="Arial" charset="0"/>
              </a:rPr>
              <a:t>Section One: Page </a:t>
            </a:r>
            <a:fld id="{841A79BE-132B-D94D-8AE6-596F78F20C84}" type="slidenum">
              <a:rPr lang="en-US" sz="900" smtClean="0">
                <a:latin typeface="Arial" charset="0"/>
                <a:cs typeface="Arial" charset="0"/>
              </a:rPr>
              <a:pPr algn="ctr">
                <a:defRPr/>
              </a:pPr>
              <a:t>‹#›</a:t>
            </a:fld>
            <a:endParaRPr lang="en-US" sz="9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478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96850" indent="-1968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tabLst>
        <a:tab pos="2667000" algn="l"/>
        <a:tab pos="2955925" algn="l"/>
      </a:tabLst>
      <a:defRPr lang="en-US" sz="1000" kern="1200" dirty="0">
        <a:solidFill>
          <a:schemeClr val="tx1"/>
        </a:solidFill>
        <a:latin typeface="Arial"/>
        <a:ea typeface="MS PGothic" pitchFamily="34" charset="-128"/>
        <a:cs typeface="Arial"/>
      </a:defRPr>
    </a:lvl1pPr>
    <a:lvl2pPr marL="576263" indent="-188913" algn="l" rtl="0" eaLnBrk="0" fontAlgn="base" hangingPunct="0">
      <a:spcBef>
        <a:spcPct val="30000"/>
      </a:spcBef>
      <a:spcAft>
        <a:spcPct val="0"/>
      </a:spcAft>
      <a:buChar char="•"/>
      <a:tabLst>
        <a:tab pos="2667000" algn="l"/>
        <a:tab pos="2955925" algn="l"/>
      </a:tabLst>
      <a:defRPr lang="en-US" sz="1000" kern="1200" dirty="0">
        <a:solidFill>
          <a:schemeClr val="tx1"/>
        </a:solidFill>
        <a:latin typeface="Arial"/>
        <a:ea typeface="MS PGothic" pitchFamily="34" charset="-128"/>
        <a:cs typeface="Arial"/>
      </a:defRPr>
    </a:lvl2pPr>
    <a:lvl3pPr marL="955675" indent="-188913" algn="l" rtl="0" eaLnBrk="0" fontAlgn="base" hangingPunct="0">
      <a:spcBef>
        <a:spcPct val="30000"/>
      </a:spcBef>
      <a:spcAft>
        <a:spcPct val="0"/>
      </a:spcAft>
      <a:buFont typeface="Lucida Grande" charset="0"/>
      <a:buChar char="-"/>
      <a:tabLst>
        <a:tab pos="2667000" algn="l"/>
        <a:tab pos="2955925" algn="l"/>
      </a:tabLst>
      <a:defRPr lang="en-US" sz="1000" kern="1200" dirty="0">
        <a:solidFill>
          <a:schemeClr val="tx1"/>
        </a:solidFill>
        <a:latin typeface="Arial"/>
        <a:ea typeface="MS PGothic" pitchFamily="34" charset="-128"/>
        <a:cs typeface="Arial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39" charset="0"/>
        <a:ea typeface="MS PGothic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39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dirty="0" smtClean="0">
                <a:latin typeface="Arial" pitchFamily="34" charset="0"/>
              </a:rPr>
              <a:t>Welcome.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 smtClean="0">
                <a:latin typeface="Arial" pitchFamily="34" charset="0"/>
              </a:rPr>
              <a:t>Introduce yourself and outline your experience.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 smtClean="0">
                <a:latin typeface="Arial" pitchFamily="34" charset="0"/>
              </a:rPr>
              <a:t>Explain where the facilities are and any OHS issues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 smtClean="0">
                <a:solidFill>
                  <a:schemeClr val="dk1"/>
                </a:solidFill>
              </a:rPr>
              <a:t>Timeframe for the course.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>
                <a:solidFill>
                  <a:schemeClr val="dk1"/>
                </a:solidFill>
              </a:rPr>
              <a:t>Handouts: </a:t>
            </a:r>
          </a:p>
          <a:p>
            <a:pPr marL="177800" indent="0">
              <a:buFont typeface="Arial"/>
              <a:buNone/>
              <a:defRPr/>
            </a:pPr>
            <a:r>
              <a:rPr lang="en-US" dirty="0" smtClean="0">
                <a:solidFill>
                  <a:schemeClr val="dk1"/>
                </a:solidFill>
              </a:rPr>
              <a:t>-  Attendance Sheet - get all trainees to sign </a:t>
            </a:r>
          </a:p>
          <a:p>
            <a:pPr marL="177800" indent="0">
              <a:buFont typeface="Arial"/>
              <a:buNone/>
              <a:defRPr/>
            </a:pPr>
            <a:r>
              <a:rPr lang="en-US" dirty="0" smtClean="0">
                <a:solidFill>
                  <a:schemeClr val="dk1"/>
                </a:solidFill>
              </a:rPr>
              <a:t>-  Training Material (Reference book, forms, locks, tags, </a:t>
            </a:r>
            <a:r>
              <a:rPr lang="en-US" dirty="0" err="1" smtClean="0">
                <a:solidFill>
                  <a:schemeClr val="dk1"/>
                </a:solidFill>
              </a:rPr>
              <a:t>etc</a:t>
            </a:r>
            <a:r>
              <a:rPr lang="en-US" dirty="0" smtClean="0">
                <a:solidFill>
                  <a:schemeClr val="dk1"/>
                </a:solidFill>
              </a:rPr>
              <a:t>)</a:t>
            </a:r>
            <a:r>
              <a:rPr lang="en-US" altLang="en-US" dirty="0" smtClean="0">
                <a:latin typeface="Arial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 smtClean="0">
                <a:latin typeface="Arial" pitchFamily="34" charset="0"/>
              </a:rPr>
              <a:t>Any questions?</a:t>
            </a:r>
            <a:endParaRPr lang="en-US" altLang="en-US" dirty="0">
              <a:latin typeface="Arial" pitchFamily="34" charset="0"/>
            </a:endParaRPr>
          </a:p>
        </p:txBody>
      </p:sp>
      <p:sp>
        <p:nvSpPr>
          <p:cNvPr id="6146" name="Slide Image Placeholder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51125" y="425450"/>
            <a:ext cx="3767138" cy="2609850"/>
          </a:xfrm>
          <a:ln/>
        </p:spPr>
      </p:sp>
    </p:spTree>
    <p:extLst>
      <p:ext uri="{BB962C8B-B14F-4D97-AF65-F5344CB8AC3E}">
        <p14:creationId xmlns:p14="http://schemas.microsoft.com/office/powerpoint/2010/main" val="3186669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>
                <a:latin typeface="Arial" charset="0"/>
                <a:ea typeface="MS PGothic" charset="0"/>
              </a:rPr>
              <a:t>Discuss how to interpret the work information.</a:t>
            </a:r>
          </a:p>
          <a:p>
            <a:r>
              <a:rPr>
                <a:latin typeface="Arial" charset="0"/>
                <a:ea typeface="MS PGothic" charset="0"/>
              </a:rPr>
              <a:t>Explain how to check for variations between the information that is provided and the conditions at the work site.</a:t>
            </a:r>
          </a:p>
        </p:txBody>
      </p:sp>
    </p:spTree>
    <p:extLst>
      <p:ext uri="{BB962C8B-B14F-4D97-AF65-F5344CB8AC3E}">
        <p14:creationId xmlns:p14="http://schemas.microsoft.com/office/powerpoint/2010/main" val="2658212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>
                <a:latin typeface="Arial" charset="0"/>
                <a:ea typeface="MS PGothic" charset="0"/>
              </a:rPr>
              <a:t>Discuss how to identify the plant to be isolated.</a:t>
            </a:r>
          </a:p>
          <a:p>
            <a:r>
              <a:rPr>
                <a:latin typeface="Arial" charset="0"/>
                <a:ea typeface="MS PGothic" charset="0"/>
              </a:rPr>
              <a:t>Explain how to access information about the plant item:</a:t>
            </a:r>
          </a:p>
          <a:p>
            <a:pPr lvl="1"/>
            <a:r>
              <a:rPr>
                <a:latin typeface="Arial" charset="0"/>
                <a:ea typeface="MS PGothic" charset="0"/>
              </a:rPr>
              <a:t>company asset catalogue</a:t>
            </a:r>
          </a:p>
          <a:p>
            <a:pPr lvl="1"/>
            <a:r>
              <a:rPr>
                <a:latin typeface="Arial" charset="0"/>
                <a:ea typeface="MS PGothic" charset="0"/>
              </a:rPr>
              <a:t>work site component inventory</a:t>
            </a:r>
          </a:p>
          <a:p>
            <a:pPr lvl="1"/>
            <a:r>
              <a:rPr>
                <a:latin typeface="Arial" charset="0"/>
                <a:ea typeface="MS PGothic" charset="0"/>
              </a:rPr>
              <a:t>schematics, diagrams and drawings</a:t>
            </a:r>
          </a:p>
          <a:p>
            <a:pPr lvl="1"/>
            <a:r>
              <a:rPr>
                <a:latin typeface="Arial" charset="0"/>
                <a:ea typeface="MS PGothic" charset="0"/>
              </a:rPr>
              <a:t>manufacturer and/or operator manuals</a:t>
            </a:r>
          </a:p>
          <a:p>
            <a:pPr lvl="1"/>
            <a:r>
              <a:rPr>
                <a:latin typeface="Arial" charset="0"/>
                <a:ea typeface="MS PGothic" charset="0"/>
              </a:rPr>
              <a:t>plant operator.</a:t>
            </a:r>
          </a:p>
        </p:txBody>
      </p:sp>
    </p:spTree>
    <p:extLst>
      <p:ext uri="{BB962C8B-B14F-4D97-AF65-F5344CB8AC3E}">
        <p14:creationId xmlns:p14="http://schemas.microsoft.com/office/powerpoint/2010/main" val="2039219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how to confirm the work requirements.</a:t>
            </a:r>
          </a:p>
          <a:p>
            <a:r>
              <a:rPr lang="en-US" dirty="0" smtClean="0"/>
              <a:t>Explain how to check the required</a:t>
            </a:r>
            <a:r>
              <a:rPr lang="en-US" baseline="0" dirty="0" smtClean="0"/>
              <a:t> documents.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73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coordination requirements.</a:t>
            </a:r>
          </a:p>
          <a:p>
            <a:endParaRPr lang="en-US" dirty="0" smtClean="0"/>
          </a:p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7000" algn="l"/>
                <a:tab pos="2955925" algn="l"/>
              </a:tabLst>
              <a:defRPr/>
            </a:pPr>
            <a:r>
              <a:rPr lang="en-US" b="1" u="sng" dirty="0" smtClean="0"/>
              <a:t>Suggested Activity:</a:t>
            </a:r>
          </a:p>
          <a:p>
            <a:r>
              <a:rPr lang="en-US" dirty="0" smtClean="0"/>
              <a:t>Revise</a:t>
            </a:r>
            <a:r>
              <a:rPr lang="en-US" baseline="0" dirty="0" smtClean="0"/>
              <a:t> your site’s main communication methods and use of relevant communication equipment.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36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the preparation of the Isolation sheet.</a:t>
            </a:r>
          </a:p>
          <a:p>
            <a:r>
              <a:rPr lang="en-US" baseline="0" dirty="0" smtClean="0"/>
              <a:t>Explain how to use the Isolation sheet.</a:t>
            </a:r>
          </a:p>
          <a:p>
            <a:r>
              <a:rPr lang="en-US" baseline="0" dirty="0" smtClean="0"/>
              <a:t>Explain that the Isolation sheet may also be used during the de-isolation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9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Emphasise</a:t>
            </a:r>
            <a:r>
              <a:rPr lang="en-US" dirty="0" smtClean="0"/>
              <a:t> the difference between</a:t>
            </a:r>
            <a:r>
              <a:rPr lang="en-US" baseline="0" dirty="0" smtClean="0"/>
              <a:t> hazards and risks.</a:t>
            </a:r>
          </a:p>
          <a:p>
            <a:r>
              <a:rPr lang="en-US" baseline="0" dirty="0" smtClean="0"/>
              <a:t>Explain the hazard identification procedure at your work site.</a:t>
            </a:r>
          </a:p>
          <a:p>
            <a:r>
              <a:rPr lang="en-US" baseline="0" dirty="0" smtClean="0"/>
              <a:t>Outline the common hazards that may be associated with accessing and isolating plant.</a:t>
            </a:r>
          </a:p>
          <a:p>
            <a:endParaRPr lang="en-US" baseline="0" dirty="0" smtClean="0"/>
          </a:p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7000" algn="l"/>
                <a:tab pos="2955925" algn="l"/>
              </a:tabLst>
              <a:defRPr/>
            </a:pPr>
            <a:r>
              <a:rPr lang="en-US" b="1" u="sng" dirty="0" smtClean="0"/>
              <a:t>Suggested Activity:</a:t>
            </a:r>
          </a:p>
          <a:p>
            <a:r>
              <a:rPr lang="en-US" baseline="0" dirty="0" smtClean="0"/>
              <a:t>Revise / practice the use of your site’s hazard identification tool (e.g. Take 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11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the hierarchy of controls.</a:t>
            </a:r>
          </a:p>
          <a:p>
            <a:r>
              <a:rPr lang="en-US" baseline="0" dirty="0" smtClean="0"/>
              <a:t>Explain that a combination of controls is usually required.</a:t>
            </a:r>
          </a:p>
          <a:p>
            <a:r>
              <a:rPr lang="en-US" baseline="0" dirty="0" smtClean="0"/>
              <a:t>Discuss the need to reduce the risk to As Low As Reasonably Practicable (ALARP).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20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how to provide a safe work area using isolation controls.</a:t>
            </a:r>
          </a:p>
          <a:p>
            <a:r>
              <a:rPr lang="en-US" dirty="0" smtClean="0"/>
              <a:t>Discuss the signage and barricade</a:t>
            </a:r>
            <a:r>
              <a:rPr lang="en-US" baseline="0" dirty="0" smtClean="0"/>
              <a:t> requirements for the work 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94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AU" altLang="en-US" dirty="0" smtClean="0">
                <a:latin typeface="Arial" pitchFamily="34" charset="0"/>
                <a:cs typeface="Arial" pitchFamily="34" charset="0"/>
              </a:rPr>
              <a:t>Discuss the use of Take 5s and JSAs.</a:t>
            </a:r>
          </a:p>
          <a:p>
            <a:pPr marL="0" indent="0">
              <a:buNone/>
            </a:pPr>
            <a:endParaRPr lang="en-AU" sz="1000" b="1" i="0" u="sng" strike="noStrike" kern="1200" baseline="0" dirty="0" smtClean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r>
              <a:rPr lang="en-US" sz="1000" b="1" i="0" u="sng" strike="noStrike" kern="1200" baseline="0" dirty="0" smtClean="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rPr>
              <a:t>Suggested Activity:</a:t>
            </a:r>
          </a:p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7000" algn="l"/>
                <a:tab pos="2955925" algn="l"/>
              </a:tabLst>
              <a:defRPr/>
            </a:pPr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rPr>
              <a:t>If time permits, get the participants to complete a Take 5 and a JSA for the classroom and the training they are doing.</a:t>
            </a:r>
            <a:endParaRPr lang="en-US" dirty="0"/>
          </a:p>
        </p:txBody>
      </p:sp>
      <p:sp>
        <p:nvSpPr>
          <p:cNvPr id="68611" name="Slide Image Placeholder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80795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importance of hazard reports.</a:t>
            </a:r>
          </a:p>
          <a:p>
            <a:r>
              <a:rPr lang="en-US" dirty="0" smtClean="0"/>
              <a:t>Outline the hazard reporting</a:t>
            </a:r>
            <a:r>
              <a:rPr lang="en-US" baseline="0" dirty="0" smtClean="0"/>
              <a:t> procedure at the work site.</a:t>
            </a:r>
          </a:p>
          <a:p>
            <a:endParaRPr lang="en-US" baseline="0" dirty="0" smtClean="0"/>
          </a:p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7000" algn="l"/>
                <a:tab pos="2955925" algn="l"/>
              </a:tabLst>
              <a:defRPr/>
            </a:pPr>
            <a:r>
              <a:rPr lang="en-US" b="1" u="sng" dirty="0" smtClean="0"/>
              <a:t>Suggested Activity:</a:t>
            </a:r>
          </a:p>
          <a:p>
            <a:r>
              <a:rPr lang="en-US" baseline="0" dirty="0" smtClean="0"/>
              <a:t>Show the learners how to access your site’s Hazard Reporting system.</a:t>
            </a:r>
          </a:p>
          <a:p>
            <a:r>
              <a:rPr lang="en-US" baseline="0" dirty="0" smtClean="0"/>
              <a:t>Allow the learners to complete a hazard report based on the JSA they completed in the previous task.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6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Notes Placeholder 5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altLang="en-US" dirty="0" smtClean="0">
                <a:latin typeface="Arial" pitchFamily="34" charset="0"/>
                <a:cs typeface="Arial" pitchFamily="34" charset="0"/>
              </a:rPr>
              <a:t>Briefly explain:   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altLang="en-US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AU" altLang="en-US" dirty="0" smtClean="0">
                <a:latin typeface="Arial" pitchFamily="34" charset="0"/>
                <a:cs typeface="Arial" pitchFamily="34" charset="0"/>
              </a:rPr>
              <a:t>he training material aligns to competency unit RIISAM202D which is part of the Resources and Infrastructure Industry (RII) training package.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AU" altLang="en-US" dirty="0" smtClean="0">
                <a:latin typeface="Arial" pitchFamily="34" charset="0"/>
                <a:cs typeface="Arial" pitchFamily="34" charset="0"/>
              </a:rPr>
              <a:t>The competency unit requires that the learner can demonstrate the required skills, knowledge and practical application in the workplace.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AU" altLang="en-US" dirty="0" smtClean="0">
                <a:latin typeface="Arial" pitchFamily="34" charset="0"/>
                <a:cs typeface="Arial" pitchFamily="34" charset="0"/>
              </a:rPr>
              <a:t>A Statement of Attainment may be issued if this unit is not done as part of a qualification.</a:t>
            </a:r>
          </a:p>
          <a:p>
            <a:pPr>
              <a:buFont typeface="Arial" pitchFamily="34" charset="0"/>
              <a:buChar char="•"/>
              <a:defRPr/>
            </a:pPr>
            <a:r>
              <a:rPr altLang="en-US" dirty="0" smtClean="0">
                <a:latin typeface="Arial" pitchFamily="34" charset="0"/>
                <a:cs typeface="Arial" pitchFamily="34" charset="0"/>
              </a:rPr>
              <a:t>Explain the assessment procedure.</a:t>
            </a:r>
            <a:endParaRPr lang="en-AU" altLang="en-US" dirty="0" smtClean="0">
              <a:latin typeface="Arial" pitchFamily="34" charset="0"/>
              <a:cs typeface="Arial" pitchFamily="34" charset="0"/>
            </a:endParaRPr>
          </a:p>
          <a:p>
            <a:pPr marL="387350" lvl="1" indent="0">
              <a:buFont typeface="Arial" panose="020B0604020202020204" pitchFamily="34" charset="0"/>
              <a:buNone/>
              <a:defRPr/>
            </a:pPr>
            <a:endParaRPr altLang="en-US" dirty="0" smtClean="0">
              <a:latin typeface="Arial" pitchFamily="34" charset="0"/>
            </a:endParaRPr>
          </a:p>
        </p:txBody>
      </p:sp>
      <p:sp>
        <p:nvSpPr>
          <p:cNvPr id="8194" name="Slide Image Placeholder 6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51125" y="425450"/>
            <a:ext cx="3767138" cy="2609850"/>
          </a:xfrm>
          <a:ln/>
        </p:spPr>
      </p:sp>
    </p:spTree>
    <p:extLst>
      <p:ext uri="{BB962C8B-B14F-4D97-AF65-F5344CB8AC3E}">
        <p14:creationId xmlns:p14="http://schemas.microsoft.com/office/powerpoint/2010/main" val="4151529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procedures that apply to accessing</a:t>
            </a:r>
            <a:r>
              <a:rPr lang="en-US" baseline="0" dirty="0" smtClean="0"/>
              <a:t> and isolating plant or equipment at your site.</a:t>
            </a:r>
          </a:p>
          <a:p>
            <a:endParaRPr lang="en-US" baseline="0" dirty="0" smtClean="0"/>
          </a:p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7000" algn="l"/>
                <a:tab pos="2955925" algn="l"/>
              </a:tabLst>
              <a:defRPr/>
            </a:pPr>
            <a:r>
              <a:rPr lang="en-US" b="1" u="sng" dirty="0" smtClean="0"/>
              <a:t>Suggested Activity:</a:t>
            </a:r>
          </a:p>
          <a:p>
            <a:r>
              <a:rPr lang="en-US" baseline="0" dirty="0" smtClean="0"/>
              <a:t>Show the learners how to access your site’s standard procedures.</a:t>
            </a:r>
          </a:p>
          <a:p>
            <a:r>
              <a:rPr lang="en-US" baseline="0" dirty="0" smtClean="0"/>
              <a:t>Allow the learners time to </a:t>
            </a:r>
            <a:r>
              <a:rPr lang="en-US" baseline="0" dirty="0" err="1" smtClean="0"/>
              <a:t>familiarise</a:t>
            </a:r>
            <a:r>
              <a:rPr lang="en-US" baseline="0" dirty="0" smtClean="0"/>
              <a:t> themselves with the site procedures in relation to isolation and access of plant.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43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authorisation</a:t>
            </a:r>
            <a:r>
              <a:rPr lang="en-US" baseline="0" dirty="0" smtClean="0"/>
              <a:t> levels that apply to isolators.</a:t>
            </a:r>
          </a:p>
          <a:p>
            <a:r>
              <a:rPr lang="en-US" baseline="0" dirty="0" smtClean="0"/>
              <a:t>Explain that </a:t>
            </a:r>
            <a:r>
              <a:rPr lang="en-US" baseline="0" dirty="0" err="1" smtClean="0"/>
              <a:t>authorised</a:t>
            </a:r>
            <a:r>
              <a:rPr lang="en-US" baseline="0" dirty="0" smtClean="0"/>
              <a:t> isolators must be trained, assessed as competent, </a:t>
            </a:r>
            <a:r>
              <a:rPr lang="en-US" baseline="0" dirty="0" err="1" smtClean="0"/>
              <a:t>authorised</a:t>
            </a:r>
            <a:r>
              <a:rPr lang="en-US" baseline="0" dirty="0" smtClean="0"/>
              <a:t> and appointed to perform specific isolations.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04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51125" y="425450"/>
            <a:ext cx="3767138" cy="2609850"/>
          </a:xfrm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dirty="0">
                <a:latin typeface="Arial" charset="0"/>
                <a:ea typeface="MS PGothic" charset="0"/>
              </a:rPr>
              <a:t>Discuss the site requirements for PPE</a:t>
            </a:r>
            <a:r>
              <a:rPr lang="en-AU" dirty="0" smtClean="0">
                <a:latin typeface="Arial" charset="0"/>
                <a:ea typeface="MS PGothic" charset="0"/>
              </a:rPr>
              <a:t>.</a:t>
            </a:r>
          </a:p>
          <a:p>
            <a:r>
              <a:rPr lang="en-AU" dirty="0" smtClean="0">
                <a:latin typeface="Arial" charset="0"/>
                <a:ea typeface="MS PGothic" charset="0"/>
              </a:rPr>
              <a:t>Discuss</a:t>
            </a:r>
            <a:r>
              <a:rPr lang="en-AU" baseline="0" dirty="0" smtClean="0">
                <a:latin typeface="Arial" charset="0"/>
                <a:ea typeface="MS PGothic" charset="0"/>
              </a:rPr>
              <a:t> the different PPE required in relation to working with different energy sources, e.g. mechanical isolation </a:t>
            </a:r>
            <a:r>
              <a:rPr lang="en-AU" baseline="0" dirty="0" err="1" smtClean="0">
                <a:latin typeface="Arial" charset="0"/>
                <a:ea typeface="MS PGothic" charset="0"/>
              </a:rPr>
              <a:t>vrs</a:t>
            </a:r>
            <a:r>
              <a:rPr lang="en-AU" baseline="0" dirty="0" smtClean="0">
                <a:latin typeface="Arial" charset="0"/>
                <a:ea typeface="MS PGothic" charset="0"/>
              </a:rPr>
              <a:t> electrical isolation.</a:t>
            </a:r>
            <a:endParaRPr lang="en-AU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34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dirty="0" smtClean="0">
                <a:latin typeface="Arial" charset="0"/>
                <a:ea typeface="MS PGothic" charset="0"/>
              </a:rPr>
              <a:t>Emphasise </a:t>
            </a:r>
            <a:r>
              <a:rPr dirty="0">
                <a:latin typeface="Arial" charset="0"/>
                <a:ea typeface="MS PGothic" charset="0"/>
              </a:rPr>
              <a:t>that the </a:t>
            </a:r>
            <a:r>
              <a:rPr lang="en-US" dirty="0" smtClean="0">
                <a:latin typeface="Arial" charset="0"/>
                <a:ea typeface="MS PGothic" charset="0"/>
              </a:rPr>
              <a:t>Authority to Work</a:t>
            </a:r>
            <a:r>
              <a:rPr dirty="0" smtClean="0">
                <a:latin typeface="Arial" charset="0"/>
                <a:ea typeface="MS PGothic" charset="0"/>
              </a:rPr>
              <a:t> </a:t>
            </a:r>
            <a:r>
              <a:rPr dirty="0">
                <a:latin typeface="Arial" charset="0"/>
                <a:ea typeface="MS PGothic" charset="0"/>
              </a:rPr>
              <a:t>system is used to plan, control and complete work in accordance with safe work practices.</a:t>
            </a:r>
          </a:p>
          <a:p>
            <a:r>
              <a:rPr dirty="0">
                <a:latin typeface="Arial" charset="0"/>
                <a:ea typeface="MS PGothic" charset="0"/>
              </a:rPr>
              <a:t>Explain the procedure for obtaining </a:t>
            </a:r>
            <a:r>
              <a:rPr dirty="0" smtClean="0">
                <a:latin typeface="Arial" charset="0"/>
                <a:ea typeface="MS PGothic" charset="0"/>
              </a:rPr>
              <a:t>a</a:t>
            </a:r>
            <a:r>
              <a:rPr lang="en-US" dirty="0" smtClean="0">
                <a:latin typeface="Arial" charset="0"/>
                <a:ea typeface="MS PGothic" charset="0"/>
              </a:rPr>
              <a:t>n</a:t>
            </a:r>
            <a:r>
              <a:rPr lang="en-US" baseline="0" dirty="0" smtClean="0">
                <a:latin typeface="Arial" charset="0"/>
                <a:ea typeface="MS PGothic" charset="0"/>
              </a:rPr>
              <a:t> ATW</a:t>
            </a:r>
            <a:r>
              <a:rPr dirty="0" smtClean="0">
                <a:latin typeface="Arial" charset="0"/>
                <a:ea typeface="MS PGothic" charset="0"/>
              </a:rPr>
              <a:t>.</a:t>
            </a:r>
            <a:endParaRPr dirty="0">
              <a:latin typeface="Arial" charset="0"/>
              <a:ea typeface="MS PGothic" charset="0"/>
            </a:endParaRPr>
          </a:p>
          <a:p>
            <a:r>
              <a:rPr dirty="0">
                <a:latin typeface="Arial" charset="0"/>
                <a:ea typeface="MS PGothic" charset="0"/>
              </a:rPr>
              <a:t>Explain that </a:t>
            </a:r>
            <a:r>
              <a:rPr lang="en-US" dirty="0" smtClean="0">
                <a:latin typeface="Arial" charset="0"/>
                <a:ea typeface="MS PGothic" charset="0"/>
              </a:rPr>
              <a:t>plant </a:t>
            </a:r>
            <a:r>
              <a:rPr dirty="0" smtClean="0">
                <a:latin typeface="Arial" charset="0"/>
                <a:ea typeface="MS PGothic" charset="0"/>
              </a:rPr>
              <a:t>isolat</a:t>
            </a:r>
            <a:r>
              <a:rPr lang="en-US" dirty="0" smtClean="0">
                <a:latin typeface="Arial" charset="0"/>
                <a:ea typeface="MS PGothic" charset="0"/>
              </a:rPr>
              <a:t>ions</a:t>
            </a:r>
            <a:r>
              <a:rPr dirty="0" smtClean="0">
                <a:latin typeface="Arial" charset="0"/>
                <a:ea typeface="MS PGothic" charset="0"/>
              </a:rPr>
              <a:t> may </a:t>
            </a:r>
            <a:r>
              <a:rPr dirty="0">
                <a:latin typeface="Arial" charset="0"/>
                <a:ea typeface="MS PGothic" charset="0"/>
              </a:rPr>
              <a:t>be </a:t>
            </a:r>
            <a:r>
              <a:rPr lang="en-US" dirty="0" smtClean="0">
                <a:latin typeface="Arial" charset="0"/>
                <a:ea typeface="MS PGothic" charset="0"/>
              </a:rPr>
              <a:t>performed</a:t>
            </a:r>
            <a:r>
              <a:rPr dirty="0" smtClean="0">
                <a:latin typeface="Arial" charset="0"/>
                <a:ea typeface="MS PGothic" charset="0"/>
              </a:rPr>
              <a:t> </a:t>
            </a:r>
            <a:r>
              <a:rPr dirty="0">
                <a:latin typeface="Arial" charset="0"/>
                <a:ea typeface="MS PGothic" charset="0"/>
              </a:rPr>
              <a:t>in order to meet the conditions of </a:t>
            </a:r>
            <a:r>
              <a:rPr lang="en-US" dirty="0" smtClean="0">
                <a:latin typeface="Arial" charset="0"/>
                <a:ea typeface="MS PGothic" charset="0"/>
              </a:rPr>
              <a:t>an ATW</a:t>
            </a:r>
            <a:r>
              <a:rPr lang="en-US" baseline="0" dirty="0" smtClean="0">
                <a:latin typeface="Arial" charset="0"/>
                <a:ea typeface="MS PGothic" charset="0"/>
              </a:rPr>
              <a:t> </a:t>
            </a:r>
            <a:r>
              <a:rPr dirty="0" smtClean="0">
                <a:latin typeface="Arial" charset="0"/>
                <a:ea typeface="MS PGothic" charset="0"/>
              </a:rPr>
              <a:t>already </a:t>
            </a:r>
            <a:r>
              <a:rPr dirty="0">
                <a:latin typeface="Arial" charset="0"/>
                <a:ea typeface="MS PGothic" charset="0"/>
              </a:rPr>
              <a:t>raised.</a:t>
            </a:r>
          </a:p>
        </p:txBody>
      </p:sp>
    </p:spTree>
    <p:extLst>
      <p:ext uri="{BB962C8B-B14F-4D97-AF65-F5344CB8AC3E}">
        <p14:creationId xmlns:p14="http://schemas.microsoft.com/office/powerpoint/2010/main" val="3412763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how to request am</a:t>
            </a:r>
            <a:r>
              <a:rPr lang="en-US" baseline="0" dirty="0" smtClean="0"/>
              <a:t> ATW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Emphasise</a:t>
            </a:r>
            <a:r>
              <a:rPr lang="en-US" dirty="0" smtClean="0"/>
              <a:t> that the request is NOT an authority</a:t>
            </a:r>
            <a:r>
              <a:rPr lang="en-US" baseline="0" dirty="0" smtClean="0"/>
              <a:t> to proceed. Work must not start until the ATW and and associated clearances have been issued.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053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procedure for issuing the ATW.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70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information that is required on the ATW.</a:t>
            </a:r>
          </a:p>
          <a:p>
            <a:endParaRPr lang="en-US" dirty="0" smtClean="0"/>
          </a:p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7000" algn="l"/>
                <a:tab pos="2955925" algn="l"/>
              </a:tabLst>
              <a:defRPr/>
            </a:pPr>
            <a:r>
              <a:rPr lang="en-US" b="1" u="sng" dirty="0" smtClean="0"/>
              <a:t>Suggested Activity:</a:t>
            </a:r>
          </a:p>
          <a:p>
            <a:r>
              <a:rPr lang="en-US" dirty="0" smtClean="0"/>
              <a:t>Allow</a:t>
            </a:r>
            <a:r>
              <a:rPr lang="en-US" baseline="0" dirty="0" smtClean="0"/>
              <a:t> the learners to practice completing an ATW for a real task or site based scenario.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380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various types</a:t>
            </a:r>
            <a:r>
              <a:rPr lang="en-US" baseline="0" dirty="0" smtClean="0"/>
              <a:t> of isolation equipment and the functions of each type.</a:t>
            </a:r>
          </a:p>
          <a:p>
            <a:r>
              <a:rPr lang="en-US" baseline="0" dirty="0" smtClean="0"/>
              <a:t>Explain who is </a:t>
            </a:r>
            <a:r>
              <a:rPr lang="en-US" baseline="0" dirty="0" err="1" smtClean="0"/>
              <a:t>authorised</a:t>
            </a:r>
            <a:r>
              <a:rPr lang="en-US" baseline="0" dirty="0" smtClean="0"/>
              <a:t> to use the various equipment and where it is access from/returned to.</a:t>
            </a:r>
          </a:p>
          <a:p>
            <a:r>
              <a:rPr lang="en-US" baseline="0" dirty="0" smtClean="0"/>
              <a:t>Explain that the Safety Lock key is usually held in a lock box or isolation key rack in the plant control room for the duration of the isolation.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97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purpose and use of a Personal Lock.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853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general rules for locks</a:t>
            </a:r>
            <a:r>
              <a:rPr lang="en-US" baseline="0" dirty="0" smtClean="0"/>
              <a:t> and tags.</a:t>
            </a:r>
          </a:p>
          <a:p>
            <a:r>
              <a:rPr lang="en-US" baseline="0" dirty="0" err="1" smtClean="0"/>
              <a:t>Emphasise</a:t>
            </a:r>
            <a:r>
              <a:rPr lang="en-US" baseline="0" dirty="0" smtClean="0"/>
              <a:t> that the appropriate tag must be used.</a:t>
            </a:r>
          </a:p>
          <a:p>
            <a:r>
              <a:rPr lang="en-US" baseline="0" dirty="0" smtClean="0"/>
              <a:t>Discuss the use of different tag types, showing the appropriate tags from your 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9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dirty="0">
                <a:latin typeface="Arial" charset="0"/>
                <a:ea typeface="MS PGothic" charset="0"/>
              </a:rPr>
              <a:t>Explain the purpose of isolation.</a:t>
            </a:r>
          </a:p>
          <a:p>
            <a:r>
              <a:rPr dirty="0">
                <a:latin typeface="Arial" charset="0"/>
                <a:ea typeface="MS PGothic" charset="0"/>
              </a:rPr>
              <a:t>Discuss the importance of isolating not only the plant but all associated </a:t>
            </a:r>
            <a:r>
              <a:rPr dirty="0" smtClean="0">
                <a:latin typeface="Arial" charset="0"/>
                <a:ea typeface="MS PGothic" charset="0"/>
              </a:rPr>
              <a:t>system</a:t>
            </a:r>
            <a:r>
              <a:rPr lang="en-US" dirty="0" smtClean="0">
                <a:latin typeface="Arial" charset="0"/>
                <a:ea typeface="MS PGothic" charset="0"/>
              </a:rPr>
              <a:t>s</a:t>
            </a:r>
            <a:r>
              <a:rPr dirty="0" smtClean="0">
                <a:latin typeface="Arial" charset="0"/>
                <a:ea typeface="MS PGothic" charset="0"/>
              </a:rPr>
              <a:t>.</a:t>
            </a:r>
            <a:endParaRPr dirty="0">
              <a:latin typeface="Arial" charset="0"/>
              <a:ea typeface="MS PGothic" charset="0"/>
            </a:endParaRPr>
          </a:p>
          <a:p>
            <a:r>
              <a:rPr dirty="0">
                <a:latin typeface="Arial" charset="0"/>
                <a:ea typeface="MS PGothic" charset="0"/>
              </a:rPr>
              <a:t>Discuss </a:t>
            </a:r>
            <a:r>
              <a:rPr lang="en-US" dirty="0" smtClean="0">
                <a:latin typeface="Arial" charset="0"/>
                <a:ea typeface="MS PGothic" charset="0"/>
              </a:rPr>
              <a:t>what is meant</a:t>
            </a:r>
            <a:r>
              <a:rPr lang="en-US" baseline="0" dirty="0" smtClean="0">
                <a:latin typeface="Arial" charset="0"/>
                <a:ea typeface="MS PGothic" charset="0"/>
              </a:rPr>
              <a:t> by the ‘</a:t>
            </a:r>
            <a:r>
              <a:rPr dirty="0" smtClean="0">
                <a:latin typeface="Arial" charset="0"/>
                <a:ea typeface="MS PGothic" charset="0"/>
              </a:rPr>
              <a:t>scope </a:t>
            </a:r>
            <a:r>
              <a:rPr dirty="0">
                <a:latin typeface="Arial" charset="0"/>
                <a:ea typeface="MS PGothic" charset="0"/>
              </a:rPr>
              <a:t>of </a:t>
            </a:r>
            <a:r>
              <a:rPr dirty="0" smtClean="0">
                <a:latin typeface="Arial" charset="0"/>
                <a:ea typeface="MS PGothic" charset="0"/>
              </a:rPr>
              <a:t>work</a:t>
            </a:r>
            <a:r>
              <a:rPr lang="en-US" dirty="0" smtClean="0">
                <a:latin typeface="Arial" charset="0"/>
                <a:ea typeface="MS PGothic" charset="0"/>
              </a:rPr>
              <a:t>’ and how this relates</a:t>
            </a:r>
            <a:r>
              <a:rPr lang="en-US" baseline="0" dirty="0" smtClean="0">
                <a:latin typeface="Arial" charset="0"/>
                <a:ea typeface="MS PGothic" charset="0"/>
              </a:rPr>
              <a:t> to isolation of plant</a:t>
            </a:r>
            <a:r>
              <a:rPr dirty="0" smtClean="0">
                <a:latin typeface="Arial" charset="0"/>
                <a:ea typeface="MS PGothic" charset="0"/>
              </a:rPr>
              <a:t>.</a:t>
            </a:r>
            <a:endParaRPr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03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various lock out devices at the work site.</a:t>
            </a:r>
          </a:p>
          <a:p>
            <a:r>
              <a:rPr lang="en-US" dirty="0" smtClean="0"/>
              <a:t>Discuss the precautions that must be taken when using</a:t>
            </a:r>
            <a:r>
              <a:rPr lang="en-US" baseline="0" dirty="0" smtClean="0"/>
              <a:t> lock out devices.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269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use of barricades and other devices.</a:t>
            </a:r>
          </a:p>
          <a:p>
            <a:r>
              <a:rPr lang="en-US" dirty="0" err="1" smtClean="0"/>
              <a:t>Emphasise</a:t>
            </a:r>
            <a:r>
              <a:rPr lang="en-US" dirty="0" smtClean="0"/>
              <a:t> that barriers must not be moved or tampered</a:t>
            </a:r>
            <a:r>
              <a:rPr lang="en-US" baseline="0" dirty="0" smtClean="0"/>
              <a:t> with.</a:t>
            </a:r>
          </a:p>
          <a:p>
            <a:r>
              <a:rPr lang="en-US" baseline="0" dirty="0" smtClean="0"/>
              <a:t>Explain that warning or information tags must be attached to barricades.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2428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use of warning and danger signs.</a:t>
            </a:r>
          </a:p>
          <a:p>
            <a:pPr marL="0" indent="0">
              <a:buNone/>
            </a:pPr>
            <a:endParaRPr lang="en-US" dirty="0" smtClean="0"/>
          </a:p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7000" algn="l"/>
                <a:tab pos="2955925" algn="l"/>
              </a:tabLst>
              <a:defRPr/>
            </a:pPr>
            <a:r>
              <a:rPr lang="en-US" b="1" u="sng" dirty="0" smtClean="0"/>
              <a:t>Suggested Activity:</a:t>
            </a:r>
          </a:p>
          <a:p>
            <a:r>
              <a:rPr lang="en-US" dirty="0" smtClean="0"/>
              <a:t>Have</a:t>
            </a:r>
            <a:r>
              <a:rPr lang="en-US" baseline="0" dirty="0" smtClean="0"/>
              <a:t> a variety of isolation devices available. </a:t>
            </a:r>
            <a:r>
              <a:rPr lang="en-US" dirty="0" smtClean="0"/>
              <a:t>Demonstrate how to inspect devices for damage and faults and what to do if you come across </a:t>
            </a:r>
            <a:r>
              <a:rPr lang="en-US" dirty="0" err="1" smtClean="0"/>
              <a:t>unservicable</a:t>
            </a:r>
            <a:r>
              <a:rPr lang="en-US" baseline="0" dirty="0" smtClean="0"/>
              <a:t> equipment (complete defect report, tag out, report to supervisor or maintenance).</a:t>
            </a:r>
            <a:r>
              <a:rPr lang="en-US" dirty="0" smtClean="0"/>
              <a:t> </a:t>
            </a:r>
          </a:p>
          <a:p>
            <a:r>
              <a:rPr lang="en-US" dirty="0" smtClean="0"/>
              <a:t>Allow the learners to become familiar</a:t>
            </a:r>
            <a:r>
              <a:rPr lang="en-US" baseline="0" dirty="0" smtClean="0"/>
              <a:t> with various isolation devices by</a:t>
            </a:r>
            <a:r>
              <a:rPr lang="en-US" dirty="0" smtClean="0"/>
              <a:t> inspecting them for damage and faults.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59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 situations where isolations are required.</a:t>
            </a:r>
          </a:p>
          <a:p>
            <a:r>
              <a:rPr lang="en-US" dirty="0" smtClean="0"/>
              <a:t>Discuss the role of the authorised isolator.</a:t>
            </a:r>
          </a:p>
          <a:p>
            <a:r>
              <a:rPr lang="en-US" dirty="0" smtClean="0"/>
              <a:t>Outline the precautions that must be observed before</a:t>
            </a:r>
            <a:r>
              <a:rPr lang="en-US" baseline="0" dirty="0" smtClean="0"/>
              <a:t> starting to perform isolations.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079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Outline the general steps</a:t>
            </a:r>
            <a:r>
              <a:rPr lang="en-US" baseline="0" dirty="0" smtClean="0"/>
              <a:t> in performing an isolation.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622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 term positive isolation.</a:t>
            </a:r>
          </a:p>
          <a:p>
            <a:r>
              <a:rPr lang="en-US" dirty="0" smtClean="0"/>
              <a:t>Emphasise that positive isolation is the most effective type of isolation.</a:t>
            </a:r>
          </a:p>
          <a:p>
            <a:r>
              <a:rPr lang="en-US" dirty="0" smtClean="0"/>
              <a:t>Give some examples of positive isolation.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344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the difference between positive isolation and proved isolation.</a:t>
            </a:r>
          </a:p>
          <a:p>
            <a:r>
              <a:rPr lang="en-US" baseline="0" dirty="0" smtClean="0"/>
              <a:t>Give some examples of a proved isolation.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930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types</a:t>
            </a:r>
            <a:r>
              <a:rPr lang="en-US" baseline="0" dirty="0" smtClean="0"/>
              <a:t> of energy sources and the relevant isolation requirements.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722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method for conducting electrical isolations.</a:t>
            </a:r>
          </a:p>
          <a:p>
            <a:r>
              <a:rPr lang="en-US" dirty="0" smtClean="0"/>
              <a:t>Outline the precautions that should be observed when performing</a:t>
            </a:r>
            <a:r>
              <a:rPr lang="en-US" baseline="0" dirty="0" smtClean="0"/>
              <a:t> electrical isolations.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791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methods</a:t>
            </a:r>
            <a:r>
              <a:rPr lang="en-US" baseline="0" dirty="0" smtClean="0"/>
              <a:t> for applying mechanical isolations.</a:t>
            </a:r>
          </a:p>
          <a:p>
            <a:r>
              <a:rPr lang="en-US" baseline="0" dirty="0" smtClean="0"/>
              <a:t>Outline the precautions that must be observed when applying mechanical isolations.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9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Explain </a:t>
            </a:r>
            <a:r>
              <a:rPr dirty="0" smtClean="0">
                <a:latin typeface="Arial" charset="0"/>
                <a:ea typeface="MS PGothic" charset="0"/>
              </a:rPr>
              <a:t>the </a:t>
            </a:r>
            <a:r>
              <a:rPr dirty="0">
                <a:latin typeface="Arial" charset="0"/>
                <a:ea typeface="MS PGothic" charset="0"/>
              </a:rPr>
              <a:t>importance of </a:t>
            </a:r>
            <a:r>
              <a:rPr dirty="0" smtClean="0">
                <a:latin typeface="Arial" charset="0"/>
                <a:ea typeface="MS PGothic" charset="0"/>
              </a:rPr>
              <a:t>knowing</a:t>
            </a:r>
            <a:r>
              <a:rPr lang="en-US" dirty="0" smtClean="0">
                <a:latin typeface="Arial" charset="0"/>
                <a:ea typeface="MS PGothic" charset="0"/>
              </a:rPr>
              <a:t> all</a:t>
            </a:r>
            <a:r>
              <a:rPr dirty="0" smtClean="0">
                <a:latin typeface="Arial" charset="0"/>
                <a:ea typeface="MS PGothic" charset="0"/>
              </a:rPr>
              <a:t> </a:t>
            </a:r>
            <a:r>
              <a:rPr dirty="0">
                <a:latin typeface="Arial" charset="0"/>
                <a:ea typeface="MS PGothic" charset="0"/>
              </a:rPr>
              <a:t>the energy sources associated with the work to be done</a:t>
            </a:r>
            <a:r>
              <a:rPr dirty="0" smtClean="0">
                <a:latin typeface="Arial" charset="0"/>
                <a:ea typeface="MS PGothic" charset="0"/>
              </a:rPr>
              <a:t>.</a:t>
            </a:r>
            <a:endParaRPr lang="en-US" dirty="0" smtClean="0">
              <a:latin typeface="Arial" charset="0"/>
              <a:ea typeface="MS PGothic" charset="0"/>
            </a:endParaRPr>
          </a:p>
          <a:p>
            <a:endParaRPr lang="en-US" dirty="0" smtClean="0">
              <a:latin typeface="Arial" charset="0"/>
              <a:ea typeface="MS PGothic" charset="0"/>
            </a:endParaRPr>
          </a:p>
          <a:p>
            <a:r>
              <a:rPr lang="en-US" b="1" u="sng" dirty="0" smtClean="0">
                <a:latin typeface="Arial" charset="0"/>
                <a:ea typeface="MS PGothic" charset="0"/>
              </a:rPr>
              <a:t>Suggested Activity:</a:t>
            </a:r>
          </a:p>
          <a:p>
            <a:r>
              <a:rPr lang="en-US" dirty="0" smtClean="0">
                <a:latin typeface="Arial" charset="0"/>
                <a:ea typeface="MS PGothic" charset="0"/>
              </a:rPr>
              <a:t>Ask</a:t>
            </a:r>
            <a:r>
              <a:rPr lang="en-US" baseline="0" dirty="0" smtClean="0">
                <a:latin typeface="Arial" charset="0"/>
                <a:ea typeface="MS PGothic" charset="0"/>
              </a:rPr>
              <a:t> the learners for examples of energy types and sources common to their work area.</a:t>
            </a:r>
          </a:p>
          <a:p>
            <a:r>
              <a:rPr lang="en-US" baseline="0" dirty="0" smtClean="0">
                <a:latin typeface="Arial" charset="0"/>
                <a:ea typeface="MS PGothic" charset="0"/>
              </a:rPr>
              <a:t>Discuss the risks that each poses.</a:t>
            </a:r>
            <a:endParaRPr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202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9988" y="304800"/>
            <a:ext cx="3960812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Explain the </a:t>
            </a:r>
            <a:r>
              <a:rPr lang="en-US" dirty="0" smtClean="0">
                <a:latin typeface="Arial" charset="0"/>
                <a:ea typeface="ＭＳ Ｐゴシック" charset="0"/>
              </a:rPr>
              <a:t>methods for </a:t>
            </a:r>
            <a:r>
              <a:rPr lang="en-US" dirty="0">
                <a:latin typeface="Arial" charset="0"/>
                <a:ea typeface="ＭＳ Ｐゴシック" charset="0"/>
              </a:rPr>
              <a:t>isolating liquids, gases and </a:t>
            </a:r>
            <a:r>
              <a:rPr lang="en-US" dirty="0" err="1">
                <a:latin typeface="Arial" charset="0"/>
                <a:ea typeface="ＭＳ Ｐゴシック" charset="0"/>
              </a:rPr>
              <a:t>vapours</a:t>
            </a:r>
            <a:r>
              <a:rPr lang="en-US" dirty="0" smtClean="0">
                <a:latin typeface="Arial" charset="0"/>
                <a:ea typeface="ＭＳ Ｐゴシック" charset="0"/>
              </a:rPr>
              <a:t>.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388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9988" y="304800"/>
            <a:ext cx="3960812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Discuss the precautions to be taken when isolations involve pressurised vessels.</a:t>
            </a:r>
          </a:p>
        </p:txBody>
      </p:sp>
    </p:spTree>
    <p:extLst>
      <p:ext uri="{BB962C8B-B14F-4D97-AF65-F5344CB8AC3E}">
        <p14:creationId xmlns:p14="http://schemas.microsoft.com/office/powerpoint/2010/main" val="5937052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9988" y="304800"/>
            <a:ext cx="3960812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Discuss the methods </a:t>
            </a:r>
            <a:r>
              <a:rPr lang="en-US" dirty="0" smtClean="0">
                <a:latin typeface="Arial" charset="0"/>
                <a:ea typeface="ＭＳ Ｐゴシック" charset="0"/>
              </a:rPr>
              <a:t>to </a:t>
            </a:r>
            <a:r>
              <a:rPr lang="en-US" dirty="0">
                <a:latin typeface="Arial" charset="0"/>
                <a:ea typeface="ＭＳ Ｐゴシック" charset="0"/>
              </a:rPr>
              <a:t>isolate kinetic energy</a:t>
            </a:r>
            <a:r>
              <a:rPr lang="en-US" dirty="0" smtClean="0">
                <a:latin typeface="Arial" charset="0"/>
                <a:ea typeface="ＭＳ Ｐゴシック" charset="0"/>
              </a:rPr>
              <a:t>.</a:t>
            </a:r>
          </a:p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7000" algn="l"/>
                <a:tab pos="2955925" algn="l"/>
              </a:tabLst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Discuss isolating devices that have potential energy.</a:t>
            </a:r>
          </a:p>
        </p:txBody>
      </p:sp>
    </p:spTree>
    <p:extLst>
      <p:ext uri="{BB962C8B-B14F-4D97-AF65-F5344CB8AC3E}">
        <p14:creationId xmlns:p14="http://schemas.microsoft.com/office/powerpoint/2010/main" val="23225045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9988" y="304800"/>
            <a:ext cx="3960812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Discuss the methods </a:t>
            </a:r>
            <a:r>
              <a:rPr lang="en-US" dirty="0" smtClean="0">
                <a:latin typeface="Arial" charset="0"/>
                <a:ea typeface="ＭＳ Ｐゴシック" charset="0"/>
              </a:rPr>
              <a:t>to </a:t>
            </a:r>
            <a:r>
              <a:rPr lang="en-US" dirty="0">
                <a:latin typeface="Arial" charset="0"/>
                <a:ea typeface="ＭＳ Ｐゴシック" charset="0"/>
              </a:rPr>
              <a:t>isolate thermal energy.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2421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9988" y="304800"/>
            <a:ext cx="3960812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Discuss other hazardous energy sources that may require isolation</a:t>
            </a:r>
            <a:r>
              <a:rPr lang="en-US" dirty="0" smtClean="0">
                <a:latin typeface="Arial" charset="0"/>
                <a:ea typeface="ＭＳ Ｐゴシック" charset="0"/>
              </a:rPr>
              <a:t>.</a:t>
            </a:r>
          </a:p>
          <a:p>
            <a:endParaRPr lang="en-US" dirty="0" smtClean="0">
              <a:latin typeface="Arial" charset="0"/>
              <a:ea typeface="ＭＳ Ｐゴシック" charset="0"/>
            </a:endParaRPr>
          </a:p>
          <a:p>
            <a:r>
              <a:rPr lang="en-US" b="1" u="sng" dirty="0" smtClean="0"/>
              <a:t>Suggested Activity:</a:t>
            </a:r>
          </a:p>
          <a:p>
            <a:r>
              <a:rPr lang="en-US" dirty="0" smtClean="0"/>
              <a:t>Take the learners onto site and demonstrate using various isolation devices to isolate a range of plant.</a:t>
            </a:r>
          </a:p>
          <a:p>
            <a:r>
              <a:rPr lang="en-US" dirty="0" smtClean="0"/>
              <a:t>Allow the learners to practice using different isolation devices</a:t>
            </a:r>
            <a:r>
              <a:rPr lang="en-US" baseline="0" dirty="0" smtClean="0"/>
              <a:t> on a range of plant items.</a:t>
            </a:r>
          </a:p>
          <a:p>
            <a:r>
              <a:rPr lang="en-US" baseline="0" dirty="0" smtClean="0"/>
              <a:t>NOTE: All students must be wearing correct PPE and follow site safety procedures at all times.</a:t>
            </a:r>
            <a:endParaRPr lang="en-US" dirty="0" smtClean="0"/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883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9988" y="304800"/>
            <a:ext cx="3960812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Discuss the possible reasons for non-effective isolation.</a:t>
            </a:r>
          </a:p>
          <a:p>
            <a:pPr>
              <a:defRPr/>
            </a:pPr>
            <a:r>
              <a:rPr lang="en-US" dirty="0" smtClean="0"/>
              <a:t>Outline the procedures</a:t>
            </a:r>
            <a:r>
              <a:rPr lang="en-US" baseline="0" dirty="0" smtClean="0"/>
              <a:t> for dealing with non-effective isolations.</a:t>
            </a: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75304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Outline the steps to</a:t>
            </a:r>
            <a:r>
              <a:rPr lang="en-US" baseline="0" dirty="0" smtClean="0"/>
              <a:t> hand over the work when the isolation task is complete.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237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the process for clearing the work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080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9988" y="304800"/>
            <a:ext cx="3960812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Discuss the procedures for handing over plant.</a:t>
            </a:r>
          </a:p>
        </p:txBody>
      </p:sp>
    </p:spTree>
    <p:extLst>
      <p:ext uri="{BB962C8B-B14F-4D97-AF65-F5344CB8AC3E}">
        <p14:creationId xmlns:p14="http://schemas.microsoft.com/office/powerpoint/2010/main" val="6471524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Discuss the steps that indicate when plant may be de-isolated.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99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51125" y="425450"/>
            <a:ext cx="3767138" cy="2609850"/>
          </a:xfrm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dirty="0">
                <a:latin typeface="Arial" charset="0"/>
                <a:ea typeface="MS PGothic" charset="0"/>
              </a:rPr>
              <a:t>Discuss the obligations of </a:t>
            </a:r>
            <a:r>
              <a:rPr dirty="0" smtClean="0">
                <a:latin typeface="Arial" charset="0"/>
                <a:ea typeface="MS PGothic" charset="0"/>
              </a:rPr>
              <a:t>personnel</a:t>
            </a:r>
            <a:r>
              <a:rPr lang="en-US" dirty="0" smtClean="0">
                <a:latin typeface="Arial" charset="0"/>
                <a:ea typeface="MS PGothic" charset="0"/>
              </a:rPr>
              <a:t> who are</a:t>
            </a:r>
            <a:r>
              <a:rPr dirty="0" smtClean="0">
                <a:latin typeface="Arial" charset="0"/>
                <a:ea typeface="MS PGothic" charset="0"/>
              </a:rPr>
              <a:t> </a:t>
            </a:r>
            <a:r>
              <a:rPr dirty="0">
                <a:latin typeface="Arial" charset="0"/>
                <a:ea typeface="MS PGothic" charset="0"/>
              </a:rPr>
              <a:t>required to access and isolate plant.</a:t>
            </a:r>
            <a:endParaRPr lang="en-AU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8043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importance of coordinating</a:t>
            </a:r>
            <a:r>
              <a:rPr lang="en-US" baseline="0" dirty="0" smtClean="0"/>
              <a:t> the de-isolation.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065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9988" y="304800"/>
            <a:ext cx="3960812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Discuss how to prepare for de-isolation.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5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9988" y="304800"/>
            <a:ext cx="3960812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Discuss the de-isolation procedure</a:t>
            </a:r>
            <a:r>
              <a:rPr lang="en-US" dirty="0" smtClean="0">
                <a:latin typeface="Arial" charset="0"/>
                <a:ea typeface="ＭＳ Ｐゴシック" charset="0"/>
              </a:rPr>
              <a:t>.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Discuss the use of a restoration</a:t>
            </a:r>
            <a:r>
              <a:rPr lang="en-US" baseline="0" dirty="0" smtClean="0">
                <a:latin typeface="Arial" charset="0"/>
                <a:ea typeface="ＭＳ Ｐゴシック" charset="0"/>
              </a:rPr>
              <a:t> sheet.</a:t>
            </a:r>
          </a:p>
          <a:p>
            <a:endParaRPr lang="en-US" baseline="0" dirty="0" smtClean="0">
              <a:latin typeface="Arial" charset="0"/>
              <a:ea typeface="ＭＳ Ｐゴシック" charset="0"/>
            </a:endParaRPr>
          </a:p>
          <a:p>
            <a:r>
              <a:rPr lang="en-US" b="1" u="sng" dirty="0" smtClean="0"/>
              <a:t>Suggested Activity:</a:t>
            </a:r>
          </a:p>
          <a:p>
            <a:r>
              <a:rPr lang="en-US" baseline="0" dirty="0" smtClean="0">
                <a:latin typeface="Arial" charset="0"/>
                <a:ea typeface="ＭＳ Ｐゴシック" charset="0"/>
              </a:rPr>
              <a:t>Demonstrate and allow the learners to practice completing a de-isolation sheet (if applicable to your site).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006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</a:t>
            </a:r>
            <a:r>
              <a:rPr lang="en-US" baseline="0" dirty="0" smtClean="0"/>
              <a:t>s the housekeeping and documentation requirements.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824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</a:t>
            </a:r>
            <a:r>
              <a:rPr lang="en-US" baseline="0" dirty="0" smtClean="0"/>
              <a:t> steps to be taken if work does not comply with the scope of work, ATW or JSA.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004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emergency response</a:t>
            </a:r>
            <a:r>
              <a:rPr lang="en-US" baseline="0" dirty="0" smtClean="0"/>
              <a:t> procedure at the work 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965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r>
              <a:rPr lang="en-US" baseline="0" dirty="0" smtClean="0"/>
              <a:t> the procedure in the event of a fire.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029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the steps in dealing with an accident or incident involving vehicles.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154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39988" y="304800"/>
            <a:ext cx="3960812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>
                <a:latin typeface="Arial" charset="0"/>
                <a:ea typeface="MS PGothic" charset="-128"/>
                <a:cs typeface="MS PGothic" charset="-128"/>
              </a:rPr>
              <a:t>Provide a summary of the training material.</a:t>
            </a:r>
          </a:p>
          <a:p>
            <a:r>
              <a:rPr lang="en-US" altLang="x-none" dirty="0">
                <a:latin typeface="Arial" charset="0"/>
                <a:ea typeface="MS PGothic" charset="-128"/>
                <a:cs typeface="MS PGothic" charset="-128"/>
              </a:rPr>
              <a:t>Ask if there are any questions.</a:t>
            </a:r>
          </a:p>
          <a:p>
            <a:r>
              <a:rPr lang="en-US" altLang="x-none" dirty="0">
                <a:latin typeface="Arial" charset="0"/>
                <a:ea typeface="MS PGothic" charset="-128"/>
                <a:cs typeface="MS PGothic" charset="-128"/>
              </a:rPr>
              <a:t>Explain the assessment process.</a:t>
            </a:r>
          </a:p>
        </p:txBody>
      </p:sp>
    </p:spTree>
    <p:extLst>
      <p:ext uri="{BB962C8B-B14F-4D97-AF65-F5344CB8AC3E}">
        <p14:creationId xmlns:p14="http://schemas.microsoft.com/office/powerpoint/2010/main" val="272243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en-AU" dirty="0">
                <a:latin typeface="Arial" charset="0"/>
                <a:ea typeface="MS PGothic" charset="0"/>
                <a:cs typeface="MS PGothic" charset="0"/>
              </a:rPr>
              <a:t>Discuss the legislation and site policies relevant to your work site.</a:t>
            </a:r>
          </a:p>
          <a:p>
            <a:pPr>
              <a:defRPr/>
            </a:pPr>
            <a:r>
              <a:rPr lang="en-AU" dirty="0">
                <a:latin typeface="Arial" charset="0"/>
                <a:ea typeface="MS PGothic" charset="0"/>
                <a:cs typeface="MS PGothic" charset="0"/>
              </a:rPr>
              <a:t>List some of the compliance documentation relevant to your work site.</a:t>
            </a:r>
          </a:p>
          <a:p>
            <a:pPr marL="0" indent="0">
              <a:buFont typeface="Times" charset="0"/>
              <a:buNone/>
              <a:defRPr/>
            </a:pPr>
            <a:endParaRPr lang="en-AU" dirty="0">
              <a:latin typeface="Arial" charset="0"/>
              <a:ea typeface="MS PGothic" charset="0"/>
              <a:cs typeface="MS PGothic" charset="0"/>
            </a:endParaRPr>
          </a:p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7000" algn="l"/>
                <a:tab pos="2955925" algn="l"/>
              </a:tabLst>
              <a:defRPr/>
            </a:pPr>
            <a:r>
              <a:rPr lang="en-US" b="1" u="sng" dirty="0" smtClean="0"/>
              <a:t>Suggested Activity:</a:t>
            </a:r>
          </a:p>
          <a:p>
            <a:pPr>
              <a:defRPr/>
            </a:pPr>
            <a:r>
              <a:rPr lang="en-US" dirty="0" smtClean="0">
                <a:latin typeface="Arial" charset="0"/>
                <a:ea typeface="MS PGothic" charset="0"/>
                <a:cs typeface="MS PGothic" charset="0"/>
              </a:rPr>
              <a:t>Help the learners to access relevant compliance documentation and give them the </a:t>
            </a:r>
            <a:r>
              <a:rPr lang="en-US" dirty="0">
                <a:latin typeface="Arial" charset="0"/>
                <a:ea typeface="MS PGothic" charset="0"/>
                <a:cs typeface="MS PGothic" charset="0"/>
              </a:rPr>
              <a:t>opportunity to read through </a:t>
            </a:r>
            <a:r>
              <a:rPr lang="en-US" dirty="0" smtClean="0">
                <a:latin typeface="Arial" charset="0"/>
                <a:ea typeface="MS PGothic" charset="0"/>
                <a:cs typeface="MS PGothic" charset="0"/>
              </a:rPr>
              <a:t>the information.</a:t>
            </a:r>
            <a:endParaRPr lang="en-AU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4338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439988" y="304800"/>
            <a:ext cx="3960812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1125" y="425450"/>
            <a:ext cx="3767138" cy="2609850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dirty="0">
                <a:latin typeface="Arial" charset="0"/>
                <a:ea typeface="MS PGothic" charset="0"/>
              </a:rPr>
              <a:t>Explain the site Environmental Management Plan that applies to isolating and accessing plant.</a:t>
            </a:r>
          </a:p>
          <a:p>
            <a:r>
              <a:rPr dirty="0">
                <a:latin typeface="Arial" charset="0"/>
                <a:ea typeface="MS PGothic" charset="0"/>
              </a:rPr>
              <a:t>Discuss the procedures and practices that must be carried out to comply with the environmental requirements</a:t>
            </a:r>
            <a:r>
              <a:rPr dirty="0" smtClean="0">
                <a:latin typeface="Arial" charset="0"/>
                <a:ea typeface="MS PGothic" charset="0"/>
              </a:rPr>
              <a:t>.</a:t>
            </a:r>
            <a:endParaRPr lang="en-US" dirty="0" smtClean="0">
              <a:latin typeface="Arial" charset="0"/>
              <a:ea typeface="MS PGothic" charset="0"/>
            </a:endParaRPr>
          </a:p>
          <a:p>
            <a:endParaRPr lang="en-US" dirty="0" smtClean="0">
              <a:latin typeface="Arial" charset="0"/>
              <a:ea typeface="MS PGothic" charset="0"/>
            </a:endParaRPr>
          </a:p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7000" algn="l"/>
                <a:tab pos="2955925" algn="l"/>
              </a:tabLst>
              <a:defRPr/>
            </a:pPr>
            <a:r>
              <a:rPr lang="en-US" b="1" u="sng" dirty="0" smtClean="0"/>
              <a:t>Suggested Activity:</a:t>
            </a:r>
          </a:p>
          <a:p>
            <a:r>
              <a:rPr lang="en-US" dirty="0" smtClean="0">
                <a:latin typeface="Arial" charset="0"/>
                <a:ea typeface="MS PGothic" charset="0"/>
              </a:rPr>
              <a:t>Demonstrate</a:t>
            </a:r>
            <a:r>
              <a:rPr lang="en-US" baseline="0" dirty="0" smtClean="0">
                <a:latin typeface="Arial" charset="0"/>
                <a:ea typeface="MS PGothic" charset="0"/>
              </a:rPr>
              <a:t> how to access your site’s environmental management plan.</a:t>
            </a:r>
          </a:p>
          <a:p>
            <a:r>
              <a:rPr lang="en-US" baseline="0" dirty="0" smtClean="0">
                <a:latin typeface="Arial" charset="0"/>
                <a:ea typeface="MS PGothic" charset="0"/>
              </a:rPr>
              <a:t>Allow the learners time to </a:t>
            </a:r>
            <a:r>
              <a:rPr lang="en-US" baseline="0" dirty="0" err="1" smtClean="0">
                <a:latin typeface="Arial" charset="0"/>
                <a:ea typeface="MS PGothic" charset="0"/>
              </a:rPr>
              <a:t>familiarise</a:t>
            </a:r>
            <a:r>
              <a:rPr lang="en-US" baseline="0" dirty="0" smtClean="0">
                <a:latin typeface="Arial" charset="0"/>
                <a:ea typeface="MS PGothic" charset="0"/>
              </a:rPr>
              <a:t> themselves with the requirements of the plan.</a:t>
            </a:r>
            <a:endParaRPr lang="en-US" dirty="0" smtClean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486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439988" y="304800"/>
            <a:ext cx="3960812" cy="2743200"/>
          </a:xfrm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>
                <a:latin typeface="Arial" charset="0"/>
                <a:ea typeface="MS PGothic" charset="0"/>
              </a:rPr>
              <a:t>Discuss the preparations for work.</a:t>
            </a:r>
          </a:p>
          <a:p>
            <a:pPr lvl="1"/>
            <a:endParaRPr lang="en-AU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18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types</a:t>
            </a:r>
            <a:r>
              <a:rPr lang="en-US" baseline="0" dirty="0" smtClean="0"/>
              <a:t> of information that may be provided before work starts.</a:t>
            </a:r>
          </a:p>
          <a:p>
            <a:r>
              <a:rPr lang="en-US" baseline="0" dirty="0" smtClean="0"/>
              <a:t>Explain how this information will be accessed and/or provided.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95304" y="3429004"/>
            <a:ext cx="8260294" cy="8563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92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95300" y="4482999"/>
            <a:ext cx="6934200" cy="4705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85" b="1">
                <a:solidFill>
                  <a:schemeClr val="bg1"/>
                </a:solidFill>
                <a:latin typeface="Arial"/>
                <a:cs typeface="Arial"/>
              </a:defRPr>
            </a:lvl1pPr>
            <a:lvl2pPr marL="3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5865" y="28579"/>
            <a:ext cx="9395354" cy="700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390397" y="1358901"/>
            <a:ext cx="9047823" cy="49657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Tx/>
              <a:buChar char="•"/>
              <a:defRPr lang="en-US" sz="2000" kern="1200" dirty="0" smtClean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884237" indent="-342900">
              <a:spcBef>
                <a:spcPts val="415"/>
              </a:spcBef>
              <a:buClr>
                <a:schemeClr val="tx1"/>
              </a:buClr>
              <a:buFont typeface="Arial"/>
              <a:buChar char="•"/>
              <a:defRPr lang="en-US" sz="2000" kern="12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342900" indent="-342900">
              <a:spcBef>
                <a:spcPts val="415"/>
              </a:spcBef>
              <a:buClr>
                <a:schemeClr val="tx1"/>
              </a:buClr>
              <a:buFont typeface="Arial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884237" indent="-342900">
              <a:spcBef>
                <a:spcPts val="415"/>
              </a:spcBef>
              <a:buClr>
                <a:schemeClr val="accent6"/>
              </a:buClr>
              <a:buSzPct val="90000"/>
              <a:buFont typeface="Courier New" charset="0"/>
              <a:buChar char="o"/>
              <a:defRPr lang="en-US" sz="2000" kern="12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4pPr>
            <a:lvl5pPr marL="1424389" indent="-158265">
              <a:spcBef>
                <a:spcPts val="415"/>
              </a:spcBef>
              <a:buClr>
                <a:schemeClr val="tx1"/>
              </a:buClr>
              <a:buFont typeface="Arial"/>
              <a:buChar char="•"/>
              <a:defRPr sz="1385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342900" lvl="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Tx/>
              <a:buChar char="•"/>
              <a:defRPr/>
            </a:pPr>
            <a:r>
              <a:rPr lang="en-US" dirty="0" smtClean="0"/>
              <a:t>Second level</a:t>
            </a:r>
          </a:p>
          <a:p>
            <a:pPr marL="857250" lvl="2" indent="-315913" algn="l" defTabSz="315913" rtl="0" eaLnBrk="1" fontAlgn="base" hangingPunct="1">
              <a:spcBef>
                <a:spcPts val="925"/>
              </a:spcBef>
              <a:spcAft>
                <a:spcPct val="0"/>
              </a:spcAft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16531" indent="0" algn="ctr">
              <a:buNone/>
              <a:defRPr/>
            </a:lvl2pPr>
            <a:lvl3pPr marL="633062" indent="0" algn="ctr">
              <a:buNone/>
              <a:defRPr/>
            </a:lvl3pPr>
            <a:lvl4pPr marL="949593" indent="0" algn="ctr">
              <a:buNone/>
              <a:defRPr/>
            </a:lvl4pPr>
            <a:lvl5pPr marL="1266124" indent="0" algn="ctr">
              <a:buNone/>
              <a:defRPr/>
            </a:lvl5pPr>
            <a:lvl6pPr marL="1582655" indent="0" algn="ctr">
              <a:buNone/>
              <a:defRPr/>
            </a:lvl6pPr>
            <a:lvl7pPr marL="1899186" indent="0" algn="ctr">
              <a:buNone/>
              <a:defRPr/>
            </a:lvl7pPr>
            <a:lvl8pPr marL="2215717" indent="0" algn="ctr">
              <a:buNone/>
              <a:defRPr/>
            </a:lvl8pPr>
            <a:lvl9pPr marL="253224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5001154" y="1352554"/>
            <a:ext cx="4445671" cy="5018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1385"/>
            </a:lvl1pPr>
            <a:lvl2pPr>
              <a:buClr>
                <a:schemeClr val="tx1"/>
              </a:buClr>
              <a:defRPr sz="1385"/>
            </a:lvl2pPr>
            <a:lvl3pPr marL="870460" indent="-237398">
              <a:buClr>
                <a:schemeClr val="tx1"/>
              </a:buClr>
              <a:buFont typeface="Arial" charset="0"/>
              <a:buChar char="•"/>
              <a:defRPr sz="1385"/>
            </a:lvl3pPr>
            <a:lvl4pPr marL="949593" indent="0">
              <a:buClr>
                <a:schemeClr val="tx1"/>
              </a:buClr>
              <a:buFont typeface="Arial"/>
              <a:buNone/>
              <a:defRPr sz="1385"/>
            </a:lvl4pPr>
            <a:lvl5pPr marL="1424389" indent="-158265"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sdfsdf</a:t>
            </a:r>
            <a:endParaRPr lang="en-US" dirty="0"/>
          </a:p>
          <a:p>
            <a:pPr lvl="2"/>
            <a:r>
              <a:rPr lang="en-US" dirty="0" err="1"/>
              <a:t>asdfsdfsdf</a:t>
            </a:r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390394" y="1358901"/>
            <a:ext cx="4478290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415"/>
              </a:spcBef>
              <a:buClr>
                <a:schemeClr val="accent1"/>
              </a:buClr>
              <a:buFont typeface="Arial"/>
              <a:buNone/>
              <a:defRPr sz="1385"/>
            </a:lvl1pPr>
            <a:lvl2pPr marL="250587" indent="-145077">
              <a:spcBef>
                <a:spcPts val="415"/>
              </a:spcBef>
              <a:buClr>
                <a:schemeClr val="tx1"/>
              </a:buClr>
              <a:buFont typeface="Arial"/>
              <a:buChar char="•"/>
              <a:defRPr sz="1385"/>
            </a:lvl2pPr>
            <a:lvl3pPr marL="791327" indent="-158265">
              <a:spcBef>
                <a:spcPts val="415"/>
              </a:spcBef>
              <a:buClr>
                <a:schemeClr val="tx1"/>
              </a:buClr>
              <a:buFont typeface="Arial"/>
              <a:buChar char="•"/>
              <a:defRPr sz="1385"/>
            </a:lvl3pPr>
            <a:lvl4pPr marL="1107858" indent="-158265">
              <a:spcBef>
                <a:spcPts val="415"/>
              </a:spcBef>
              <a:buClr>
                <a:schemeClr val="tx1"/>
              </a:buClr>
              <a:buFont typeface="Arial"/>
              <a:buChar char="•"/>
              <a:defRPr sz="1385"/>
            </a:lvl4pPr>
            <a:lvl5pPr marL="1424389" indent="-158265">
              <a:spcBef>
                <a:spcPts val="415"/>
              </a:spcBef>
              <a:buClr>
                <a:schemeClr val="tx1"/>
              </a:buClr>
              <a:buFont typeface="Arial"/>
              <a:buChar char="•"/>
              <a:defRPr sz="138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55865" y="128587"/>
            <a:ext cx="9348920" cy="616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D0B371F-7AA8-354E-9BB3-D25F98B0A67F}" type="datetimeFigureOut">
              <a:rPr lang="en-GB"/>
              <a:pPr>
                <a:defRPr/>
              </a:pPr>
              <a:t>12/06/2021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7E4590D-4DB3-C441-BC8B-43C710E6B5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5"/>
          <p:cNvSpPr txBox="1">
            <a:spLocks/>
          </p:cNvSpPr>
          <p:nvPr userDrawn="1"/>
        </p:nvSpPr>
        <p:spPr>
          <a:xfrm>
            <a:off x="6094942" y="6508751"/>
            <a:ext cx="3549650" cy="284163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92" b="1" dirty="0">
                <a:solidFill>
                  <a:srgbClr val="FFFFFF"/>
                </a:solidFill>
                <a:latin typeface="Calibri" charset="0"/>
                <a:cs typeface="Arial" charset="0"/>
              </a:rPr>
              <a:t>Mobile Plant and Equipment</a:t>
            </a:r>
          </a:p>
        </p:txBody>
      </p:sp>
      <p:pic>
        <p:nvPicPr>
          <p:cNvPr id="2051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83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txStyles>
    <p:titleStyle>
      <a:lvl1pPr algn="ctr" defTabSz="315913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1591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31591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31591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31591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16531" algn="ctr" defTabSz="316531" rtl="0" fontAlgn="base"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" pitchFamily="34" charset="0"/>
        </a:defRPr>
      </a:lvl6pPr>
      <a:lvl7pPr marL="633062" algn="ctr" defTabSz="316531" rtl="0" fontAlgn="base"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" pitchFamily="34" charset="0"/>
        </a:defRPr>
      </a:lvl7pPr>
      <a:lvl8pPr marL="949593" algn="ctr" defTabSz="316531" rtl="0" fontAlgn="base"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" pitchFamily="34" charset="0"/>
        </a:defRPr>
      </a:lvl8pPr>
      <a:lvl9pPr marL="1266124" algn="ctr" defTabSz="316531" rtl="0" fontAlgn="base"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" pitchFamily="34" charset="0"/>
        </a:defRPr>
      </a:lvl9pPr>
    </p:titleStyle>
    <p:bodyStyle>
      <a:lvl1pPr marL="236538" indent="-236538" algn="l" defTabSz="3159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14350" indent="-196850" algn="l" defTabSz="3159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90575" indent="-157163" algn="l" defTabSz="3159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06488" indent="-157163" algn="l" defTabSz="3159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23988" indent="-157163" algn="l" defTabSz="3159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40920" indent="-158265" algn="l" defTabSz="316531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316531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316531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316531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6531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316531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316531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316531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316531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316531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316531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316531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316531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Isolate and Access Plan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Training Package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Interpret Information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Interpret information</a:t>
            </a:r>
          </a:p>
          <a:p>
            <a:pPr>
              <a:spcBef>
                <a:spcPts val="1750"/>
              </a:spcBef>
            </a:pPr>
            <a:r>
              <a:rPr lang="en-US" dirty="0"/>
              <a:t>Check the work site for variations in the information</a:t>
            </a:r>
          </a:p>
          <a:p>
            <a:pPr>
              <a:spcBef>
                <a:spcPts val="1750"/>
              </a:spcBef>
            </a:pPr>
            <a:r>
              <a:rPr lang="en-US" dirty="0"/>
              <a:t>Apply work procedures and instructions</a:t>
            </a:r>
          </a:p>
          <a:p>
            <a:pPr>
              <a:spcBef>
                <a:spcPts val="1750"/>
              </a:spcBef>
            </a:pPr>
            <a:r>
              <a:rPr lang="en-US" dirty="0"/>
              <a:t>If you do not have enough information or you do not understand it, talk to your supervisor before starting work</a:t>
            </a:r>
          </a:p>
          <a:p>
            <a:endParaRPr lang="en-US" dirty="0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Identify Plant to Be Isolated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6"/>
          </p:nvPr>
        </p:nvSpPr>
        <p:spPr>
          <a:xfrm>
            <a:off x="390398" y="1358901"/>
            <a:ext cx="4504944" cy="4965700"/>
          </a:xfrm>
        </p:spPr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Discuss planned work with the plant operator</a:t>
            </a:r>
          </a:p>
          <a:p>
            <a:pPr>
              <a:spcBef>
                <a:spcPts val="1750"/>
              </a:spcBef>
            </a:pPr>
            <a:r>
              <a:rPr lang="en-US" dirty="0"/>
              <a:t>Inspect the plant and the work site</a:t>
            </a:r>
          </a:p>
          <a:p>
            <a:pPr>
              <a:spcBef>
                <a:spcPts val="1750"/>
              </a:spcBef>
            </a:pPr>
            <a:r>
              <a:rPr lang="en-US" dirty="0"/>
              <a:t>Identify the plant status</a:t>
            </a:r>
          </a:p>
          <a:p>
            <a:pPr>
              <a:spcBef>
                <a:spcPts val="1750"/>
              </a:spcBef>
            </a:pPr>
            <a:r>
              <a:rPr lang="en-US" dirty="0"/>
              <a:t>Note requirements for any change of status before or during isolation</a:t>
            </a:r>
          </a:p>
          <a:p>
            <a:pPr>
              <a:spcBef>
                <a:spcPts val="1750"/>
              </a:spcBef>
            </a:pPr>
            <a:r>
              <a:rPr lang="en-US" dirty="0"/>
              <a:t>Apply diagnostic techniques to identify problems</a:t>
            </a:r>
          </a:p>
          <a:p>
            <a:pPr>
              <a:spcBef>
                <a:spcPts val="1750"/>
              </a:spcBef>
            </a:pPr>
            <a:r>
              <a:rPr lang="en-US" dirty="0"/>
              <a:t>Access site information about the plant</a:t>
            </a:r>
          </a:p>
        </p:txBody>
      </p:sp>
      <p:pic>
        <p:nvPicPr>
          <p:cNvPr id="5" name="Picture 3" descr="Screen Shot 2014-05-22 at 9.24.22 A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53542" y="2053882"/>
            <a:ext cx="4542879" cy="27513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Confirm Work Requirements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Work requirements may include</a:t>
            </a:r>
          </a:p>
          <a:p>
            <a:pPr marL="857250" lvl="2" indent="-315913" eaLnBrk="1" hangingPunct="1">
              <a:spcBef>
                <a:spcPts val="800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Plant location and identification</a:t>
            </a:r>
          </a:p>
          <a:p>
            <a:pPr marL="857250" lvl="2" indent="-315913" eaLnBrk="1" hangingPunct="1">
              <a:spcBef>
                <a:spcPts val="800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Plant status</a:t>
            </a:r>
          </a:p>
          <a:p>
            <a:pPr marL="857250" lvl="2" indent="-315913" eaLnBrk="1" hangingPunct="1">
              <a:spcBef>
                <a:spcPts val="800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Operating parameters</a:t>
            </a:r>
          </a:p>
          <a:p>
            <a:pPr marL="857250" lvl="2" indent="-315913" eaLnBrk="1" hangingPunct="1">
              <a:spcBef>
                <a:spcPts val="800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Equipment specifications</a:t>
            </a:r>
          </a:p>
          <a:p>
            <a:r>
              <a:rPr lang="en-US" dirty="0" smtClean="0">
                <a:latin typeface="Arial" charset="0"/>
                <a:ea typeface="MS PGothic" charset="0"/>
              </a:rPr>
              <a:t>Documents may include</a:t>
            </a:r>
          </a:p>
          <a:p>
            <a:pPr marL="857250" lvl="2" indent="-315913" eaLnBrk="1" hangingPunct="1">
              <a:spcBef>
                <a:spcPts val="800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Procedures and work instructions</a:t>
            </a:r>
          </a:p>
          <a:p>
            <a:pPr marL="857250" lvl="2" indent="-315913" eaLnBrk="1" hangingPunct="1">
              <a:spcBef>
                <a:spcPts val="800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Defect reports</a:t>
            </a:r>
          </a:p>
          <a:p>
            <a:pPr marL="857250" lvl="2" indent="-315913" eaLnBrk="1" hangingPunct="1">
              <a:spcBef>
                <a:spcPts val="800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Diagrams, plans and schematics</a:t>
            </a:r>
          </a:p>
          <a:p>
            <a:pPr marL="857250" lvl="2" indent="-315913" eaLnBrk="1" hangingPunct="1">
              <a:spcBef>
                <a:spcPts val="800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JSA</a:t>
            </a:r>
          </a:p>
          <a:p>
            <a:pPr marL="857250" lvl="2" indent="-315913" eaLnBrk="1" hangingPunct="1">
              <a:spcBef>
                <a:spcPts val="800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Authority to Work conditions, limitations, scope of work</a:t>
            </a:r>
          </a:p>
          <a:p>
            <a:pPr marL="857250" lvl="2" indent="-315913" eaLnBrk="1" hangingPunct="1">
              <a:spcBef>
                <a:spcPts val="800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Manufacturer / supplier manuals</a:t>
            </a:r>
          </a:p>
          <a:p>
            <a:endParaRPr lang="en-US" dirty="0">
              <a:latin typeface="Arial" charset="0"/>
              <a:ea typeface="MS PGothic" charset="0"/>
            </a:endParaRPr>
          </a:p>
        </p:txBody>
      </p:sp>
      <p:pic>
        <p:nvPicPr>
          <p:cNvPr id="2" name="Picture 1" descr="Screen Shot 2014-05-22 at 1.10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136" y="1358901"/>
            <a:ext cx="3274083" cy="39747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Coordinate Isolation with Other Operators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Coordinate task with all personnel involved in the task: 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Control </a:t>
            </a:r>
            <a:r>
              <a:rPr lang="en-US" dirty="0" err="1" smtClean="0"/>
              <a:t>centre</a:t>
            </a:r>
            <a:r>
              <a:rPr lang="en-US" dirty="0" smtClean="0"/>
              <a:t>/base camp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Supervisor or other person requesting the work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Person in charge of work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Contractors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Work party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Plant operators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Other personnel</a:t>
            </a:r>
          </a:p>
          <a:p>
            <a:r>
              <a:rPr lang="en-US" dirty="0" smtClean="0"/>
              <a:t>Resolve </a:t>
            </a:r>
            <a:r>
              <a:rPr lang="en-US" dirty="0"/>
              <a:t>coordination activities before</a:t>
            </a:r>
            <a:br>
              <a:rPr lang="en-US" dirty="0"/>
            </a:br>
            <a:r>
              <a:rPr lang="en-US" dirty="0"/>
              <a:t> starting work and throughout the task</a:t>
            </a:r>
          </a:p>
          <a:p>
            <a:endParaRPr lang="en-US" dirty="0" smtClean="0">
              <a:latin typeface="Arial" charset="0"/>
              <a:ea typeface="MS PGothic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0333" y="3719053"/>
            <a:ext cx="3417887" cy="246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Complete the Isolation Sheet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Summary of location</a:t>
            </a:r>
          </a:p>
          <a:p>
            <a:pPr>
              <a:spcBef>
                <a:spcPts val="1750"/>
              </a:spcBef>
            </a:pPr>
            <a:r>
              <a:rPr lang="en-US" dirty="0"/>
              <a:t>Description of plant or equipment</a:t>
            </a:r>
          </a:p>
          <a:p>
            <a:pPr>
              <a:spcBef>
                <a:spcPts val="1750"/>
              </a:spcBef>
            </a:pPr>
            <a:r>
              <a:rPr lang="en-US" dirty="0"/>
              <a:t>Isolation action(s) required</a:t>
            </a:r>
          </a:p>
          <a:p>
            <a:pPr>
              <a:spcBef>
                <a:spcPts val="1750"/>
              </a:spcBef>
            </a:pPr>
            <a:r>
              <a:rPr lang="en-US" dirty="0"/>
              <a:t>Restoration steps</a:t>
            </a:r>
          </a:p>
          <a:p>
            <a:pPr>
              <a:spcBef>
                <a:spcPts val="1750"/>
              </a:spcBef>
            </a:pPr>
            <a:r>
              <a:rPr lang="en-US" dirty="0"/>
              <a:t>Sign name and date</a:t>
            </a:r>
          </a:p>
          <a:p>
            <a:pPr>
              <a:spcBef>
                <a:spcPts val="1750"/>
              </a:spcBef>
            </a:pPr>
            <a:r>
              <a:rPr lang="en-US" dirty="0"/>
              <a:t>Second person check </a:t>
            </a:r>
            <a:br>
              <a:rPr lang="en-US" dirty="0"/>
            </a:br>
            <a:r>
              <a:rPr lang="en-US" dirty="0"/>
              <a:t>and confirm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529" y="2838993"/>
            <a:ext cx="5252267" cy="37115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Identify Hazards and Control Risks</a:t>
            </a:r>
            <a:endParaRPr lang="en-US" dirty="0">
              <a:latin typeface="Arial" charset="0"/>
              <a:ea typeface="MS PGothic" charset="0"/>
            </a:endParaRPr>
          </a:p>
        </p:txBody>
      </p:sp>
      <p:pic>
        <p:nvPicPr>
          <p:cNvPr id="2" name="Picture 1" descr="Screen Shot 2014-05-22 at 1.31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597" y="990754"/>
            <a:ext cx="5480205" cy="57489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Controls</a:t>
            </a:r>
            <a:endParaRPr lang="en-US" dirty="0"/>
          </a:p>
        </p:txBody>
      </p:sp>
      <p:pic>
        <p:nvPicPr>
          <p:cNvPr id="4" name="Picture 3" descr="Screen Shot 2014-05-22 at 1.33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297" y="1261139"/>
            <a:ext cx="7864149" cy="499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80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Isolation: Safe Work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Maintain good housekeeping for: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Tools and equipment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Hazardous chemicals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Flammable materials</a:t>
            </a:r>
          </a:p>
          <a:p>
            <a:r>
              <a:rPr lang="en-US" dirty="0" smtClean="0"/>
              <a:t>Create an exclusion zone using: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Barricades or fences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Witches hats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Tape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Warning signs</a:t>
            </a:r>
            <a:endParaRPr lang="en-US" dirty="0"/>
          </a:p>
        </p:txBody>
      </p:sp>
      <p:pic>
        <p:nvPicPr>
          <p:cNvPr id="4" name="Picture 3" descr="Screen Shot 2014-05-22 at 1.37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692" y="1431080"/>
            <a:ext cx="3911504" cy="504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27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400" dirty="0" smtClean="0">
                <a:latin typeface="Arial" charset="0"/>
                <a:ea typeface="MS PGothic" charset="0"/>
                <a:cs typeface="Arial" charset="0"/>
              </a:rPr>
              <a:t>Hazard Identification Tools</a:t>
            </a:r>
            <a:endParaRPr lang="en-AU" sz="2400" dirty="0"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229">
            <a:off x="5584829" y="1452879"/>
            <a:ext cx="3671538" cy="3678518"/>
          </a:xfrm>
          <a:prstGeom prst="rect">
            <a:avLst/>
          </a:prstGeom>
        </p:spPr>
      </p:pic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247650" y="1270000"/>
            <a:ext cx="9410700" cy="5054600"/>
          </a:xfrm>
          <a:prstGeom prst="rect">
            <a:avLst/>
          </a:prstGeom>
        </p:spPr>
        <p:txBody>
          <a:bodyPr/>
          <a:lstStyle/>
          <a:p>
            <a:pPr marL="285750" lvl="1" indent="-285750">
              <a:lnSpc>
                <a:spcPct val="80000"/>
              </a:lnSpc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r>
              <a:rPr lang="en-AU" sz="2000" dirty="0" smtClean="0">
                <a:latin typeface="Arial" charset="0"/>
                <a:ea typeface="MS PGothic" charset="0"/>
                <a:cs typeface="Arial" charset="0"/>
              </a:rPr>
              <a:t>Take 5</a:t>
            </a:r>
          </a:p>
          <a:p>
            <a:pPr marL="722313" lvl="2" indent="-338138">
              <a:lnSpc>
                <a:spcPct val="80000"/>
              </a:lnSpc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AU" sz="2000" dirty="0">
                <a:latin typeface="Arial" charset="0"/>
                <a:ea typeface="MS PGothic" charset="0"/>
                <a:cs typeface="Arial" charset="0"/>
              </a:rPr>
              <a:t>Stop</a:t>
            </a:r>
          </a:p>
          <a:p>
            <a:pPr marL="722313" lvl="2" indent="-338138">
              <a:lnSpc>
                <a:spcPct val="80000"/>
              </a:lnSpc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AU" sz="2000" dirty="0">
                <a:latin typeface="Arial" charset="0"/>
                <a:ea typeface="MS PGothic" charset="0"/>
                <a:cs typeface="Arial" charset="0"/>
              </a:rPr>
              <a:t>Think</a:t>
            </a:r>
          </a:p>
          <a:p>
            <a:pPr marL="722313" lvl="2" indent="-338138">
              <a:lnSpc>
                <a:spcPct val="80000"/>
              </a:lnSpc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AU" sz="2000" dirty="0">
                <a:latin typeface="Arial" charset="0"/>
                <a:ea typeface="MS PGothic" charset="0"/>
                <a:cs typeface="Arial" charset="0"/>
              </a:rPr>
              <a:t>Identify</a:t>
            </a:r>
          </a:p>
          <a:p>
            <a:pPr marL="722313" lvl="2" indent="-338138">
              <a:lnSpc>
                <a:spcPct val="80000"/>
              </a:lnSpc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AU" sz="2000" dirty="0">
                <a:latin typeface="Arial" charset="0"/>
                <a:ea typeface="MS PGothic" charset="0"/>
                <a:cs typeface="Arial" charset="0"/>
              </a:rPr>
              <a:t>Plan</a:t>
            </a:r>
          </a:p>
          <a:p>
            <a:pPr marL="722313" lvl="2" indent="-338138">
              <a:lnSpc>
                <a:spcPct val="80000"/>
              </a:lnSpc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AU" sz="2000" dirty="0">
                <a:latin typeface="Arial" charset="0"/>
                <a:ea typeface="MS PGothic" charset="0"/>
                <a:cs typeface="Arial" charset="0"/>
              </a:rPr>
              <a:t>Proceed</a:t>
            </a:r>
          </a:p>
          <a:p>
            <a:pPr marL="285750" lvl="1" indent="-285750">
              <a:lnSpc>
                <a:spcPct val="80000"/>
              </a:lnSpc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r>
              <a:rPr lang="en-AU" sz="2000" dirty="0">
                <a:latin typeface="Arial" charset="0"/>
                <a:ea typeface="MS PGothic" charset="0"/>
                <a:cs typeface="Arial" charset="0"/>
              </a:rPr>
              <a:t>Job Safety </a:t>
            </a:r>
            <a:r>
              <a:rPr lang="en-AU" sz="2000" dirty="0" smtClean="0">
                <a:latin typeface="Arial" charset="0"/>
                <a:ea typeface="MS PGothic" charset="0"/>
                <a:cs typeface="Arial" charset="0"/>
              </a:rPr>
              <a:t>Analysis</a:t>
            </a:r>
            <a:endParaRPr lang="en-AU" sz="2000" dirty="0">
              <a:latin typeface="Arial" charset="0"/>
              <a:ea typeface="MS PGothic" charset="0"/>
              <a:cs typeface="Arial" charset="0"/>
            </a:endParaRPr>
          </a:p>
          <a:p>
            <a:pPr marL="722313" lvl="2" indent="-338138">
              <a:lnSpc>
                <a:spcPct val="80000"/>
              </a:lnSpc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AU" sz="2000" dirty="0">
                <a:latin typeface="Arial" charset="0"/>
                <a:ea typeface="MS PGothic" charset="0"/>
                <a:cs typeface="Arial" charset="0"/>
              </a:rPr>
              <a:t>Team based</a:t>
            </a:r>
          </a:p>
          <a:p>
            <a:pPr marL="722313" lvl="2" indent="-338138">
              <a:lnSpc>
                <a:spcPct val="80000"/>
              </a:lnSpc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AU" sz="2000" dirty="0">
                <a:latin typeface="Arial" charset="0"/>
                <a:ea typeface="MS PGothic" charset="0"/>
                <a:cs typeface="Arial" charset="0"/>
              </a:rPr>
              <a:t>Determine Risk </a:t>
            </a:r>
            <a:r>
              <a:rPr lang="en-AU" sz="2000" dirty="0" smtClean="0">
                <a:latin typeface="Arial" charset="0"/>
                <a:ea typeface="MS PGothic" charset="0"/>
                <a:cs typeface="Arial" charset="0"/>
              </a:rPr>
              <a:t>Rating</a:t>
            </a:r>
          </a:p>
          <a:p>
            <a:pPr marL="722313" lvl="2" indent="-338138">
              <a:lnSpc>
                <a:spcPct val="80000"/>
              </a:lnSpc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AU" sz="2000" dirty="0" smtClean="0">
                <a:latin typeface="Arial" charset="0"/>
                <a:ea typeface="MS PGothic" charset="0"/>
                <a:cs typeface="Arial" charset="0"/>
              </a:rPr>
              <a:t>Do if:</a:t>
            </a:r>
          </a:p>
          <a:p>
            <a:pPr marL="1038226" lvl="3" indent="-338138">
              <a:lnSpc>
                <a:spcPct val="80000"/>
              </a:lnSpc>
              <a:spcBef>
                <a:spcPts val="1000"/>
              </a:spcBef>
              <a:buClr>
                <a:schemeClr val="accent6"/>
              </a:buClr>
              <a:buFont typeface="Courier New" charset="0"/>
              <a:buChar char="o"/>
              <a:defRPr/>
            </a:pPr>
            <a:r>
              <a:rPr lang="en-AU" sz="2000" dirty="0" smtClean="0">
                <a:latin typeface="Arial" charset="0"/>
                <a:ea typeface="MS PGothic" charset="0"/>
                <a:cs typeface="Arial" charset="0"/>
              </a:rPr>
              <a:t>You answer ‘No’ to a Take 5 question</a:t>
            </a:r>
          </a:p>
          <a:p>
            <a:pPr marL="1038226" lvl="3" indent="-338138">
              <a:lnSpc>
                <a:spcPct val="80000"/>
              </a:lnSpc>
              <a:spcBef>
                <a:spcPts val="1000"/>
              </a:spcBef>
              <a:buClr>
                <a:schemeClr val="accent6"/>
              </a:buClr>
              <a:buFont typeface="Courier New" charset="0"/>
              <a:buChar char="o"/>
              <a:defRPr/>
            </a:pPr>
            <a:r>
              <a:rPr lang="en-AU" sz="2000" dirty="0" smtClean="0">
                <a:latin typeface="Arial" charset="0"/>
                <a:ea typeface="MS PGothic" charset="0"/>
                <a:cs typeface="Arial" charset="0"/>
              </a:rPr>
              <a:t>A procedure is not available</a:t>
            </a:r>
          </a:p>
          <a:p>
            <a:pPr marL="1038226" lvl="3" indent="-338138">
              <a:lnSpc>
                <a:spcPct val="80000"/>
              </a:lnSpc>
              <a:spcBef>
                <a:spcPts val="1000"/>
              </a:spcBef>
              <a:buClr>
                <a:schemeClr val="accent6"/>
              </a:buClr>
              <a:buFont typeface="Courier New" charset="0"/>
              <a:buChar char="o"/>
              <a:defRPr/>
            </a:pPr>
            <a:r>
              <a:rPr lang="en-AU" sz="2000" dirty="0" smtClean="0">
                <a:latin typeface="Arial" charset="0"/>
                <a:ea typeface="MS PGothic" charset="0"/>
                <a:cs typeface="Arial" charset="0"/>
              </a:rPr>
              <a:t>The task involves a number of people</a:t>
            </a:r>
          </a:p>
          <a:p>
            <a:pPr marL="1038226" lvl="3" indent="-338138">
              <a:lnSpc>
                <a:spcPct val="80000"/>
              </a:lnSpc>
              <a:spcBef>
                <a:spcPts val="1000"/>
              </a:spcBef>
              <a:buClr>
                <a:schemeClr val="accent6"/>
              </a:buClr>
              <a:buFont typeface="Courier New" charset="0"/>
              <a:buChar char="o"/>
              <a:defRPr/>
            </a:pPr>
            <a:r>
              <a:rPr lang="en-AU" sz="2000" dirty="0" smtClean="0">
                <a:latin typeface="Arial" charset="0"/>
                <a:ea typeface="MS PGothic" charset="0"/>
                <a:cs typeface="Arial" charset="0"/>
              </a:rPr>
              <a:t>Conditions have changed and new hazards may exist</a:t>
            </a:r>
            <a:endParaRPr lang="en-AU" sz="2000" dirty="0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Administration: Hazard Report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6"/>
          </p:nvPr>
        </p:nvSpPr>
        <p:spPr>
          <a:xfrm>
            <a:off x="390397" y="1358901"/>
            <a:ext cx="5407975" cy="4965700"/>
          </a:xfrm>
        </p:spPr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Communicates information about hazards</a:t>
            </a:r>
          </a:p>
          <a:p>
            <a:pPr>
              <a:spcBef>
                <a:spcPts val="1750"/>
              </a:spcBef>
            </a:pPr>
            <a:r>
              <a:rPr lang="en-US" dirty="0"/>
              <a:t>Prevents an unsafe condition or </a:t>
            </a:r>
            <a:r>
              <a:rPr lang="en-US" dirty="0" err="1"/>
              <a:t>behaviour</a:t>
            </a:r>
            <a:r>
              <a:rPr lang="en-US" dirty="0"/>
              <a:t> from causing an incident</a:t>
            </a:r>
          </a:p>
          <a:p>
            <a:pPr>
              <a:spcBef>
                <a:spcPts val="1750"/>
              </a:spcBef>
            </a:pPr>
            <a:r>
              <a:rPr lang="en-US" dirty="0"/>
              <a:t>Identifying the hazard enables the risk to be reduced or eliminated</a:t>
            </a:r>
          </a:p>
        </p:txBody>
      </p:sp>
      <p:pic>
        <p:nvPicPr>
          <p:cNvPr id="4" name="Picture 3" descr="Screen Shot 2014-05-22 at 1.42.04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6020" y="1445102"/>
            <a:ext cx="3223979" cy="4053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316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Arial" charset="0"/>
                <a:ea typeface="MS PGothic" charset="0"/>
              </a:rPr>
              <a:t>Introduction</a:t>
            </a:r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7170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AU" dirty="0"/>
              <a:t>RIISAM202D Isolate and Access Plant</a:t>
            </a:r>
          </a:p>
          <a:p>
            <a:pPr>
              <a:spcBef>
                <a:spcPts val="1750"/>
              </a:spcBef>
            </a:pPr>
            <a:r>
              <a:rPr lang="en-AU" dirty="0"/>
              <a:t>This resource contains information that will assist you to: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AU" dirty="0"/>
              <a:t>determine the required plant isolations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AU" dirty="0"/>
              <a:t>isolate plant according to site procedures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AU" dirty="0"/>
              <a:t>complete the </a:t>
            </a:r>
            <a:r>
              <a:rPr lang="en-AU" dirty="0" smtClean="0"/>
              <a:t>Authority to Work </a:t>
            </a:r>
            <a:r>
              <a:rPr lang="en-AU" dirty="0"/>
              <a:t>form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AU" dirty="0"/>
              <a:t>de-isolate and restore plant to service.</a:t>
            </a:r>
          </a:p>
          <a:p>
            <a:pPr>
              <a:buFontTx/>
              <a:buChar char="•"/>
            </a:pPr>
            <a:endParaRPr lang="en-AU" dirty="0">
              <a:latin typeface="Arial" charset="0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892" y="2600320"/>
            <a:ext cx="2999591" cy="403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Administration: Procedures and Work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Follow the site procedures and work instructions for tasks, such as: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Boarding and disembarking vehicles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Working behind protective barriers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Clearing blockages and spills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Working with moving parts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Working around hot machinery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Accessing and isolating plant</a:t>
            </a:r>
          </a:p>
          <a:p>
            <a:pPr>
              <a:spcBef>
                <a:spcPts val="1750"/>
              </a:spcBef>
            </a:pPr>
            <a:r>
              <a:rPr lang="en-US" dirty="0" smtClean="0"/>
              <a:t>Ensure </a:t>
            </a:r>
            <a:r>
              <a:rPr lang="en-US" dirty="0"/>
              <a:t>that you are trained and authorised to access and isolate plant</a:t>
            </a:r>
          </a:p>
        </p:txBody>
      </p:sp>
    </p:spTree>
    <p:extLst>
      <p:ext uri="{BB962C8B-B14F-4D97-AF65-F5344CB8AC3E}">
        <p14:creationId xmlns:p14="http://schemas.microsoft.com/office/powerpoint/2010/main" val="3043370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</a:t>
            </a:r>
            <a:r>
              <a:rPr lang="en-US" dirty="0" err="1" smtClean="0"/>
              <a:t>Authorisation</a:t>
            </a:r>
            <a:r>
              <a:rPr lang="en-US" dirty="0" smtClean="0"/>
              <a:t>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Typical levels of authorisation for </a:t>
            </a:r>
            <a:r>
              <a:rPr lang="en-US" dirty="0" smtClean="0"/>
              <a:t>isolators:</a:t>
            </a:r>
            <a:endParaRPr lang="en-US" dirty="0"/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/>
              <a:t>Level 1 Authorised Isolator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/>
              <a:t>Level 2 Authorised Isolator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/>
              <a:t>Authorised HV Isolator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/>
              <a:t>Authorised Radiation Safety Officer (RSO)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/>
              <a:t>Independent Verifier of Isolations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Tag </a:t>
            </a:r>
            <a:r>
              <a:rPr lang="en-US" dirty="0"/>
              <a:t>Holder</a:t>
            </a:r>
          </a:p>
        </p:txBody>
      </p:sp>
    </p:spTree>
    <p:extLst>
      <p:ext uri="{BB962C8B-B14F-4D97-AF65-F5344CB8AC3E}">
        <p14:creationId xmlns:p14="http://schemas.microsoft.com/office/powerpoint/2010/main" val="3874624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061" y="3059117"/>
            <a:ext cx="19843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0099" y="1317645"/>
            <a:ext cx="2122487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Arial" charset="0"/>
                <a:ea typeface="MS PGothic" charset="0"/>
              </a:rPr>
              <a:t>Personal Protective Equipment (PPE)</a:t>
            </a:r>
          </a:p>
        </p:txBody>
      </p:sp>
      <p:sp>
        <p:nvSpPr>
          <p:cNvPr id="37892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AU" dirty="0"/>
              <a:t>PPE must be clean, in good condition and properly fitted</a:t>
            </a:r>
          </a:p>
          <a:p>
            <a:pPr>
              <a:spcBef>
                <a:spcPts val="1750"/>
              </a:spcBef>
            </a:pPr>
            <a:r>
              <a:rPr lang="en-AU" dirty="0"/>
              <a:t>PPE includes: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AU" dirty="0" smtClean="0"/>
              <a:t>Fire resistant clothing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AU" dirty="0" smtClean="0"/>
              <a:t>High voltage isolation gloves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AU" dirty="0" smtClean="0"/>
              <a:t>Non-conductive footwear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AU" dirty="0" smtClean="0"/>
              <a:t>Non-conductive platforms/rubber mats</a:t>
            </a:r>
          </a:p>
          <a:p>
            <a:pPr>
              <a:spcBef>
                <a:spcPts val="1750"/>
              </a:spcBef>
            </a:pPr>
            <a:r>
              <a:rPr lang="en-AU" dirty="0" smtClean="0"/>
              <a:t>Additional </a:t>
            </a:r>
            <a:r>
              <a:rPr lang="en-AU" dirty="0"/>
              <a:t>PPE may be required</a:t>
            </a:r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902" y="3641725"/>
            <a:ext cx="12239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590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Authority to Work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A system for planning and controlling work so it can be done safely.</a:t>
            </a:r>
          </a:p>
          <a:p>
            <a:pPr>
              <a:spcBef>
                <a:spcPts val="1750"/>
              </a:spcBef>
            </a:pPr>
            <a:r>
              <a:rPr lang="en-US" dirty="0" smtClean="0"/>
              <a:t>Procedure </a:t>
            </a:r>
            <a:r>
              <a:rPr lang="en-US" dirty="0"/>
              <a:t>involves:</a:t>
            </a:r>
          </a:p>
          <a:p>
            <a:pPr marL="857250" lvl="2" indent="-315913" eaLnBrk="1" hangingPunct="1">
              <a:spcBef>
                <a:spcPts val="800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Risk assessment</a:t>
            </a:r>
          </a:p>
          <a:p>
            <a:pPr marL="857250" lvl="2" indent="-315913" eaLnBrk="1" hangingPunct="1">
              <a:spcBef>
                <a:spcPts val="800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ATW application</a:t>
            </a:r>
          </a:p>
          <a:p>
            <a:pPr marL="857250" lvl="2" indent="-315913" eaLnBrk="1" hangingPunct="1">
              <a:spcBef>
                <a:spcPts val="800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Implement controls</a:t>
            </a:r>
          </a:p>
          <a:p>
            <a:pPr marL="857250" lvl="2" indent="-315913" eaLnBrk="1" hangingPunct="1">
              <a:spcBef>
                <a:spcPts val="800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ATW issue</a:t>
            </a:r>
          </a:p>
          <a:p>
            <a:pPr marL="857250" lvl="2" indent="-315913" eaLnBrk="1" hangingPunct="1">
              <a:spcBef>
                <a:spcPts val="800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Work starts</a:t>
            </a:r>
          </a:p>
          <a:p>
            <a:pPr marL="857250" lvl="2" indent="-315913" eaLnBrk="1" hangingPunct="1">
              <a:spcBef>
                <a:spcPts val="800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Work completed</a:t>
            </a:r>
          </a:p>
          <a:p>
            <a:pPr marL="857250" lvl="2" indent="-315913" eaLnBrk="1" hangingPunct="1">
              <a:spcBef>
                <a:spcPts val="800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ATW surrendered</a:t>
            </a:r>
          </a:p>
          <a:p>
            <a:pPr marL="857250" lvl="2" indent="-315913" eaLnBrk="1" hangingPunct="1">
              <a:spcBef>
                <a:spcPts val="800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Removal of controls</a:t>
            </a:r>
          </a:p>
          <a:p>
            <a:pPr marL="857250" lvl="2" indent="-315913" eaLnBrk="1" hangingPunct="1">
              <a:spcBef>
                <a:spcPts val="800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Confirmation</a:t>
            </a:r>
          </a:p>
          <a:p>
            <a:pPr marL="857250" lvl="2" indent="-315913" eaLnBrk="1" hangingPunct="1">
              <a:spcBef>
                <a:spcPts val="800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ATW closed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9"/>
          <a:stretch>
            <a:fillRect/>
          </a:stretch>
        </p:blipFill>
        <p:spPr bwMode="auto">
          <a:xfrm>
            <a:off x="5895191" y="1858724"/>
            <a:ext cx="3543029" cy="478179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009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ATW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lvl="2" defTabSz="457200">
              <a:spcBef>
                <a:spcPts val="1750"/>
              </a:spcBef>
              <a:buClr>
                <a:schemeClr val="accent6"/>
              </a:buClr>
              <a:buFontTx/>
              <a:buChar char="•"/>
              <a:defRPr/>
            </a:pPr>
            <a:r>
              <a:rPr lang="en-US" dirty="0">
                <a:latin typeface="Arial" charset="0"/>
                <a:ea typeface="MS PGothic" charset="0"/>
                <a:cs typeface="Arial" charset="0"/>
              </a:rPr>
              <a:t>Liaise with supervisor or ATW issuer</a:t>
            </a:r>
          </a:p>
          <a:p>
            <a:pPr lvl="2" defTabSz="457200">
              <a:spcBef>
                <a:spcPts val="1750"/>
              </a:spcBef>
              <a:buClr>
                <a:schemeClr val="accent6"/>
              </a:buClr>
              <a:buFontTx/>
              <a:buChar char="•"/>
              <a:defRPr/>
            </a:pPr>
            <a:r>
              <a:rPr lang="en-US" dirty="0">
                <a:latin typeface="Arial" charset="0"/>
                <a:ea typeface="MS PGothic" charset="0"/>
                <a:cs typeface="Arial" charset="0"/>
              </a:rPr>
              <a:t>Confirm operational requirements</a:t>
            </a:r>
          </a:p>
          <a:p>
            <a:pPr lvl="2" defTabSz="457200">
              <a:spcBef>
                <a:spcPts val="1750"/>
              </a:spcBef>
              <a:buClr>
                <a:schemeClr val="accent6"/>
              </a:buClr>
              <a:buFontTx/>
              <a:buChar char="•"/>
              <a:defRPr/>
            </a:pPr>
            <a:r>
              <a:rPr lang="en-US" dirty="0">
                <a:latin typeface="Arial" charset="0"/>
                <a:ea typeface="MS PGothic" charset="0"/>
                <a:cs typeface="Arial" charset="0"/>
              </a:rPr>
              <a:t>Supply all required information</a:t>
            </a:r>
          </a:p>
          <a:p>
            <a:pPr lvl="2" defTabSz="457200">
              <a:spcBef>
                <a:spcPts val="1750"/>
              </a:spcBef>
              <a:buClr>
                <a:schemeClr val="accent6"/>
              </a:buClr>
              <a:buFontTx/>
              <a:buChar char="•"/>
              <a:defRPr/>
            </a:pPr>
            <a:r>
              <a:rPr lang="en-US" dirty="0">
                <a:latin typeface="Arial" charset="0"/>
                <a:ea typeface="MS PGothic" charset="0"/>
                <a:cs typeface="Arial" charset="0"/>
              </a:rPr>
              <a:t>Submit application to the relevant person</a:t>
            </a:r>
          </a:p>
          <a:p>
            <a:pPr lvl="2" defTabSz="457200">
              <a:spcBef>
                <a:spcPts val="1750"/>
              </a:spcBef>
              <a:buClr>
                <a:schemeClr val="accent6"/>
              </a:buClr>
              <a:buFontTx/>
              <a:buChar char="•"/>
              <a:defRPr/>
            </a:pPr>
            <a:r>
              <a:rPr lang="en-US" dirty="0">
                <a:latin typeface="Arial" charset="0"/>
                <a:ea typeface="MS PGothic" charset="0"/>
                <a:cs typeface="Arial" charset="0"/>
              </a:rPr>
              <a:t>Allow sufficient time for ATW to be prepared</a:t>
            </a:r>
          </a:p>
        </p:txBody>
      </p:sp>
    </p:spTree>
    <p:extLst>
      <p:ext uri="{BB962C8B-B14F-4D97-AF65-F5344CB8AC3E}">
        <p14:creationId xmlns:p14="http://schemas.microsoft.com/office/powerpoint/2010/main" val="4015135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ATW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When the ATW is issued: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Confirm </a:t>
            </a:r>
            <a:r>
              <a:rPr lang="en-US" dirty="0"/>
              <a:t>the </a:t>
            </a:r>
            <a:r>
              <a:rPr lang="en-US" dirty="0" smtClean="0"/>
              <a:t>ATW is </a:t>
            </a:r>
            <a:r>
              <a:rPr lang="en-US" dirty="0"/>
              <a:t>accurate and complete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Discuss </a:t>
            </a:r>
            <a:r>
              <a:rPr lang="en-US" dirty="0"/>
              <a:t>the hazards and required controls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Confirm </a:t>
            </a:r>
            <a:r>
              <a:rPr lang="en-US" dirty="0"/>
              <a:t>your understanding of the job task, limits and requirements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Sign </a:t>
            </a:r>
            <a:r>
              <a:rPr lang="en-US" dirty="0"/>
              <a:t>and date the </a:t>
            </a:r>
            <a:r>
              <a:rPr lang="en-US" dirty="0" smtClean="0"/>
              <a:t>ATW</a:t>
            </a:r>
            <a:endParaRPr lang="en-US" dirty="0"/>
          </a:p>
          <a:p>
            <a:pPr>
              <a:spcBef>
                <a:spcPts val="1750"/>
              </a:spcBef>
            </a:pPr>
            <a:r>
              <a:rPr lang="en-US" dirty="0"/>
              <a:t>ATW issuer will sign and date ATW to issue it</a:t>
            </a:r>
          </a:p>
          <a:p>
            <a:pPr>
              <a:spcBef>
                <a:spcPts val="1750"/>
              </a:spcBef>
            </a:pPr>
            <a:r>
              <a:rPr lang="en-US" dirty="0"/>
              <a:t>Each person working under the ATW must read and sign the ATW</a:t>
            </a:r>
          </a:p>
          <a:p>
            <a:pPr>
              <a:spcBef>
                <a:spcPts val="1750"/>
              </a:spcBef>
            </a:pPr>
            <a:r>
              <a:rPr lang="en-US" dirty="0"/>
              <a:t>ATW must be placed in the required location (at the work site or central location)</a:t>
            </a:r>
          </a:p>
        </p:txBody>
      </p:sp>
    </p:spTree>
    <p:extLst>
      <p:ext uri="{BB962C8B-B14F-4D97-AF65-F5344CB8AC3E}">
        <p14:creationId xmlns:p14="http://schemas.microsoft.com/office/powerpoint/2010/main" val="728503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ATW Information</a:t>
            </a:r>
            <a:endParaRPr lang="en-US" dirty="0"/>
          </a:p>
        </p:txBody>
      </p:sp>
      <p:pic>
        <p:nvPicPr>
          <p:cNvPr id="4" name="Picture 3" descr="Screen Shot 2014-05-22 at 2.01.47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523" y="1126975"/>
            <a:ext cx="7434115" cy="516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36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 Equipment</a:t>
            </a:r>
            <a:endParaRPr lang="en-US" dirty="0"/>
          </a:p>
        </p:txBody>
      </p:sp>
      <p:pic>
        <p:nvPicPr>
          <p:cNvPr id="4" name="Picture 3" descr="Screen Shot 2014-05-22 at 2.03.24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959" y="1267779"/>
            <a:ext cx="3613888" cy="21904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creen Shot 2014-05-22 at 2.07.20 p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6817" y="3582302"/>
            <a:ext cx="2839156" cy="30732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6395" y="1267779"/>
            <a:ext cx="4621886" cy="219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637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Property of the person working on the job, or supplied by site</a:t>
            </a:r>
          </a:p>
          <a:p>
            <a:pPr>
              <a:spcBef>
                <a:spcPts val="1750"/>
              </a:spcBef>
            </a:pPr>
            <a:r>
              <a:rPr lang="en-US" dirty="0"/>
              <a:t>Used with a Personal Danger Tag to identify who is working on the plant</a:t>
            </a:r>
          </a:p>
          <a:p>
            <a:pPr>
              <a:spcBef>
                <a:spcPts val="1750"/>
              </a:spcBef>
            </a:pPr>
            <a:r>
              <a:rPr lang="en-US" dirty="0"/>
              <a:t>Before </a:t>
            </a:r>
            <a:r>
              <a:rPr lang="en-US" dirty="0" smtClean="0"/>
              <a:t>applying </a:t>
            </a:r>
            <a:r>
              <a:rPr lang="en-US" dirty="0"/>
              <a:t>personal lock: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/>
              <a:t>Read ATW and any associated clearance certificates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/>
              <a:t>Make sure you understand the task and agree to the conditions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/>
              <a:t>Sign on to the ATW and JSA</a:t>
            </a:r>
          </a:p>
          <a:p>
            <a:pPr>
              <a:spcBef>
                <a:spcPts val="1750"/>
              </a:spcBef>
            </a:pPr>
            <a:r>
              <a:rPr lang="en-US" dirty="0"/>
              <a:t>Remove lock at end of work or on ATW suspension</a:t>
            </a:r>
          </a:p>
        </p:txBody>
      </p:sp>
    </p:spTree>
    <p:extLst>
      <p:ext uri="{BB962C8B-B14F-4D97-AF65-F5344CB8AC3E}">
        <p14:creationId xmlns:p14="http://schemas.microsoft.com/office/powerpoint/2010/main" val="4155909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Rules for Locks and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Tags provide warning and information</a:t>
            </a:r>
          </a:p>
          <a:p>
            <a:pPr>
              <a:spcBef>
                <a:spcPts val="1750"/>
              </a:spcBef>
            </a:pPr>
            <a:r>
              <a:rPr lang="en-US" dirty="0"/>
              <a:t>Do not start or operate equipment with a lock and tag</a:t>
            </a:r>
          </a:p>
          <a:p>
            <a:pPr>
              <a:spcBef>
                <a:spcPts val="1750"/>
              </a:spcBef>
            </a:pPr>
            <a:r>
              <a:rPr lang="en-US" dirty="0"/>
              <a:t>Fasten tags securely</a:t>
            </a:r>
          </a:p>
          <a:p>
            <a:pPr>
              <a:spcBef>
                <a:spcPts val="1750"/>
              </a:spcBef>
            </a:pPr>
            <a:r>
              <a:rPr lang="en-US" dirty="0"/>
              <a:t>Ensure that interlocking equipment is also isolated</a:t>
            </a:r>
          </a:p>
          <a:p>
            <a:pPr>
              <a:spcBef>
                <a:spcPts val="1750"/>
              </a:spcBef>
            </a:pPr>
            <a:r>
              <a:rPr lang="en-US" dirty="0"/>
              <a:t>Notify supervisor if you cannot find the isolation point</a:t>
            </a:r>
          </a:p>
          <a:p>
            <a:pPr>
              <a:spcBef>
                <a:spcPts val="1750"/>
              </a:spcBef>
            </a:pPr>
            <a:r>
              <a:rPr lang="en-US" dirty="0"/>
              <a:t>Dispose of tags according to site procedures</a:t>
            </a:r>
          </a:p>
          <a:p>
            <a:pPr>
              <a:spcBef>
                <a:spcPts val="1750"/>
              </a:spcBef>
            </a:pPr>
            <a:r>
              <a:rPr lang="en-US" dirty="0"/>
              <a:t>Tags alone do not isolate plant</a:t>
            </a:r>
          </a:p>
          <a:p>
            <a:pPr>
              <a:spcBef>
                <a:spcPts val="1750"/>
              </a:spcBef>
            </a:pPr>
            <a:r>
              <a:rPr lang="en-US" dirty="0"/>
              <a:t>Tag types may </a:t>
            </a:r>
            <a:r>
              <a:rPr lang="en-US" dirty="0" smtClean="0"/>
              <a:t>include Danger Tag, Test Tag, Control </a:t>
            </a:r>
            <a:r>
              <a:rPr lang="en-US" dirty="0"/>
              <a:t>Point </a:t>
            </a:r>
            <a:r>
              <a:rPr lang="en-US" dirty="0" smtClean="0"/>
              <a:t>Tag, Out </a:t>
            </a:r>
            <a:r>
              <a:rPr lang="en-US" dirty="0"/>
              <a:t>of Service </a:t>
            </a:r>
            <a:r>
              <a:rPr lang="en-US" dirty="0" smtClean="0"/>
              <a:t>Tag, Information </a:t>
            </a:r>
            <a:r>
              <a:rPr lang="en-US" dirty="0"/>
              <a:t>Tag</a:t>
            </a:r>
          </a:p>
        </p:txBody>
      </p:sp>
    </p:spTree>
    <p:extLst>
      <p:ext uri="{BB962C8B-B14F-4D97-AF65-F5344CB8AC3E}">
        <p14:creationId xmlns:p14="http://schemas.microsoft.com/office/powerpoint/2010/main" val="271611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Isolation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Action to prevent uncontrolled release of energy</a:t>
            </a:r>
          </a:p>
          <a:p>
            <a:pPr>
              <a:spcBef>
                <a:spcPts val="1750"/>
              </a:spcBef>
            </a:pPr>
            <a:r>
              <a:rPr lang="en-US" dirty="0"/>
              <a:t>Energy release may cause injury to personnel or damage to plant and equipment</a:t>
            </a:r>
          </a:p>
          <a:p>
            <a:pPr>
              <a:spcBef>
                <a:spcPts val="1750"/>
              </a:spcBef>
            </a:pPr>
            <a:r>
              <a:rPr lang="en-US" dirty="0"/>
              <a:t>All potential sources of energy connected to the plant must be isolated</a:t>
            </a:r>
          </a:p>
          <a:p>
            <a:pPr>
              <a:spcBef>
                <a:spcPts val="1750"/>
              </a:spcBef>
            </a:pPr>
            <a:r>
              <a:rPr lang="en-US" dirty="0"/>
              <a:t>Isolation includes not only the section being work on but also all associated systems</a:t>
            </a:r>
          </a:p>
          <a:p>
            <a:pPr>
              <a:spcBef>
                <a:spcPts val="1750"/>
              </a:spcBef>
            </a:pPr>
            <a:r>
              <a:rPr lang="en-US" dirty="0"/>
              <a:t>Follow the scope of work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Out Devices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Pins</a:t>
            </a:r>
          </a:p>
          <a:p>
            <a:pPr>
              <a:spcBef>
                <a:spcPts val="1750"/>
              </a:spcBef>
            </a:pPr>
            <a:r>
              <a:rPr lang="en-US" dirty="0"/>
              <a:t>Slings</a:t>
            </a:r>
          </a:p>
          <a:p>
            <a:pPr>
              <a:spcBef>
                <a:spcPts val="1750"/>
              </a:spcBef>
            </a:pPr>
            <a:r>
              <a:rPr lang="en-US" dirty="0"/>
              <a:t>Wheel chocks</a:t>
            </a:r>
          </a:p>
          <a:p>
            <a:pPr>
              <a:spcBef>
                <a:spcPts val="1750"/>
              </a:spcBef>
            </a:pPr>
            <a:r>
              <a:rPr lang="en-US" dirty="0"/>
              <a:t>Energy Isolation Switches</a:t>
            </a:r>
          </a:p>
          <a:p>
            <a:pPr>
              <a:spcBef>
                <a:spcPts val="1750"/>
              </a:spcBef>
            </a:pPr>
            <a:r>
              <a:rPr lang="en-US" dirty="0"/>
              <a:t>Spades</a:t>
            </a:r>
          </a:p>
          <a:p>
            <a:pPr>
              <a:spcBef>
                <a:spcPts val="1750"/>
              </a:spcBef>
            </a:pPr>
            <a:r>
              <a:rPr lang="en-US" dirty="0"/>
              <a:t>Blanks</a:t>
            </a:r>
          </a:p>
          <a:p>
            <a:pPr>
              <a:spcBef>
                <a:spcPts val="1750"/>
              </a:spcBef>
            </a:pPr>
            <a:r>
              <a:rPr lang="en-US" dirty="0"/>
              <a:t>Isolation </a:t>
            </a:r>
            <a:r>
              <a:rPr lang="en-US" dirty="0" smtClean="0"/>
              <a:t>valves</a:t>
            </a:r>
          </a:p>
          <a:p>
            <a:pPr>
              <a:spcBef>
                <a:spcPts val="1750"/>
              </a:spcBef>
            </a:pPr>
            <a:r>
              <a:rPr lang="en-US" dirty="0" smtClean="0"/>
              <a:t>Manually check the efficiency of lock out</a:t>
            </a:r>
            <a:br>
              <a:rPr lang="en-US" dirty="0" smtClean="0"/>
            </a:br>
            <a:r>
              <a:rPr lang="en-US" dirty="0" smtClean="0"/>
              <a:t>devices</a:t>
            </a:r>
            <a:endParaRPr lang="en-US" dirty="0"/>
          </a:p>
        </p:txBody>
      </p:sp>
      <p:pic>
        <p:nvPicPr>
          <p:cNvPr id="4" name="Picture 3" descr="Screen Shot 2014-05-22 at 2.28.12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1633" y="1767692"/>
            <a:ext cx="3796587" cy="27162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3028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and Barricades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lvl="2" defTabSz="457200">
              <a:spcBef>
                <a:spcPts val="1750"/>
              </a:spcBef>
              <a:buClr>
                <a:schemeClr val="accent6"/>
              </a:buClr>
              <a:buFontTx/>
              <a:buChar char="•"/>
              <a:defRPr/>
            </a:pPr>
            <a:r>
              <a:rPr lang="en-US" dirty="0">
                <a:latin typeface="Arial" charset="0"/>
                <a:ea typeface="MS PGothic" charset="0"/>
                <a:cs typeface="Arial" charset="0"/>
              </a:rPr>
              <a:t>Machine guards</a:t>
            </a:r>
          </a:p>
          <a:p>
            <a:pPr lvl="2" defTabSz="457200">
              <a:spcBef>
                <a:spcPts val="1750"/>
              </a:spcBef>
              <a:buClr>
                <a:schemeClr val="accent6"/>
              </a:buClr>
              <a:buFontTx/>
              <a:buChar char="•"/>
              <a:defRPr/>
            </a:pPr>
            <a:r>
              <a:rPr lang="en-US" dirty="0">
                <a:latin typeface="Arial" charset="0"/>
                <a:ea typeface="MS PGothic" charset="0"/>
                <a:cs typeface="Arial" charset="0"/>
              </a:rPr>
              <a:t>Fences</a:t>
            </a:r>
          </a:p>
          <a:p>
            <a:pPr lvl="2" defTabSz="457200">
              <a:spcBef>
                <a:spcPts val="1750"/>
              </a:spcBef>
              <a:buClr>
                <a:schemeClr val="accent6"/>
              </a:buClr>
              <a:buFontTx/>
              <a:buChar char="•"/>
              <a:defRPr/>
            </a:pPr>
            <a:r>
              <a:rPr lang="en-US" dirty="0">
                <a:latin typeface="Arial" charset="0"/>
                <a:ea typeface="MS PGothic" charset="0"/>
                <a:cs typeface="Arial" charset="0"/>
              </a:rPr>
              <a:t>Witches hats and bollards</a:t>
            </a:r>
          </a:p>
          <a:p>
            <a:pPr lvl="2" defTabSz="457200">
              <a:spcBef>
                <a:spcPts val="1750"/>
              </a:spcBef>
              <a:buClr>
                <a:schemeClr val="accent6"/>
              </a:buClr>
              <a:buFontTx/>
              <a:buChar char="•"/>
              <a:defRPr/>
            </a:pPr>
            <a:r>
              <a:rPr lang="en-US" dirty="0">
                <a:latin typeface="Arial" charset="0"/>
                <a:ea typeface="MS PGothic" charset="0"/>
                <a:cs typeface="Arial" charset="0"/>
              </a:rPr>
              <a:t>Danger, caution and warning tape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0716" y="3710350"/>
            <a:ext cx="4870503" cy="299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798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6"/>
          </p:nvPr>
        </p:nvSpPr>
        <p:spPr>
          <a:xfrm>
            <a:off x="390397" y="1358901"/>
            <a:ext cx="4439787" cy="4965700"/>
          </a:xfrm>
        </p:spPr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Warning signs indicate hazards</a:t>
            </a:r>
          </a:p>
          <a:p>
            <a:pPr>
              <a:spcBef>
                <a:spcPts val="1750"/>
              </a:spcBef>
            </a:pPr>
            <a:r>
              <a:rPr lang="en-US" dirty="0"/>
              <a:t>Danger signs indicate the risk of severe injury</a:t>
            </a:r>
          </a:p>
          <a:p>
            <a:pPr>
              <a:spcBef>
                <a:spcPts val="1750"/>
              </a:spcBef>
            </a:pPr>
            <a:r>
              <a:rPr lang="en-US" dirty="0"/>
              <a:t>Signs must be fastened securely and clearly visible</a:t>
            </a:r>
          </a:p>
        </p:txBody>
      </p:sp>
      <p:pic>
        <p:nvPicPr>
          <p:cNvPr id="4" name="Picture 3" descr="Screen Shot 2014-05-22 at 2.33.07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0994" y="1475106"/>
            <a:ext cx="3810158" cy="41514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1424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Performing Plant Isolations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The authorised isolator is responsible for: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Obtaining permission to isolate the plant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Performing isolations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Conducting a risk assessment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Securing the isolation points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Ensuring all energy sources have been removed or isolated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Ensuring that personnel involved in the task:</a:t>
            </a:r>
          </a:p>
          <a:p>
            <a:pPr marL="1425574" lvl="3" eaLnBrk="1" hangingPunct="1">
              <a:spcBef>
                <a:spcPts val="925"/>
              </a:spcBef>
              <a:buClr>
                <a:srgbClr val="F79646"/>
              </a:buClr>
              <a:defRPr/>
            </a:pPr>
            <a:r>
              <a:rPr lang="en-US" dirty="0" smtClean="0"/>
              <a:t>Understand work conditions</a:t>
            </a:r>
          </a:p>
          <a:p>
            <a:pPr marL="1425574" lvl="3" eaLnBrk="1" hangingPunct="1">
              <a:spcBef>
                <a:spcPts val="925"/>
              </a:spcBef>
              <a:buClr>
                <a:srgbClr val="F79646"/>
              </a:buClr>
              <a:defRPr/>
            </a:pPr>
            <a:r>
              <a:rPr lang="en-US" dirty="0" smtClean="0"/>
              <a:t>Read and sign the required documents</a:t>
            </a:r>
          </a:p>
          <a:p>
            <a:pPr marL="1425574" lvl="3" eaLnBrk="1" hangingPunct="1">
              <a:spcBef>
                <a:spcPts val="925"/>
              </a:spcBef>
              <a:buClr>
                <a:srgbClr val="F79646"/>
              </a:buClr>
              <a:defRPr/>
            </a:pPr>
            <a:r>
              <a:rPr lang="en-US" dirty="0" smtClean="0"/>
              <a:t>Attach their personal locks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Informing the supervisor when the plant is safe to return to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66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Stop, turn the plant off and remove energy sources</a:t>
            </a:r>
          </a:p>
          <a:p>
            <a:pPr>
              <a:spcBef>
                <a:spcPts val="1750"/>
              </a:spcBef>
            </a:pPr>
            <a:r>
              <a:rPr lang="en-US" dirty="0"/>
              <a:t>Isolate and purge the plant</a:t>
            </a:r>
          </a:p>
          <a:p>
            <a:pPr>
              <a:spcBef>
                <a:spcPts val="1750"/>
              </a:spcBef>
            </a:pPr>
            <a:r>
              <a:rPr lang="en-US" dirty="0"/>
              <a:t>Test the plant for proof of isolation</a:t>
            </a:r>
          </a:p>
          <a:p>
            <a:pPr>
              <a:spcBef>
                <a:spcPts val="1750"/>
              </a:spcBef>
            </a:pPr>
            <a:r>
              <a:rPr lang="en-US" dirty="0"/>
              <a:t>Lock and tag the plant in the isolated position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47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Isolation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Segregates hazard </a:t>
            </a:r>
            <a:r>
              <a:rPr lang="en-US" dirty="0"/>
              <a:t>source from </a:t>
            </a:r>
            <a:r>
              <a:rPr lang="en-US" dirty="0" smtClean="0"/>
              <a:t>plant / equipment </a:t>
            </a:r>
            <a:r>
              <a:rPr lang="en-US" dirty="0"/>
              <a:t>to prevent </a:t>
            </a:r>
            <a:r>
              <a:rPr lang="en-US" dirty="0" smtClean="0"/>
              <a:t>energy flow</a:t>
            </a:r>
          </a:p>
          <a:p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effective type of </a:t>
            </a:r>
            <a:r>
              <a:rPr lang="en-US" dirty="0" smtClean="0"/>
              <a:t>isolation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4-05-22 at 2.41.10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3500" y="2590396"/>
            <a:ext cx="5309884" cy="38861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0614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Proved Isolation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Does not involve disconnection or a positive break</a:t>
            </a:r>
          </a:p>
          <a:p>
            <a:pPr>
              <a:spcBef>
                <a:spcPts val="1750"/>
              </a:spcBef>
            </a:pPr>
            <a:r>
              <a:rPr lang="en-US" dirty="0"/>
              <a:t>Interrupts the energy flow to a specific section or component</a:t>
            </a:r>
          </a:p>
          <a:p>
            <a:pPr>
              <a:spcBef>
                <a:spcPts val="1750"/>
              </a:spcBef>
            </a:pPr>
            <a:endParaRPr lang="en-US" dirty="0"/>
          </a:p>
        </p:txBody>
      </p:sp>
      <p:pic>
        <p:nvPicPr>
          <p:cNvPr id="4" name="Picture 3" descr="Screen Shot 2014-05-22 at 2.41.20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7508" y="2975653"/>
            <a:ext cx="5313600" cy="33071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3902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Select the correct method for the energy source: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Electrical</a:t>
            </a:r>
            <a:endParaRPr lang="en-US" dirty="0"/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Mechanical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Liquids, gases and </a:t>
            </a:r>
            <a:r>
              <a:rPr lang="en-US" dirty="0" err="1" smtClean="0"/>
              <a:t>vapours</a:t>
            </a:r>
            <a:endParaRPr lang="en-US" dirty="0" smtClean="0"/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err="1" smtClean="0"/>
              <a:t>Pressurised</a:t>
            </a:r>
            <a:r>
              <a:rPr lang="en-US" dirty="0" smtClean="0"/>
              <a:t> vessels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Kinetic energy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Potential energy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Confined spaces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Thermal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60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Isolations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90398" y="1358901"/>
            <a:ext cx="6279344" cy="4965700"/>
          </a:xfrm>
        </p:spPr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Regard all electrical conductors as live until proved de-</a:t>
            </a:r>
            <a:r>
              <a:rPr lang="en-US" dirty="0" err="1"/>
              <a:t>energised</a:t>
            </a:r>
            <a:endParaRPr lang="en-US" dirty="0"/>
          </a:p>
          <a:p>
            <a:pPr>
              <a:spcBef>
                <a:spcPts val="1750"/>
              </a:spcBef>
            </a:pPr>
            <a:r>
              <a:rPr lang="en-US" dirty="0"/>
              <a:t>Use the appropriate method to isolate electrical energy: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Open </a:t>
            </a:r>
            <a:r>
              <a:rPr lang="en-US" dirty="0"/>
              <a:t>an electrical isolator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Disconnect </a:t>
            </a:r>
            <a:r>
              <a:rPr lang="en-US" dirty="0"/>
              <a:t>a conductor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Remove </a:t>
            </a:r>
            <a:r>
              <a:rPr lang="en-US" dirty="0"/>
              <a:t>a fuse</a:t>
            </a:r>
          </a:p>
          <a:p>
            <a:pPr>
              <a:spcBef>
                <a:spcPts val="1750"/>
              </a:spcBef>
            </a:pPr>
            <a:r>
              <a:rPr lang="en-US" dirty="0"/>
              <a:t>Preferred method is a physical break by removing a component</a:t>
            </a:r>
          </a:p>
        </p:txBody>
      </p:sp>
      <p:pic>
        <p:nvPicPr>
          <p:cNvPr id="4" name="Picture 3" descr="Screen Shot 2014-05-22 at 2.45.47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76" t="1442" r="3133" b="9163"/>
          <a:stretch/>
        </p:blipFill>
        <p:spPr>
          <a:xfrm>
            <a:off x="7005047" y="1371289"/>
            <a:ext cx="2540105" cy="49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Isolations</a:t>
            </a:r>
            <a:endParaRPr lang="en-US" dirty="0"/>
          </a:p>
        </p:txBody>
      </p:sp>
      <p:pic>
        <p:nvPicPr>
          <p:cNvPr id="4" name="Picture 3" descr="Screen Shot 2014-05-22 at 2.49.45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240" y="2116415"/>
            <a:ext cx="3067315" cy="24257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Shot 2014-05-22 at 2.49.55 p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805" y="2132695"/>
            <a:ext cx="3108347" cy="24094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Screen Shot 2014-05-22 at 2.50.05 pm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8219" y="2148975"/>
            <a:ext cx="3089575" cy="23931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429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</a:rPr>
              <a:t>Types of Energy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6"/>
          </p:nvPr>
        </p:nvSpPr>
        <p:spPr>
          <a:xfrm>
            <a:off x="390398" y="1358901"/>
            <a:ext cx="2987504" cy="4965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Check the work site database for information on: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/>
              <a:t>energy sources and locations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/>
              <a:t>approved isolation points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/>
              <a:t>approved isolation methods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endParaRPr lang="en-US" dirty="0"/>
          </a:p>
        </p:txBody>
      </p:sp>
      <p:pic>
        <p:nvPicPr>
          <p:cNvPr id="29698" name="Picture 3" descr="Screen Shot 2014-05-22 at 8.45.46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8273" y="728886"/>
            <a:ext cx="6242050" cy="602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Liquids</a:t>
            </a:r>
            <a:r>
              <a:rPr lang="en-US" dirty="0">
                <a:latin typeface="Arial" charset="0"/>
                <a:ea typeface="ＭＳ Ｐゴシック" charset="0"/>
              </a:rPr>
              <a:t>, Gases and </a:t>
            </a:r>
            <a:r>
              <a:rPr lang="en-US" dirty="0" err="1">
                <a:latin typeface="Arial" charset="0"/>
                <a:ea typeface="ＭＳ Ｐゴシック" charset="0"/>
              </a:rPr>
              <a:t>Vapours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39938" name="Group 8"/>
          <p:cNvGrpSpPr>
            <a:grpSpLocks/>
          </p:cNvGrpSpPr>
          <p:nvPr/>
        </p:nvGrpSpPr>
        <p:grpSpPr bwMode="auto">
          <a:xfrm>
            <a:off x="1065674" y="1526190"/>
            <a:ext cx="7975736" cy="4642573"/>
            <a:chOff x="1141550" y="1746493"/>
            <a:chExt cx="6877843" cy="4036460"/>
          </a:xfrm>
        </p:grpSpPr>
        <p:pic>
          <p:nvPicPr>
            <p:cNvPr id="39939" name="Picture 4" descr="Screen shot 2012-02-09 at 2.20.59 PM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684" y="1746523"/>
              <a:ext cx="3081740" cy="22175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40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873" y="1746493"/>
              <a:ext cx="3218877" cy="21132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41" name="Picture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550" y="4159391"/>
              <a:ext cx="3444658" cy="16235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42" name="Picture 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972" y="4154346"/>
              <a:ext cx="3253421" cy="14483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2366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Pressurised Vessels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Avoid pressure increase due to ambient temperature changes</a:t>
            </a:r>
          </a:p>
          <a:p>
            <a:pPr>
              <a:spcBef>
                <a:spcPts val="1750"/>
              </a:spcBef>
            </a:pPr>
            <a:r>
              <a:rPr lang="en-US" dirty="0"/>
              <a:t>Prevent build-up of excessive pressure</a:t>
            </a:r>
          </a:p>
          <a:p>
            <a:pPr>
              <a:spcBef>
                <a:spcPts val="1750"/>
              </a:spcBef>
            </a:pPr>
            <a:r>
              <a:rPr lang="en-US" dirty="0" smtClean="0"/>
              <a:t>Vacuum </a:t>
            </a:r>
            <a:r>
              <a:rPr lang="en-US" dirty="0"/>
              <a:t>can form </a:t>
            </a:r>
            <a:r>
              <a:rPr lang="en-US" dirty="0" smtClean="0"/>
              <a:t>preventing </a:t>
            </a:r>
            <a:r>
              <a:rPr lang="en-US" dirty="0"/>
              <a:t>release of pressure</a:t>
            </a:r>
          </a:p>
        </p:txBody>
      </p:sp>
      <p:pic>
        <p:nvPicPr>
          <p:cNvPr id="54274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7508" y="3557785"/>
            <a:ext cx="5313600" cy="27668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4669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Other Energy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US" dirty="0" smtClean="0"/>
              <a:t>Kinetic 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/>
              <a:t>Restrict devices that are free to move with an appropriate method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/>
              <a:t>These methods should be made part of the isolation when they are to remain in place throughout the work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/>
              <a:t>Temporary methods should be considered part of </a:t>
            </a:r>
            <a:r>
              <a:rPr lang="en-US" dirty="0" smtClean="0"/>
              <a:t>maintenance </a:t>
            </a:r>
            <a:r>
              <a:rPr lang="en-US" dirty="0"/>
              <a:t>activity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/>
              <a:t>Consider crush and pinch hazards</a:t>
            </a:r>
          </a:p>
          <a:p>
            <a:pPr>
              <a:spcBef>
                <a:spcPts val="1750"/>
              </a:spcBef>
            </a:pPr>
            <a:r>
              <a:rPr lang="en-US" dirty="0" smtClean="0"/>
              <a:t>Potential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/>
              <a:t>Devices capable of stored energy state should be isolated in a zero or minimum energy state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/>
              <a:t>Objects that may fall or cannot be brought to a low energy state should be restrained appropriately</a:t>
            </a:r>
          </a:p>
          <a:p>
            <a:pPr>
              <a:spcBef>
                <a:spcPts val="175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42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Thermal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Ensure </a:t>
            </a:r>
            <a:r>
              <a:rPr lang="en-US" dirty="0" smtClean="0"/>
              <a:t>thermal </a:t>
            </a:r>
            <a:r>
              <a:rPr lang="en-US" dirty="0"/>
              <a:t>energy is reduced to safe limits as defined by site procedure</a:t>
            </a:r>
          </a:p>
          <a:p>
            <a:pPr>
              <a:spcBef>
                <a:spcPts val="1750"/>
              </a:spcBef>
            </a:pPr>
            <a:r>
              <a:rPr lang="en-US" dirty="0"/>
              <a:t>Conduct </a:t>
            </a:r>
            <a:r>
              <a:rPr lang="en-US" dirty="0" smtClean="0"/>
              <a:t>risk </a:t>
            </a:r>
            <a:r>
              <a:rPr lang="en-US" dirty="0"/>
              <a:t>assessment if </a:t>
            </a:r>
            <a:r>
              <a:rPr lang="en-US" dirty="0" smtClean="0"/>
              <a:t>thermal </a:t>
            </a:r>
            <a:r>
              <a:rPr lang="en-US" dirty="0"/>
              <a:t>energy cannot be reduced sufficiently</a:t>
            </a:r>
          </a:p>
          <a:p>
            <a:pPr>
              <a:spcBef>
                <a:spcPts val="1750"/>
              </a:spcBef>
            </a:pPr>
            <a:r>
              <a:rPr lang="en-US" dirty="0"/>
              <a:t>Take precautions, including PPE, in all thermal energy situations</a:t>
            </a:r>
          </a:p>
        </p:txBody>
      </p:sp>
    </p:spTree>
    <p:extLst>
      <p:ext uri="{BB962C8B-B14F-4D97-AF65-F5344CB8AC3E}">
        <p14:creationId xmlns:p14="http://schemas.microsoft.com/office/powerpoint/2010/main" val="36491183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Other Isolations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390397" y="1358901"/>
            <a:ext cx="4299937" cy="4965700"/>
          </a:xfrm>
        </p:spPr>
        <p:txBody>
          <a:bodyPr/>
          <a:lstStyle/>
          <a:p>
            <a:pPr>
              <a:spcBef>
                <a:spcPts val="1750"/>
              </a:spcBef>
              <a:defRPr/>
            </a:pPr>
            <a:r>
              <a:rPr lang="en-US" dirty="0"/>
              <a:t>High voltage plant</a:t>
            </a:r>
          </a:p>
          <a:p>
            <a:pPr>
              <a:spcBef>
                <a:spcPts val="1750"/>
              </a:spcBef>
              <a:defRPr/>
            </a:pPr>
            <a:r>
              <a:rPr lang="en-US" dirty="0"/>
              <a:t>Chemical systems</a:t>
            </a:r>
          </a:p>
          <a:p>
            <a:pPr>
              <a:spcBef>
                <a:spcPts val="1750"/>
              </a:spcBef>
              <a:defRPr/>
            </a:pPr>
            <a:r>
              <a:rPr lang="en-US" dirty="0"/>
              <a:t>Operator standby</a:t>
            </a:r>
          </a:p>
          <a:p>
            <a:pPr>
              <a:spcBef>
                <a:spcPts val="1750"/>
              </a:spcBef>
              <a:defRPr/>
            </a:pPr>
            <a:r>
              <a:rPr lang="en-US" dirty="0"/>
              <a:t>Biological</a:t>
            </a:r>
          </a:p>
          <a:p>
            <a:pPr>
              <a:spcBef>
                <a:spcPts val="1750"/>
              </a:spcBef>
              <a:defRPr/>
            </a:pPr>
            <a:r>
              <a:rPr lang="en-US" dirty="0"/>
              <a:t>Vibration</a:t>
            </a:r>
          </a:p>
          <a:p>
            <a:pPr>
              <a:spcBef>
                <a:spcPts val="1750"/>
              </a:spcBef>
              <a:defRPr/>
            </a:pPr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416005" y="1360689"/>
            <a:ext cx="4299937" cy="49657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Tx/>
              <a:buChar char="•"/>
              <a:defRPr lang="en-US" sz="2000" kern="1200" dirty="0" smtClean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884237" indent="-342900" algn="l" defTabSz="315913" rtl="0" eaLnBrk="0" fontAlgn="base" hangingPunct="0">
              <a:spcBef>
                <a:spcPts val="415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lang="en-US" sz="2000" kern="12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342900" indent="-342900" algn="l" defTabSz="315913" rtl="0" eaLnBrk="0" fontAlgn="base" hangingPunct="0">
              <a:spcBef>
                <a:spcPts val="415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884237" indent="-342900" algn="l" defTabSz="315913" rtl="0" eaLnBrk="0" fontAlgn="base" hangingPunct="0">
              <a:spcBef>
                <a:spcPts val="415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Courier New" charset="0"/>
              <a:buChar char="o"/>
              <a:defRPr lang="en-US" sz="2000" kern="12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4pPr>
            <a:lvl5pPr marL="1424389" indent="-158265" algn="l" defTabSz="315913" rtl="0" eaLnBrk="0" fontAlgn="base" hangingPunct="0">
              <a:spcBef>
                <a:spcPts val="415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740920" indent="-158265" algn="l" defTabSz="316531" rtl="0" eaLnBrk="1" latinLnBrk="0" hangingPunct="1">
              <a:spcBef>
                <a:spcPct val="20000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51" indent="-158265" algn="l" defTabSz="316531" rtl="0" eaLnBrk="1" latinLnBrk="0" hangingPunct="1">
              <a:spcBef>
                <a:spcPct val="20000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982" indent="-158265" algn="l" defTabSz="316531" rtl="0" eaLnBrk="1" latinLnBrk="0" hangingPunct="1">
              <a:spcBef>
                <a:spcPct val="20000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513" indent="-158265" algn="l" defTabSz="316531" rtl="0" eaLnBrk="1" latinLnBrk="0" hangingPunct="1">
              <a:spcBef>
                <a:spcPct val="20000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750"/>
              </a:spcBef>
              <a:defRPr/>
            </a:pPr>
            <a:r>
              <a:rPr lang="en-US" dirty="0" smtClean="0"/>
              <a:t>Moving parts or devices</a:t>
            </a:r>
          </a:p>
          <a:p>
            <a:pPr>
              <a:spcBef>
                <a:spcPts val="1750"/>
              </a:spcBef>
              <a:defRPr/>
            </a:pPr>
            <a:r>
              <a:rPr lang="en-US" dirty="0" smtClean="0"/>
              <a:t>Remotely operated equipment</a:t>
            </a:r>
          </a:p>
          <a:p>
            <a:pPr>
              <a:spcBef>
                <a:spcPts val="1750"/>
              </a:spcBef>
              <a:defRPr/>
            </a:pPr>
            <a:r>
              <a:rPr lang="en-US" dirty="0" smtClean="0"/>
              <a:t>Fire/explosion hazards</a:t>
            </a:r>
          </a:p>
          <a:p>
            <a:pPr>
              <a:spcBef>
                <a:spcPts val="1750"/>
              </a:spcBef>
              <a:defRPr/>
            </a:pPr>
            <a:r>
              <a:rPr lang="en-US" dirty="0" smtClean="0"/>
              <a:t>Sound energy</a:t>
            </a:r>
          </a:p>
          <a:p>
            <a:pPr>
              <a:spcBef>
                <a:spcPts val="1750"/>
              </a:spcBef>
              <a:defRPr/>
            </a:pPr>
            <a:r>
              <a:rPr lang="en-US" dirty="0" smtClean="0"/>
              <a:t>Hot work</a:t>
            </a:r>
          </a:p>
          <a:p>
            <a:pPr>
              <a:spcBef>
                <a:spcPts val="1750"/>
              </a:spcBef>
              <a:defRPr/>
            </a:pPr>
            <a:r>
              <a:rPr lang="en-US" dirty="0" smtClean="0"/>
              <a:t>Hydraulics/pneumatics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008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Non-effective Isolations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704269" y="1358900"/>
            <a:ext cx="8419674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307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Completion of Isolation and Handover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Complete all documentation including isolation sheet</a:t>
            </a:r>
          </a:p>
          <a:p>
            <a:pPr>
              <a:spcBef>
                <a:spcPts val="1750"/>
              </a:spcBef>
            </a:pPr>
            <a:r>
              <a:rPr lang="en-US" dirty="0"/>
              <a:t>Inform relevant personnel that isolation is complete</a:t>
            </a:r>
          </a:p>
          <a:p>
            <a:pPr>
              <a:spcBef>
                <a:spcPts val="1750"/>
              </a:spcBef>
            </a:pPr>
            <a:r>
              <a:rPr lang="en-US" dirty="0"/>
              <a:t>Ensure personnel have completed sign-on / sign-off arrangements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5990" y="2900394"/>
            <a:ext cx="3092230" cy="38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8557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 the Work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Confirm personnel have vacated the area</a:t>
            </a:r>
          </a:p>
          <a:p>
            <a:pPr>
              <a:spcBef>
                <a:spcPts val="1750"/>
              </a:spcBef>
            </a:pPr>
            <a:r>
              <a:rPr lang="en-US" dirty="0"/>
              <a:t>Verify tools, equipment and unused locks and tags have been removed</a:t>
            </a:r>
          </a:p>
          <a:p>
            <a:pPr>
              <a:spcBef>
                <a:spcPts val="1750"/>
              </a:spcBef>
            </a:pPr>
            <a:r>
              <a:rPr lang="en-US" dirty="0"/>
              <a:t>Confirm isolated area is safe</a:t>
            </a:r>
          </a:p>
          <a:p>
            <a:pPr>
              <a:spcBef>
                <a:spcPts val="1750"/>
              </a:spcBef>
            </a:pPr>
            <a:r>
              <a:rPr lang="en-US" dirty="0"/>
              <a:t>Remove barricades and signs unless required for continued work</a:t>
            </a:r>
          </a:p>
          <a:p>
            <a:pPr>
              <a:spcBef>
                <a:spcPts val="1750"/>
              </a:spcBef>
            </a:pPr>
            <a:r>
              <a:rPr lang="en-US" dirty="0"/>
              <a:t>Ensure test certificate has been supplied for electrical work</a:t>
            </a:r>
          </a:p>
        </p:txBody>
      </p:sp>
      <p:pic>
        <p:nvPicPr>
          <p:cNvPr id="4" name="Picture 3" descr="Screen Shot 2014-05-22 at 3.05.48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22"/>
          <a:stretch/>
        </p:blipFill>
        <p:spPr>
          <a:xfrm>
            <a:off x="5286126" y="4268455"/>
            <a:ext cx="4051512" cy="229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346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Hand Over </a:t>
            </a:r>
            <a:r>
              <a:rPr lang="en-US" dirty="0" smtClean="0">
                <a:latin typeface="Arial" charset="0"/>
                <a:ea typeface="ＭＳ Ｐゴシック" charset="0"/>
              </a:rPr>
              <a:t>Plant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Inform </a:t>
            </a:r>
            <a:r>
              <a:rPr lang="en-US" dirty="0" err="1"/>
              <a:t>authorised</a:t>
            </a:r>
            <a:r>
              <a:rPr lang="en-US" dirty="0"/>
              <a:t> person when isolation complete</a:t>
            </a:r>
          </a:p>
          <a:p>
            <a:pPr>
              <a:spcBef>
                <a:spcPts val="1750"/>
              </a:spcBef>
            </a:pPr>
            <a:r>
              <a:rPr lang="en-US" dirty="0"/>
              <a:t>Return all documentation and complete </a:t>
            </a:r>
            <a:r>
              <a:rPr lang="en-US" dirty="0" smtClean="0"/>
              <a:t>ATW form</a:t>
            </a:r>
            <a:endParaRPr lang="en-US" dirty="0"/>
          </a:p>
          <a:p>
            <a:pPr>
              <a:spcBef>
                <a:spcPts val="1750"/>
              </a:spcBef>
            </a:pPr>
            <a:r>
              <a:rPr lang="en-US" dirty="0"/>
              <a:t>Discuss isolations/controls with relevant personnel</a:t>
            </a:r>
          </a:p>
          <a:p>
            <a:pPr>
              <a:spcBef>
                <a:spcPts val="1750"/>
              </a:spcBef>
            </a:pPr>
            <a:r>
              <a:rPr lang="en-US" dirty="0"/>
              <a:t>Ensure all isolations are confirmed</a:t>
            </a:r>
          </a:p>
          <a:p>
            <a:pPr>
              <a:spcBef>
                <a:spcPts val="1750"/>
              </a:spcBef>
            </a:pPr>
            <a:r>
              <a:rPr lang="en-US" dirty="0"/>
              <a:t>Sign off </a:t>
            </a:r>
            <a:r>
              <a:rPr lang="en-US" dirty="0" smtClean="0"/>
              <a:t>ATW and </a:t>
            </a:r>
            <a:r>
              <a:rPr lang="en-US" dirty="0"/>
              <a:t>associated </a:t>
            </a:r>
            <a:r>
              <a:rPr lang="en-US" dirty="0" smtClean="0"/>
              <a:t>clearance certificates</a:t>
            </a:r>
            <a:endParaRPr lang="en-US" dirty="0"/>
          </a:p>
          <a:p>
            <a:pPr>
              <a:spcBef>
                <a:spcPts val="1750"/>
              </a:spcBef>
            </a:pPr>
            <a:r>
              <a:rPr lang="en-US" dirty="0"/>
              <a:t>Return isolation keys</a:t>
            </a:r>
          </a:p>
          <a:p>
            <a:pPr>
              <a:spcBef>
                <a:spcPts val="1750"/>
              </a:spcBef>
            </a:pPr>
            <a:r>
              <a:rPr lang="en-US" dirty="0"/>
              <a:t>Store unused locks and </a:t>
            </a:r>
            <a:r>
              <a:rPr lang="en-US" dirty="0" smtClean="0"/>
              <a:t>tags</a:t>
            </a:r>
            <a:endParaRPr lang="en-US" dirty="0"/>
          </a:p>
        </p:txBody>
      </p:sp>
      <p:pic>
        <p:nvPicPr>
          <p:cNvPr id="82946" name="Picture 1" descr="isolis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3331" y="3841751"/>
            <a:ext cx="3449055" cy="280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1692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US" dirty="0" smtClean="0"/>
              <a:t>Maintenance </a:t>
            </a:r>
            <a:r>
              <a:rPr lang="en-US" dirty="0"/>
              <a:t>or repair work will take place </a:t>
            </a:r>
            <a:r>
              <a:rPr lang="en-US" dirty="0" smtClean="0"/>
              <a:t>once isolations are applied</a:t>
            </a:r>
            <a:endParaRPr lang="en-US" dirty="0"/>
          </a:p>
          <a:p>
            <a:pPr>
              <a:spcBef>
                <a:spcPts val="1750"/>
              </a:spcBef>
            </a:pPr>
            <a:r>
              <a:rPr lang="en-US" dirty="0" smtClean="0"/>
              <a:t>Person </a:t>
            </a:r>
            <a:r>
              <a:rPr lang="en-US" dirty="0"/>
              <a:t>in charge of work will return </a:t>
            </a:r>
            <a:r>
              <a:rPr lang="en-US" dirty="0" smtClean="0"/>
              <a:t>ATW to </a:t>
            </a:r>
            <a:r>
              <a:rPr lang="en-US" dirty="0"/>
              <a:t>the </a:t>
            </a:r>
            <a:r>
              <a:rPr lang="en-US" dirty="0" err="1"/>
              <a:t>authorised</a:t>
            </a:r>
            <a:r>
              <a:rPr lang="en-US" dirty="0"/>
              <a:t> </a:t>
            </a:r>
            <a:r>
              <a:rPr lang="en-US" dirty="0" smtClean="0"/>
              <a:t>person when work </a:t>
            </a:r>
            <a:r>
              <a:rPr lang="en-US" dirty="0"/>
              <a:t>is </a:t>
            </a:r>
            <a:r>
              <a:rPr lang="en-US" dirty="0" smtClean="0"/>
              <a:t>complete</a:t>
            </a:r>
            <a:endParaRPr lang="en-US" dirty="0"/>
          </a:p>
          <a:p>
            <a:pPr>
              <a:spcBef>
                <a:spcPts val="1750"/>
              </a:spcBef>
            </a:pPr>
            <a:r>
              <a:rPr lang="en-US" dirty="0"/>
              <a:t>Surrender of </a:t>
            </a:r>
            <a:r>
              <a:rPr lang="en-US" dirty="0" smtClean="0"/>
              <a:t>ATW signals plant </a:t>
            </a:r>
            <a:r>
              <a:rPr lang="en-US" dirty="0"/>
              <a:t>is ready for de-isolation</a:t>
            </a:r>
          </a:p>
          <a:p>
            <a:pPr>
              <a:spcBef>
                <a:spcPts val="1750"/>
              </a:spcBef>
            </a:pPr>
            <a:r>
              <a:rPr lang="en-US" dirty="0" smtClean="0"/>
              <a:t>Plant can be </a:t>
            </a:r>
            <a:r>
              <a:rPr lang="en-US" dirty="0"/>
              <a:t>de-isolated and returned to </a:t>
            </a:r>
            <a:r>
              <a:rPr lang="en-US" dirty="0" smtClean="0"/>
              <a:t>service provided </a:t>
            </a:r>
            <a:r>
              <a:rPr lang="en-US" dirty="0"/>
              <a:t>there are no linked </a:t>
            </a:r>
            <a:r>
              <a:rPr lang="en-US" dirty="0" smtClean="0"/>
              <a:t>ATWs to </a:t>
            </a:r>
            <a:r>
              <a:rPr lang="en-US" dirty="0"/>
              <a:t>other </a:t>
            </a:r>
            <a:r>
              <a:rPr lang="en-US" dirty="0" smtClean="0"/>
              <a:t>jobs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4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788" y="4009820"/>
            <a:ext cx="258921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Arial" charset="0"/>
                <a:ea typeface="MS PGothic" charset="0"/>
              </a:rPr>
              <a:t>Operator Obligations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AU" dirty="0"/>
              <a:t>Be physically and mentally fit for the task</a:t>
            </a:r>
          </a:p>
          <a:p>
            <a:pPr>
              <a:spcBef>
                <a:spcPts val="1750"/>
              </a:spcBef>
            </a:pPr>
            <a:r>
              <a:rPr lang="en-AU" dirty="0"/>
              <a:t>Do not attempt to access or isolate plant without: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AU" dirty="0"/>
              <a:t>T</a:t>
            </a:r>
            <a:r>
              <a:rPr lang="en-AU" dirty="0" smtClean="0"/>
              <a:t>raining </a:t>
            </a:r>
            <a:r>
              <a:rPr lang="en-AU" dirty="0"/>
              <a:t>and authorisation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AU" dirty="0"/>
              <a:t>R</a:t>
            </a:r>
            <a:r>
              <a:rPr lang="en-AU" dirty="0" smtClean="0"/>
              <a:t>equired authorisations </a:t>
            </a:r>
            <a:r>
              <a:rPr lang="en-AU" dirty="0"/>
              <a:t>for the work</a:t>
            </a:r>
          </a:p>
          <a:p>
            <a:pPr>
              <a:spcBef>
                <a:spcPts val="1750"/>
              </a:spcBef>
            </a:pPr>
            <a:r>
              <a:rPr lang="en-AU" dirty="0"/>
              <a:t>Select, check and use appropriate PPE</a:t>
            </a:r>
          </a:p>
          <a:p>
            <a:pPr>
              <a:spcBef>
                <a:spcPts val="1750"/>
              </a:spcBef>
            </a:pPr>
            <a:r>
              <a:rPr lang="en-AU" dirty="0"/>
              <a:t>Report unsafe conditions, activities, incidents or near misses</a:t>
            </a:r>
          </a:p>
          <a:p>
            <a:pPr>
              <a:spcBef>
                <a:spcPts val="1750"/>
              </a:spcBef>
            </a:pPr>
            <a:r>
              <a:rPr lang="en-AU" dirty="0"/>
              <a:t>Report damaged or defective equipment</a:t>
            </a:r>
          </a:p>
          <a:p>
            <a:pPr>
              <a:spcBef>
                <a:spcPts val="1750"/>
              </a:spcBef>
            </a:pPr>
            <a:r>
              <a:rPr lang="en-AU" dirty="0"/>
              <a:t>Operate equipment within specifications and limitations</a:t>
            </a:r>
          </a:p>
          <a:p>
            <a:pPr>
              <a:spcBef>
                <a:spcPts val="1750"/>
              </a:spcBef>
            </a:pPr>
            <a:r>
              <a:rPr lang="en-AU" dirty="0"/>
              <a:t>Adhere to site environmental requirements</a:t>
            </a:r>
          </a:p>
          <a:p>
            <a:endParaRPr lang="en-AU" dirty="0">
              <a:latin typeface="Arial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Coordinate with relevant personnel before starting de-isolation: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Control </a:t>
            </a:r>
            <a:r>
              <a:rPr lang="en-US" dirty="0" err="1" smtClean="0"/>
              <a:t>centre</a:t>
            </a:r>
            <a:r>
              <a:rPr lang="en-US" dirty="0" smtClean="0"/>
              <a:t> personnel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Supervisor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ATW issuer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Maintenance personnel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Other personnel performing work in the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4019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Prepare for De-isolation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1750"/>
              </a:spcBef>
            </a:pPr>
            <a:r>
              <a:rPr lang="en-US" dirty="0"/>
              <a:t>Work complete</a:t>
            </a:r>
          </a:p>
          <a:p>
            <a:pPr>
              <a:lnSpc>
                <a:spcPct val="70000"/>
              </a:lnSpc>
              <a:spcBef>
                <a:spcPts val="1750"/>
              </a:spcBef>
            </a:pPr>
            <a:r>
              <a:rPr lang="en-US" dirty="0"/>
              <a:t>Inspect area for non essential items</a:t>
            </a:r>
          </a:p>
          <a:p>
            <a:pPr>
              <a:lnSpc>
                <a:spcPct val="70000"/>
              </a:lnSpc>
              <a:spcBef>
                <a:spcPts val="1750"/>
              </a:spcBef>
            </a:pPr>
            <a:r>
              <a:rPr lang="en-US" dirty="0"/>
              <a:t>Components intact and in place</a:t>
            </a:r>
          </a:p>
          <a:p>
            <a:pPr>
              <a:lnSpc>
                <a:spcPct val="70000"/>
              </a:lnSpc>
              <a:spcBef>
                <a:spcPts val="1750"/>
              </a:spcBef>
            </a:pPr>
            <a:r>
              <a:rPr lang="en-US" dirty="0"/>
              <a:t>Hazards controlled</a:t>
            </a:r>
          </a:p>
          <a:p>
            <a:pPr>
              <a:lnSpc>
                <a:spcPct val="70000"/>
              </a:lnSpc>
              <a:spcBef>
                <a:spcPts val="1750"/>
              </a:spcBef>
            </a:pPr>
            <a:r>
              <a:rPr lang="en-US" dirty="0"/>
              <a:t>Guards in place</a:t>
            </a:r>
          </a:p>
          <a:p>
            <a:pPr>
              <a:lnSpc>
                <a:spcPct val="70000"/>
              </a:lnSpc>
              <a:spcBef>
                <a:spcPts val="1750"/>
              </a:spcBef>
            </a:pPr>
            <a:r>
              <a:rPr lang="en-US" dirty="0"/>
              <a:t>Plant in safe and suitable condition</a:t>
            </a:r>
          </a:p>
          <a:p>
            <a:pPr>
              <a:lnSpc>
                <a:spcPct val="70000"/>
              </a:lnSpc>
              <a:spcBef>
                <a:spcPts val="1750"/>
              </a:spcBef>
            </a:pPr>
            <a:r>
              <a:rPr lang="en-US" dirty="0"/>
              <a:t>Work area is clear of personnel</a:t>
            </a:r>
          </a:p>
          <a:p>
            <a:pPr>
              <a:lnSpc>
                <a:spcPct val="70000"/>
              </a:lnSpc>
              <a:spcBef>
                <a:spcPts val="1750"/>
              </a:spcBef>
            </a:pPr>
            <a:r>
              <a:rPr lang="en-US" dirty="0"/>
              <a:t>Sign on/sign off procedures completed</a:t>
            </a:r>
          </a:p>
          <a:p>
            <a:pPr>
              <a:lnSpc>
                <a:spcPct val="70000"/>
              </a:lnSpc>
              <a:spcBef>
                <a:spcPts val="1750"/>
              </a:spcBef>
            </a:pPr>
            <a:r>
              <a:rPr lang="en-US" dirty="0"/>
              <a:t>Check for links between isolation sheet and other </a:t>
            </a:r>
            <a:r>
              <a:rPr lang="en-US" dirty="0" smtClean="0"/>
              <a:t>ATWs</a:t>
            </a:r>
            <a:endParaRPr lang="en-US" dirty="0"/>
          </a:p>
          <a:p>
            <a:pPr>
              <a:lnSpc>
                <a:spcPct val="70000"/>
              </a:lnSpc>
              <a:spcBef>
                <a:spcPts val="1750"/>
              </a:spcBef>
            </a:pPr>
            <a:r>
              <a:rPr lang="en-US" dirty="0"/>
              <a:t>All </a:t>
            </a:r>
            <a:r>
              <a:rPr lang="en-US" dirty="0" smtClean="0"/>
              <a:t>ATWs signed </a:t>
            </a:r>
            <a:r>
              <a:rPr lang="en-US" dirty="0"/>
              <a:t>and returned to </a:t>
            </a:r>
            <a:r>
              <a:rPr lang="en-US" dirty="0" smtClean="0"/>
              <a:t>ATW issuer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053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De-isolation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1750"/>
              </a:spcBef>
            </a:pPr>
            <a:r>
              <a:rPr lang="en-US" dirty="0"/>
              <a:t>Refer to site procedures</a:t>
            </a:r>
          </a:p>
          <a:p>
            <a:pPr>
              <a:lnSpc>
                <a:spcPct val="70000"/>
              </a:lnSpc>
              <a:spcBef>
                <a:spcPts val="1750"/>
              </a:spcBef>
            </a:pPr>
            <a:r>
              <a:rPr lang="en-US" dirty="0"/>
              <a:t>Obtain appropriate documentation</a:t>
            </a:r>
          </a:p>
          <a:p>
            <a:pPr>
              <a:lnSpc>
                <a:spcPct val="70000"/>
              </a:lnSpc>
              <a:spcBef>
                <a:spcPts val="1750"/>
              </a:spcBef>
            </a:pPr>
            <a:r>
              <a:rPr lang="en-US" dirty="0"/>
              <a:t>Access isolation keys</a:t>
            </a:r>
          </a:p>
          <a:p>
            <a:pPr>
              <a:lnSpc>
                <a:spcPct val="70000"/>
              </a:lnSpc>
              <a:spcBef>
                <a:spcPts val="1750"/>
              </a:spcBef>
            </a:pPr>
            <a:r>
              <a:rPr lang="en-US" dirty="0"/>
              <a:t>Remove isolation locks and tags</a:t>
            </a:r>
          </a:p>
          <a:p>
            <a:pPr>
              <a:lnSpc>
                <a:spcPct val="70000"/>
              </a:lnSpc>
              <a:spcBef>
                <a:spcPts val="1750"/>
              </a:spcBef>
            </a:pPr>
            <a:r>
              <a:rPr lang="en-US" dirty="0"/>
              <a:t>Change isolation plant status</a:t>
            </a:r>
          </a:p>
          <a:p>
            <a:pPr>
              <a:lnSpc>
                <a:spcPct val="70000"/>
              </a:lnSpc>
              <a:spcBef>
                <a:spcPts val="1750"/>
              </a:spcBef>
            </a:pPr>
            <a:r>
              <a:rPr lang="en-US" dirty="0"/>
              <a:t>Document all changes</a:t>
            </a:r>
          </a:p>
          <a:p>
            <a:pPr>
              <a:lnSpc>
                <a:spcPct val="70000"/>
              </a:lnSpc>
              <a:spcBef>
                <a:spcPts val="1750"/>
              </a:spcBef>
            </a:pPr>
            <a:r>
              <a:rPr lang="en-US" dirty="0"/>
              <a:t>Record each restoration</a:t>
            </a:r>
          </a:p>
          <a:p>
            <a:pPr>
              <a:lnSpc>
                <a:spcPct val="70000"/>
              </a:lnSpc>
              <a:spcBef>
                <a:spcPts val="1750"/>
              </a:spcBef>
            </a:pPr>
            <a:r>
              <a:rPr lang="en-US" dirty="0"/>
              <a:t>Ensure </a:t>
            </a:r>
            <a:r>
              <a:rPr lang="en-US" dirty="0" smtClean="0"/>
              <a:t>plant </a:t>
            </a:r>
            <a:r>
              <a:rPr lang="en-US" dirty="0"/>
              <a:t>is safe for </a:t>
            </a:r>
            <a:r>
              <a:rPr lang="en-US" dirty="0" smtClean="0"/>
              <a:t>operation</a:t>
            </a:r>
            <a:endParaRPr lang="en-US" dirty="0"/>
          </a:p>
        </p:txBody>
      </p:sp>
      <p:pic>
        <p:nvPicPr>
          <p:cNvPr id="90114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9" t="764" r="1700" b="7358"/>
          <a:stretch/>
        </p:blipFill>
        <p:spPr bwMode="auto">
          <a:xfrm>
            <a:off x="5854626" y="1358901"/>
            <a:ext cx="3727067" cy="46072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2209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 and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Dispose of used tags according to procedures</a:t>
            </a:r>
          </a:p>
          <a:p>
            <a:pPr>
              <a:spcBef>
                <a:spcPts val="1750"/>
              </a:spcBef>
            </a:pPr>
            <a:r>
              <a:rPr lang="en-US" dirty="0"/>
              <a:t>Return isolation locks, keys and other devices to </a:t>
            </a:r>
            <a:r>
              <a:rPr lang="en-US" dirty="0" smtClean="0"/>
              <a:t>designated </a:t>
            </a:r>
            <a:r>
              <a:rPr lang="en-US" dirty="0"/>
              <a:t>location</a:t>
            </a:r>
          </a:p>
          <a:p>
            <a:pPr>
              <a:spcBef>
                <a:spcPts val="1750"/>
              </a:spcBef>
            </a:pPr>
            <a:r>
              <a:rPr lang="en-US" dirty="0"/>
              <a:t>Confirm </a:t>
            </a:r>
            <a:r>
              <a:rPr lang="en-US" dirty="0" smtClean="0"/>
              <a:t>all ATWs are </a:t>
            </a:r>
            <a:r>
              <a:rPr lang="en-US" dirty="0"/>
              <a:t>cancelled</a:t>
            </a:r>
          </a:p>
          <a:p>
            <a:pPr>
              <a:spcBef>
                <a:spcPts val="1750"/>
              </a:spcBef>
            </a:pPr>
            <a:r>
              <a:rPr lang="en-US" dirty="0"/>
              <a:t>Complete all documentation </a:t>
            </a:r>
            <a:endParaRPr lang="en-US" dirty="0" smtClean="0"/>
          </a:p>
          <a:p>
            <a:pPr>
              <a:spcBef>
                <a:spcPts val="1750"/>
              </a:spcBef>
            </a:pPr>
            <a:r>
              <a:rPr lang="en-US" dirty="0"/>
              <a:t>F</a:t>
            </a:r>
            <a:r>
              <a:rPr lang="en-US" dirty="0" smtClean="0"/>
              <a:t>ile ATWs, isolation sheets, restoration sheets</a:t>
            </a:r>
          </a:p>
          <a:p>
            <a:pPr>
              <a:spcBef>
                <a:spcPts val="1750"/>
              </a:spcBef>
            </a:pPr>
            <a:r>
              <a:rPr lang="en-US" dirty="0" smtClean="0"/>
              <a:t>Fill out log books, activity sheets and reports according to procedures</a:t>
            </a:r>
          </a:p>
          <a:p>
            <a:pPr>
              <a:spcBef>
                <a:spcPts val="1750"/>
              </a:spcBef>
            </a:pPr>
            <a:r>
              <a:rPr lang="en-US" dirty="0" smtClean="0"/>
              <a:t>Complete </a:t>
            </a:r>
            <a:r>
              <a:rPr lang="en-US" dirty="0"/>
              <a:t>end of shift or handover report</a:t>
            </a:r>
          </a:p>
        </p:txBody>
      </p:sp>
    </p:spTree>
    <p:extLst>
      <p:ext uri="{BB962C8B-B14F-4D97-AF65-F5344CB8AC3E}">
        <p14:creationId xmlns:p14="http://schemas.microsoft.com/office/powerpoint/2010/main" val="8352049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Stop work immediately</a:t>
            </a:r>
          </a:p>
          <a:p>
            <a:pPr>
              <a:spcBef>
                <a:spcPts val="1750"/>
              </a:spcBef>
            </a:pPr>
            <a:r>
              <a:rPr lang="en-US" dirty="0"/>
              <a:t>Review </a:t>
            </a:r>
            <a:r>
              <a:rPr lang="en-US" dirty="0" smtClean="0"/>
              <a:t>JSA </a:t>
            </a:r>
            <a:r>
              <a:rPr lang="en-US" dirty="0"/>
              <a:t>to confirm </a:t>
            </a:r>
            <a:r>
              <a:rPr lang="en-US" dirty="0" smtClean="0"/>
              <a:t>non-compliance</a:t>
            </a:r>
            <a:endParaRPr lang="en-US" dirty="0"/>
          </a:p>
          <a:p>
            <a:pPr>
              <a:spcBef>
                <a:spcPts val="1750"/>
              </a:spcBef>
            </a:pPr>
            <a:r>
              <a:rPr lang="en-US" dirty="0"/>
              <a:t>Report </a:t>
            </a:r>
            <a:r>
              <a:rPr lang="en-US" dirty="0" smtClean="0"/>
              <a:t>non-compliance to </a:t>
            </a:r>
            <a:r>
              <a:rPr lang="en-US" dirty="0"/>
              <a:t>supervisor or safety representative</a:t>
            </a:r>
          </a:p>
          <a:p>
            <a:pPr>
              <a:spcBef>
                <a:spcPts val="1750"/>
              </a:spcBef>
            </a:pPr>
            <a:r>
              <a:rPr lang="en-US" dirty="0"/>
              <a:t>Do not recommence work until the work is compliant and authorisation to </a:t>
            </a:r>
            <a:r>
              <a:rPr lang="en-US" dirty="0" smtClean="0"/>
              <a:t>restart has </a:t>
            </a:r>
            <a:r>
              <a:rPr lang="en-US" dirty="0"/>
              <a:t>been given</a:t>
            </a:r>
          </a:p>
        </p:txBody>
      </p:sp>
    </p:spTree>
    <p:extLst>
      <p:ext uri="{BB962C8B-B14F-4D97-AF65-F5344CB8AC3E}">
        <p14:creationId xmlns:p14="http://schemas.microsoft.com/office/powerpoint/2010/main" val="21692298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90398" y="1358901"/>
            <a:ext cx="7742384" cy="4965700"/>
          </a:xfrm>
        </p:spPr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Notify emergency services response team immediately</a:t>
            </a:r>
          </a:p>
          <a:p>
            <a:pPr>
              <a:spcBef>
                <a:spcPts val="1750"/>
              </a:spcBef>
            </a:pPr>
            <a:r>
              <a:rPr lang="en-US" dirty="0"/>
              <a:t>Use nearest or most effective communication device</a:t>
            </a:r>
          </a:p>
          <a:p>
            <a:pPr>
              <a:spcBef>
                <a:spcPts val="1750"/>
              </a:spcBef>
            </a:pPr>
            <a:r>
              <a:rPr lang="en-US" dirty="0"/>
              <a:t>Provide relevant information: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Name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Location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Nature of the emergency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Number of persons injured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Type of injuries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Assistance required (e.g. Ambulance, fire)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Hazards</a:t>
            </a:r>
          </a:p>
          <a:p>
            <a:pPr>
              <a:spcBef>
                <a:spcPts val="1750"/>
              </a:spcBef>
            </a:pPr>
            <a:r>
              <a:rPr lang="en-US" dirty="0" smtClean="0"/>
              <a:t>Follow </a:t>
            </a:r>
            <a:r>
              <a:rPr lang="en-US" dirty="0"/>
              <a:t>the instructions given to you by emergency personnel</a:t>
            </a:r>
          </a:p>
        </p:txBody>
      </p:sp>
      <p:pic>
        <p:nvPicPr>
          <p:cNvPr id="4" name="Picture 3" descr="Screen Shot 2014-05-22 at 3.28.24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833" y="2123626"/>
            <a:ext cx="2827386" cy="372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287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90397" y="1358901"/>
            <a:ext cx="4805547" cy="4965700"/>
          </a:xfrm>
        </p:spPr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Stop operations</a:t>
            </a:r>
          </a:p>
          <a:p>
            <a:pPr>
              <a:spcBef>
                <a:spcPts val="1750"/>
              </a:spcBef>
            </a:pPr>
            <a:r>
              <a:rPr lang="en-US" dirty="0"/>
              <a:t>Stop mobile equipment in a safe location</a:t>
            </a:r>
          </a:p>
          <a:p>
            <a:pPr>
              <a:spcBef>
                <a:spcPts val="1750"/>
              </a:spcBef>
            </a:pPr>
            <a:r>
              <a:rPr lang="en-US" dirty="0"/>
              <a:t>Shut down plant or equipment and isolate</a:t>
            </a:r>
          </a:p>
          <a:p>
            <a:pPr>
              <a:spcBef>
                <a:spcPts val="1750"/>
              </a:spcBef>
            </a:pPr>
            <a:r>
              <a:rPr lang="en-US" dirty="0"/>
              <a:t>Activate fire suppression if necessary</a:t>
            </a:r>
          </a:p>
          <a:p>
            <a:pPr>
              <a:spcBef>
                <a:spcPts val="1750"/>
              </a:spcBef>
            </a:pPr>
            <a:r>
              <a:rPr lang="en-US" dirty="0"/>
              <a:t>Initiate emergency response</a:t>
            </a:r>
          </a:p>
          <a:p>
            <a:pPr>
              <a:spcBef>
                <a:spcPts val="1750"/>
              </a:spcBef>
            </a:pPr>
            <a:r>
              <a:rPr lang="en-US" dirty="0"/>
              <a:t>Use fire extinguisher to control the fire if safe</a:t>
            </a:r>
          </a:p>
          <a:p>
            <a:pPr>
              <a:spcBef>
                <a:spcPts val="1750"/>
              </a:spcBef>
            </a:pPr>
            <a:r>
              <a:rPr lang="en-US" dirty="0"/>
              <a:t>Move away to a safe location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4-05-22 at 3.28.3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1799" y="1546610"/>
            <a:ext cx="4044483" cy="43793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332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Incidents Involving Vehicles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Report accidents immediately</a:t>
            </a:r>
          </a:p>
          <a:p>
            <a:pPr>
              <a:spcBef>
                <a:spcPts val="1750"/>
              </a:spcBef>
            </a:pPr>
            <a:r>
              <a:rPr lang="en-US" dirty="0"/>
              <a:t>Do not disturb the scene except to save life or prevent further injury</a:t>
            </a:r>
          </a:p>
          <a:p>
            <a:pPr>
              <a:spcBef>
                <a:spcPts val="1750"/>
              </a:spcBef>
            </a:pPr>
            <a:r>
              <a:rPr lang="en-US" dirty="0"/>
              <a:t>Place cones or lights around the accident</a:t>
            </a:r>
          </a:p>
          <a:p>
            <a:pPr>
              <a:spcBef>
                <a:spcPts val="1750"/>
              </a:spcBef>
            </a:pPr>
            <a:r>
              <a:rPr lang="en-US" dirty="0"/>
              <a:t>Contact relevant rescue authority </a:t>
            </a:r>
            <a:r>
              <a:rPr lang="en-US" dirty="0" smtClean="0"/>
              <a:t>to </a:t>
            </a:r>
            <a:r>
              <a:rPr lang="en-US" dirty="0"/>
              <a:t>call for assistance</a:t>
            </a:r>
          </a:p>
          <a:p>
            <a:pPr>
              <a:spcBef>
                <a:spcPts val="1750"/>
              </a:spcBef>
            </a:pPr>
            <a:r>
              <a:rPr lang="en-US" dirty="0"/>
              <a:t>If necessary escort emergency vehicles to the scene</a:t>
            </a:r>
          </a:p>
        </p:txBody>
      </p:sp>
      <p:pic>
        <p:nvPicPr>
          <p:cNvPr id="4" name="Picture 3" descr="Screen Shot 2014-05-22 at 3.35.54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928" y="4122130"/>
            <a:ext cx="4839291" cy="252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834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9613" y="28575"/>
            <a:ext cx="8672512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x-none">
                <a:latin typeface="Arial Bold" charset="0"/>
                <a:ea typeface="MS PGothic" charset="-128"/>
                <a:cs typeface="MS PGothic" charset="-128"/>
              </a:rPr>
              <a:t>Summary</a:t>
            </a:r>
          </a:p>
        </p:txBody>
      </p:sp>
      <p:sp>
        <p:nvSpPr>
          <p:cNvPr id="183298" name="Rectangle 7"/>
          <p:cNvSpPr>
            <a:spLocks noGrp="1" noChangeArrowheads="1"/>
          </p:cNvSpPr>
          <p:nvPr>
            <p:ph sz="quarter" idx="16"/>
          </p:nvPr>
        </p:nvSpPr>
        <p:spPr>
          <a:xfrm>
            <a:off x="741364" y="1358900"/>
            <a:ext cx="8351837" cy="4965700"/>
          </a:xfrm>
        </p:spPr>
        <p:txBody>
          <a:bodyPr/>
          <a:lstStyle/>
          <a:p>
            <a:pPr eaLnBrk="1" hangingPunct="1">
              <a:defRPr/>
            </a:pPr>
            <a:r>
              <a:rPr/>
              <a:t>Do you have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035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28575"/>
            <a:ext cx="8672512" cy="700088"/>
          </a:xfrm>
        </p:spPr>
        <p:txBody>
          <a:bodyPr/>
          <a:lstStyle/>
          <a:p>
            <a:pPr defTabSz="316531" eaLnBrk="1" hangingPunct="1">
              <a:defRPr/>
            </a:pPr>
            <a:r>
              <a:rPr lang="en-AU" sz="2215" dirty="0">
                <a:latin typeface="Arial Bold" charset="0"/>
                <a:ea typeface="MS PGothic" charset="0"/>
              </a:rPr>
              <a:t>Compliance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66093"/>
              </p:ext>
            </p:extLst>
          </p:nvPr>
        </p:nvGraphicFramePr>
        <p:xfrm>
          <a:off x="1066006" y="1769205"/>
          <a:ext cx="7959725" cy="38687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26057"/>
                <a:gridCol w="2371910"/>
                <a:gridCol w="4161758"/>
              </a:tblGrid>
              <a:tr h="343497">
                <a:tc gridSpan="2">
                  <a:txBody>
                    <a:bodyPr/>
                    <a:lstStyle/>
                    <a:p>
                      <a:pPr algn="ctr"/>
                      <a:r>
                        <a:rPr lang="en-AU" sz="1700" dirty="0" smtClean="0"/>
                        <a:t>Documentation</a:t>
                      </a:r>
                      <a:endParaRPr lang="en-AU" sz="1700" dirty="0">
                        <a:solidFill>
                          <a:schemeClr val="bg1"/>
                        </a:solidFill>
                      </a:endParaRPr>
                    </a:p>
                  </a:txBody>
                  <a:tcPr marL="84399" marR="84399" marT="42204" marB="42204"/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700" dirty="0" smtClean="0"/>
                        <a:t>Example</a:t>
                      </a:r>
                      <a:endParaRPr lang="en-AU" sz="1700" dirty="0">
                        <a:solidFill>
                          <a:schemeClr val="bg1"/>
                        </a:solidFill>
                      </a:endParaRPr>
                    </a:p>
                  </a:txBody>
                  <a:tcPr marL="84399" marR="84399" marT="42204" marB="42204"/>
                </a:tc>
              </a:tr>
              <a:tr h="343497">
                <a:tc rowSpan="2">
                  <a:txBody>
                    <a:bodyPr/>
                    <a:lstStyle/>
                    <a:p>
                      <a:r>
                        <a:rPr lang="en-AU" sz="1700" dirty="0" smtClean="0"/>
                        <a:t>Government</a:t>
                      </a:r>
                      <a:endParaRPr lang="en-AU" sz="1700" dirty="0"/>
                    </a:p>
                  </a:txBody>
                  <a:tcPr marL="84399" marR="84399" marT="42204" marB="42204"/>
                </a:tc>
                <a:tc>
                  <a:txBody>
                    <a:bodyPr/>
                    <a:lstStyle/>
                    <a:p>
                      <a:r>
                        <a:rPr lang="en-AU" sz="1700" dirty="0" smtClean="0"/>
                        <a:t>Acts</a:t>
                      </a:r>
                      <a:endParaRPr lang="en-AU" sz="1700" dirty="0"/>
                    </a:p>
                  </a:txBody>
                  <a:tcPr marL="84399" marR="84399" marT="42204" marB="42204"/>
                </a:tc>
                <a:tc>
                  <a:txBody>
                    <a:bodyPr/>
                    <a:lstStyle/>
                    <a:p>
                      <a:r>
                        <a:rPr lang="en-AU" sz="1700" dirty="0" smtClean="0"/>
                        <a:t>PNG Mining</a:t>
                      </a:r>
                      <a:r>
                        <a:rPr lang="en-AU" sz="1700" baseline="0" dirty="0" smtClean="0"/>
                        <a:t> (Safety) </a:t>
                      </a:r>
                      <a:r>
                        <a:rPr lang="en-AU" sz="1700" dirty="0" smtClean="0"/>
                        <a:t>Act</a:t>
                      </a:r>
                      <a:r>
                        <a:rPr lang="en-AU" sz="1700" baseline="0" dirty="0" smtClean="0"/>
                        <a:t> 1977</a:t>
                      </a:r>
                      <a:endParaRPr lang="en-AU" sz="1700" dirty="0"/>
                    </a:p>
                  </a:txBody>
                  <a:tcPr marL="84399" marR="84399" marT="42204" marB="42204"/>
                </a:tc>
              </a:tr>
              <a:tr h="343497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700" dirty="0" smtClean="0"/>
                        <a:t>Regulations</a:t>
                      </a:r>
                      <a:endParaRPr lang="en-AU" sz="1700" dirty="0"/>
                    </a:p>
                  </a:txBody>
                  <a:tcPr marL="84399" marR="84399" marT="42204" marB="42204"/>
                </a:tc>
                <a:tc>
                  <a:txBody>
                    <a:bodyPr/>
                    <a:lstStyle/>
                    <a:p>
                      <a:r>
                        <a:rPr lang="en-AU" sz="1700" dirty="0" smtClean="0"/>
                        <a:t>PNG Mining (Safety)</a:t>
                      </a:r>
                      <a:r>
                        <a:rPr lang="en-AU" sz="1700" baseline="0" dirty="0" smtClean="0"/>
                        <a:t> Regulations</a:t>
                      </a:r>
                      <a:endParaRPr lang="en-AU" sz="1700" dirty="0"/>
                    </a:p>
                  </a:txBody>
                  <a:tcPr marL="84399" marR="84399" marT="42204" marB="42204"/>
                </a:tc>
              </a:tr>
              <a:tr h="602585">
                <a:tc rowSpan="2">
                  <a:txBody>
                    <a:bodyPr/>
                    <a:lstStyle/>
                    <a:p>
                      <a:r>
                        <a:rPr lang="en-AU" sz="1700" dirty="0" smtClean="0"/>
                        <a:t>Industry</a:t>
                      </a:r>
                      <a:endParaRPr lang="en-AU" sz="1700" dirty="0"/>
                    </a:p>
                  </a:txBody>
                  <a:tcPr marL="84399" marR="84399" marT="42204" marB="42204"/>
                </a:tc>
                <a:tc>
                  <a:txBody>
                    <a:bodyPr/>
                    <a:lstStyle/>
                    <a:p>
                      <a:r>
                        <a:rPr lang="en-AU" sz="1700" dirty="0" smtClean="0"/>
                        <a:t>Codes of Practice</a:t>
                      </a:r>
                      <a:endParaRPr lang="en-AU" sz="1700" dirty="0"/>
                    </a:p>
                  </a:txBody>
                  <a:tcPr marL="84399" marR="84399" marT="42204" marB="42204"/>
                </a:tc>
                <a:tc>
                  <a:txBody>
                    <a:bodyPr/>
                    <a:lstStyle/>
                    <a:p>
                      <a:r>
                        <a:rPr lang="en-AU" sz="1700" dirty="0" smtClean="0"/>
                        <a:t>Hazardous Manual Tasks - Code</a:t>
                      </a:r>
                      <a:r>
                        <a:rPr lang="en-AU" sz="1700" baseline="0" dirty="0" smtClean="0"/>
                        <a:t> of Practice</a:t>
                      </a:r>
                      <a:endParaRPr lang="en-AU" sz="1700" dirty="0"/>
                    </a:p>
                  </a:txBody>
                  <a:tcPr marL="84399" marR="84399" marT="42204" marB="42204"/>
                </a:tc>
              </a:tr>
              <a:tr h="343497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700" dirty="0" smtClean="0"/>
                        <a:t>Standards</a:t>
                      </a:r>
                      <a:endParaRPr lang="en-AU" sz="1700" dirty="0"/>
                    </a:p>
                  </a:txBody>
                  <a:tcPr marL="84399" marR="84399" marT="42204" marB="42204"/>
                </a:tc>
                <a:tc>
                  <a:txBody>
                    <a:bodyPr/>
                    <a:lstStyle/>
                    <a:p>
                      <a:r>
                        <a:rPr lang="en-AU" sz="1700" dirty="0" smtClean="0"/>
                        <a:t>ISO 31000 Risk Management</a:t>
                      </a:r>
                      <a:r>
                        <a:rPr lang="en-AU" sz="1700" baseline="0" dirty="0" smtClean="0"/>
                        <a:t> </a:t>
                      </a:r>
                      <a:r>
                        <a:rPr lang="en-AU" sz="1700" dirty="0" smtClean="0"/>
                        <a:t>Standard</a:t>
                      </a:r>
                      <a:endParaRPr lang="en-AU" sz="1700" dirty="0"/>
                    </a:p>
                  </a:txBody>
                  <a:tcPr marL="84399" marR="84399" marT="42204" marB="42204"/>
                </a:tc>
              </a:tr>
              <a:tr h="343497">
                <a:tc rowSpan="3">
                  <a:txBody>
                    <a:bodyPr/>
                    <a:lstStyle/>
                    <a:p>
                      <a:r>
                        <a:rPr lang="en-AU" sz="1700" dirty="0" smtClean="0"/>
                        <a:t>Organisation</a:t>
                      </a:r>
                      <a:endParaRPr lang="en-AU" sz="1700" dirty="0"/>
                    </a:p>
                  </a:txBody>
                  <a:tcPr marL="84399" marR="84399" marT="42204" marB="42204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 smtClean="0"/>
                        <a:t>Management Systems</a:t>
                      </a:r>
                      <a:endParaRPr lang="en-AU" sz="1700" dirty="0"/>
                    </a:p>
                  </a:txBody>
                  <a:tcPr marL="84399" marR="84399" marT="42204" marB="42204"/>
                </a:tc>
                <a:tc>
                  <a:txBody>
                    <a:bodyPr/>
                    <a:lstStyle/>
                    <a:p>
                      <a:r>
                        <a:rPr lang="en-AU" sz="1700" dirty="0" smtClean="0"/>
                        <a:t>OTML Integrated Management System</a:t>
                      </a:r>
                      <a:endParaRPr lang="en-AU" sz="1700" dirty="0"/>
                    </a:p>
                  </a:txBody>
                  <a:tcPr marL="84399" marR="84399" marT="42204" marB="42204"/>
                </a:tc>
              </a:tr>
              <a:tr h="343497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700" dirty="0" smtClean="0"/>
                        <a:t>Policies</a:t>
                      </a:r>
                      <a:endParaRPr lang="en-AU" sz="1700" dirty="0"/>
                    </a:p>
                  </a:txBody>
                  <a:tcPr marL="84399" marR="84399" marT="42204" marB="42204"/>
                </a:tc>
                <a:tc>
                  <a:txBody>
                    <a:bodyPr/>
                    <a:lstStyle/>
                    <a:p>
                      <a:r>
                        <a:rPr lang="en-AU" sz="1700" dirty="0" smtClean="0"/>
                        <a:t>Safety and Occupational Health </a:t>
                      </a:r>
                      <a:r>
                        <a:rPr lang="en-AU" sz="1700" baseline="0" dirty="0" smtClean="0"/>
                        <a:t>Policy</a:t>
                      </a:r>
                      <a:endParaRPr lang="en-AU" sz="1700" dirty="0"/>
                    </a:p>
                  </a:txBody>
                  <a:tcPr marL="84399" marR="84399" marT="42204" marB="42204"/>
                </a:tc>
              </a:tr>
              <a:tr h="602585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700" dirty="0" smtClean="0"/>
                        <a:t>Procedures and Work Instructions</a:t>
                      </a:r>
                      <a:endParaRPr lang="en-AU" sz="1700" dirty="0"/>
                    </a:p>
                  </a:txBody>
                  <a:tcPr marL="84399" marR="84399" marT="42204" marB="42204"/>
                </a:tc>
                <a:tc>
                  <a:txBody>
                    <a:bodyPr/>
                    <a:lstStyle/>
                    <a:p>
                      <a:r>
                        <a:rPr lang="en-AU" sz="1700" dirty="0" smtClean="0"/>
                        <a:t>Emergency Response Procedure</a:t>
                      </a:r>
                      <a:endParaRPr lang="en-AU" sz="1700" dirty="0"/>
                    </a:p>
                  </a:txBody>
                  <a:tcPr marL="84399" marR="84399" marT="42204" marB="42204"/>
                </a:tc>
              </a:tr>
              <a:tr h="602585">
                <a:tc>
                  <a:txBody>
                    <a:bodyPr/>
                    <a:lstStyle/>
                    <a:p>
                      <a:pPr marL="0" algn="l" defTabSz="342900" rtl="0" eaLnBrk="1" latinLnBrk="0" hangingPunct="1"/>
                      <a:r>
                        <a:rPr lang="en-A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External</a:t>
                      </a:r>
                      <a:endParaRPr lang="en-AU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399" marR="84399" marT="42204" marB="42204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 smtClean="0"/>
                        <a:t>Equipment</a:t>
                      </a:r>
                      <a:r>
                        <a:rPr lang="en-AU" sz="1700" baseline="0" dirty="0" smtClean="0"/>
                        <a:t> Specific Documents</a:t>
                      </a:r>
                      <a:endParaRPr lang="en-AU" sz="1700" dirty="0"/>
                    </a:p>
                  </a:txBody>
                  <a:tcPr marL="84399" marR="84399" marT="42204" marB="42204"/>
                </a:tc>
                <a:tc>
                  <a:txBody>
                    <a:bodyPr/>
                    <a:lstStyle/>
                    <a:p>
                      <a:r>
                        <a:rPr lang="en-AU" sz="1700" dirty="0" smtClean="0"/>
                        <a:t>Operations and Maintenance Manual, User Guide, Parts Catalogue</a:t>
                      </a:r>
                      <a:endParaRPr lang="en-AU" sz="1700" dirty="0"/>
                    </a:p>
                  </a:txBody>
                  <a:tcPr marL="84399" marR="84399" marT="42204" marB="4220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0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Environmental Issues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US" dirty="0"/>
              <a:t>The site Environmental Management Plan will include procedures and practices for: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Dust prevention and </a:t>
            </a:r>
            <a:r>
              <a:rPr lang="en-US" dirty="0" err="1" smtClean="0"/>
              <a:t>minimisation</a:t>
            </a:r>
            <a:endParaRPr lang="en-US" dirty="0" smtClean="0"/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Control of fumes including exhaust gases and smoke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Water quality control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Waste management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Handling of dangerous </a:t>
            </a:r>
            <a:br>
              <a:rPr lang="en-US" dirty="0" smtClean="0"/>
            </a:br>
            <a:r>
              <a:rPr lang="en-US" dirty="0" smtClean="0"/>
              <a:t>substances and </a:t>
            </a:r>
            <a:r>
              <a:rPr lang="en-US" dirty="0" smtClean="0">
                <a:latin typeface="Arial" charset="0"/>
                <a:ea typeface="MS PGothic" charset="0"/>
              </a:rPr>
              <a:t>chemicals</a:t>
            </a:r>
            <a:endParaRPr lang="en-US" dirty="0">
              <a:latin typeface="Arial" charset="0"/>
              <a:ea typeface="MS PGothic" charset="0"/>
            </a:endParaRPr>
          </a:p>
        </p:txBody>
      </p:sp>
      <p:pic>
        <p:nvPicPr>
          <p:cNvPr id="30723" name="Picture 3" descr="Screen Shot 2014-05-22 at 9.00.18 A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07"/>
          <a:stretch/>
        </p:blipFill>
        <p:spPr bwMode="auto">
          <a:xfrm>
            <a:off x="5053542" y="3321183"/>
            <a:ext cx="4699000" cy="337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Arial" charset="0"/>
                <a:ea typeface="MS PGothic" charset="0"/>
              </a:rPr>
              <a:t>Plan and Prepare for Operations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ts val="1750"/>
              </a:spcBef>
            </a:pPr>
            <a:r>
              <a:rPr lang="en-AU" dirty="0"/>
              <a:t>Obtain all relevant information</a:t>
            </a:r>
          </a:p>
          <a:p>
            <a:pPr>
              <a:spcBef>
                <a:spcPts val="1750"/>
              </a:spcBef>
            </a:pPr>
            <a:r>
              <a:rPr lang="en-AU" dirty="0"/>
              <a:t>Identify, record and confirm plant to be isolated </a:t>
            </a:r>
          </a:p>
          <a:p>
            <a:pPr>
              <a:spcBef>
                <a:spcPts val="1750"/>
              </a:spcBef>
            </a:pPr>
            <a:r>
              <a:rPr lang="en-AU" dirty="0"/>
              <a:t>Confirm the work to be carried out</a:t>
            </a:r>
          </a:p>
          <a:p>
            <a:pPr>
              <a:spcBef>
                <a:spcPts val="1750"/>
              </a:spcBef>
            </a:pPr>
            <a:r>
              <a:rPr lang="en-AU" dirty="0"/>
              <a:t>Perform a complete hazard identification and risk analysis</a:t>
            </a:r>
          </a:p>
          <a:p>
            <a:pPr>
              <a:spcBef>
                <a:spcPts val="1750"/>
              </a:spcBef>
            </a:pPr>
            <a:r>
              <a:rPr lang="en-AU" dirty="0"/>
              <a:t>Ensure that all required </a:t>
            </a:r>
            <a:r>
              <a:rPr lang="en-AU" dirty="0" smtClean="0"/>
              <a:t>authorisations </a:t>
            </a:r>
            <a:r>
              <a:rPr lang="en-AU" dirty="0"/>
              <a:t>are in place before work starts</a:t>
            </a:r>
          </a:p>
          <a:p>
            <a:pPr>
              <a:spcBef>
                <a:spcPts val="1750"/>
              </a:spcBef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Obtain Relevant Information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6"/>
          </p:nvPr>
        </p:nvSpPr>
        <p:spPr>
          <a:xfrm>
            <a:off x="390397" y="1358901"/>
            <a:ext cx="5633885" cy="4965700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</a:rPr>
              <a:t>Information may include: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Scope of work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Time schedule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How the task fits in with other work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Quality and quantity indicators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Resources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Communication methods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Procedures and work instructions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err="1" smtClean="0"/>
              <a:t>Authorisations</a:t>
            </a:r>
            <a:r>
              <a:rPr lang="en-US" dirty="0" smtClean="0"/>
              <a:t> and licenses required</a:t>
            </a:r>
          </a:p>
          <a:p>
            <a:pPr marL="857250" lvl="2" indent="-315913" eaLnBrk="1" hangingPunct="1">
              <a:spcBef>
                <a:spcPts val="925"/>
              </a:spcBef>
              <a:buClr>
                <a:srgbClr val="F7964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Identified hazards and </a:t>
            </a:r>
            <a:r>
              <a:rPr lang="en-US" dirty="0"/>
              <a:t>required controls</a:t>
            </a:r>
          </a:p>
        </p:txBody>
      </p:sp>
      <p:pic>
        <p:nvPicPr>
          <p:cNvPr id="31747" name="Picture 3" descr="Screen Shot 2014-05-22 at 9.10.02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3939" y="3203595"/>
            <a:ext cx="3503612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327445-DBCC-44ED-9D24-CC747CBE59E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17C512-5054-4E65-BFC8-0C05D61B43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D6492BC-659C-4708-B91D-6BD086A256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7093</TotalTime>
  <Words>3631</Words>
  <Application>Microsoft Office PowerPoint</Application>
  <PresentationFormat>A4 Paper (210x297 mm)</PresentationFormat>
  <Paragraphs>561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ＭＳ Ｐゴシック</vt:lpstr>
      <vt:lpstr>ＭＳ Ｐゴシック</vt:lpstr>
      <vt:lpstr>.AppleSystemUIFont</vt:lpstr>
      <vt:lpstr>Arial</vt:lpstr>
      <vt:lpstr>Arial Bold</vt:lpstr>
      <vt:lpstr>Calibri</vt:lpstr>
      <vt:lpstr>Courier New</vt:lpstr>
      <vt:lpstr>Lucida Grande</vt:lpstr>
      <vt:lpstr>Times</vt:lpstr>
      <vt:lpstr>1_Office Theme</vt:lpstr>
      <vt:lpstr>Isolate and Access Plan</vt:lpstr>
      <vt:lpstr>Introduction</vt:lpstr>
      <vt:lpstr>Isolation</vt:lpstr>
      <vt:lpstr>Types of Energy</vt:lpstr>
      <vt:lpstr>Operator Obligations</vt:lpstr>
      <vt:lpstr>Compliance</vt:lpstr>
      <vt:lpstr>Environmental Issues</vt:lpstr>
      <vt:lpstr>Plan and Prepare for Operations</vt:lpstr>
      <vt:lpstr>Obtain Relevant Information</vt:lpstr>
      <vt:lpstr>Interpret Information</vt:lpstr>
      <vt:lpstr>Identify Plant to Be Isolated</vt:lpstr>
      <vt:lpstr>Confirm Work Requirements</vt:lpstr>
      <vt:lpstr>Coordinate Isolation with Other Operators</vt:lpstr>
      <vt:lpstr>Complete the Isolation Sheet</vt:lpstr>
      <vt:lpstr>Identify Hazards and Control Risks</vt:lpstr>
      <vt:lpstr>Hierarchy of Controls</vt:lpstr>
      <vt:lpstr>Isolation: Safe Work Area</vt:lpstr>
      <vt:lpstr>Hazard Identification Tools</vt:lpstr>
      <vt:lpstr>Administration: Hazard Report</vt:lpstr>
      <vt:lpstr>Administration: Procedures and Work Instructions</vt:lpstr>
      <vt:lpstr>Training and Authorisation Levels</vt:lpstr>
      <vt:lpstr>Personal Protective Equipment (PPE)</vt:lpstr>
      <vt:lpstr>Authority to Work</vt:lpstr>
      <vt:lpstr>Requesting ATW</vt:lpstr>
      <vt:lpstr>ATW Issue</vt:lpstr>
      <vt:lpstr>ATW Information</vt:lpstr>
      <vt:lpstr>Isolation Equipment</vt:lpstr>
      <vt:lpstr>Personal Lock</vt:lpstr>
      <vt:lpstr>General Rules for Locks and Tags</vt:lpstr>
      <vt:lpstr>Lock Out Devices</vt:lpstr>
      <vt:lpstr>Barriers and Barricades</vt:lpstr>
      <vt:lpstr>Signs</vt:lpstr>
      <vt:lpstr>Performing Plant Isolations</vt:lpstr>
      <vt:lpstr>Isolation Procedure</vt:lpstr>
      <vt:lpstr>Positive Isolation</vt:lpstr>
      <vt:lpstr>Proved Isolation</vt:lpstr>
      <vt:lpstr>Isolation Methods</vt:lpstr>
      <vt:lpstr>Electrical Isolations</vt:lpstr>
      <vt:lpstr>Mechanical Isolations</vt:lpstr>
      <vt:lpstr>Liquids, Gases and Vapours</vt:lpstr>
      <vt:lpstr>Pressurised Vessels</vt:lpstr>
      <vt:lpstr>Other Energy</vt:lpstr>
      <vt:lpstr>Thermal Energy</vt:lpstr>
      <vt:lpstr>Other Isolations</vt:lpstr>
      <vt:lpstr>Non-effective Isolations</vt:lpstr>
      <vt:lpstr>Completion of Isolation and Handover</vt:lpstr>
      <vt:lpstr>Clear the Work Area</vt:lpstr>
      <vt:lpstr>Hand Over Plant</vt:lpstr>
      <vt:lpstr>De-isolation</vt:lpstr>
      <vt:lpstr>Coordination</vt:lpstr>
      <vt:lpstr>Prepare for De-isolation</vt:lpstr>
      <vt:lpstr>De-isolation Procedure</vt:lpstr>
      <vt:lpstr>Housekeeping and Documentation</vt:lpstr>
      <vt:lpstr>Non-compliance</vt:lpstr>
      <vt:lpstr>Emergency Response</vt:lpstr>
      <vt:lpstr>Fires</vt:lpstr>
      <vt:lpstr>Incidents Involving Vehicles</vt:lpstr>
      <vt:lpstr>Summary</vt:lpstr>
    </vt:vector>
  </TitlesOfParts>
  <Company>PT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Coventon</dc:creator>
  <cp:lastModifiedBy>Kupe, Bernard Priv.</cp:lastModifiedBy>
  <cp:revision>628</cp:revision>
  <cp:lastPrinted>2010-08-08T22:10:52Z</cp:lastPrinted>
  <dcterms:created xsi:type="dcterms:W3CDTF">2010-08-17T03:51:01Z</dcterms:created>
  <dcterms:modified xsi:type="dcterms:W3CDTF">2021-06-12T04:31:32Z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0x010100D999C84002B06B439DA773BCD5D7BD89</vt:lpwstr>
  </property>
</Properties>
</file>