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0" r:id="rId4"/>
  </p:sldMasterIdLst>
  <p:notesMasterIdLst>
    <p:notesMasterId r:id="rId22"/>
  </p:notesMasterIdLst>
  <p:handoutMasterIdLst>
    <p:handoutMasterId r:id="rId23"/>
  </p:handoutMasterIdLst>
  <p:sldIdLst>
    <p:sldId id="351" r:id="rId5"/>
    <p:sldId id="356" r:id="rId6"/>
    <p:sldId id="357" r:id="rId7"/>
    <p:sldId id="360" r:id="rId8"/>
    <p:sldId id="361" r:id="rId9"/>
    <p:sldId id="358" r:id="rId10"/>
    <p:sldId id="362" r:id="rId11"/>
    <p:sldId id="365" r:id="rId12"/>
    <p:sldId id="366" r:id="rId13"/>
    <p:sldId id="363" r:id="rId14"/>
    <p:sldId id="368" r:id="rId15"/>
    <p:sldId id="370" r:id="rId16"/>
    <p:sldId id="371" r:id="rId17"/>
    <p:sldId id="372" r:id="rId18"/>
    <p:sldId id="359" r:id="rId19"/>
    <p:sldId id="353" r:id="rId20"/>
    <p:sldId id="352" r:id="rId21"/>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26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1A32"/>
    <a:srgbClr val="00FF00"/>
    <a:srgbClr val="F18D00"/>
    <a:srgbClr val="005480"/>
    <a:srgbClr val="F0AB00"/>
    <a:srgbClr val="F7F7F7"/>
    <a:srgbClr val="CA7411"/>
    <a:srgbClr val="005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50" autoAdjust="0"/>
    <p:restoredTop sz="84337" autoAdjust="0"/>
  </p:normalViewPr>
  <p:slideViewPr>
    <p:cSldViewPr snapToGrid="0" snapToObjects="1">
      <p:cViewPr varScale="1">
        <p:scale>
          <a:sx n="98" d="100"/>
          <a:sy n="98" d="100"/>
        </p:scale>
        <p:origin x="1806" y="84"/>
      </p:cViewPr>
      <p:guideLst>
        <p:guide orient="horz" pos="2160"/>
        <p:guide pos="22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8" d="100"/>
          <a:sy n="58" d="100"/>
        </p:scale>
        <p:origin x="-5072" y="-10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2153" tIns="46077" rIns="92153" bIns="46077"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AU"/>
          </a:p>
        </p:txBody>
      </p:sp>
      <p:sp>
        <p:nvSpPr>
          <p:cNvPr id="3" name="Date Placeholder 2"/>
          <p:cNvSpPr>
            <a:spLocks noGrp="1"/>
          </p:cNvSpPr>
          <p:nvPr>
            <p:ph type="dt" sz="quarter" idx="1"/>
          </p:nvPr>
        </p:nvSpPr>
        <p:spPr>
          <a:xfrm>
            <a:off x="3851275" y="0"/>
            <a:ext cx="2944813" cy="496888"/>
          </a:xfrm>
          <a:prstGeom prst="rect">
            <a:avLst/>
          </a:prstGeom>
        </p:spPr>
        <p:txBody>
          <a:bodyPr vert="horz" wrap="square" lIns="92153" tIns="46077" rIns="92153" bIns="46077" numCol="1" anchor="t" anchorCtr="0" compatLnSpc="1">
            <a:prstTxWarp prst="textNoShape">
              <a:avLst/>
            </a:prstTxWarp>
          </a:bodyPr>
          <a:lstStyle>
            <a:lvl1pPr algn="r">
              <a:defRPr sz="1200"/>
            </a:lvl1pPr>
          </a:lstStyle>
          <a:p>
            <a:pPr>
              <a:defRPr/>
            </a:pPr>
            <a:fld id="{1B93B4BA-7941-774F-B927-F1086949C6A1}" type="datetime1">
              <a:rPr lang="en-US"/>
              <a:pPr>
                <a:defRPr/>
              </a:pPr>
              <a:t>6/12/2021</a:t>
            </a:fld>
            <a:endParaRPr lang="en-AU"/>
          </a:p>
        </p:txBody>
      </p:sp>
      <p:sp>
        <p:nvSpPr>
          <p:cNvPr id="4" name="Footer Placeholder 3"/>
          <p:cNvSpPr>
            <a:spLocks noGrp="1"/>
          </p:cNvSpPr>
          <p:nvPr>
            <p:ph type="ftr" sz="quarter" idx="2"/>
          </p:nvPr>
        </p:nvSpPr>
        <p:spPr>
          <a:xfrm>
            <a:off x="0" y="9429750"/>
            <a:ext cx="2944813" cy="496888"/>
          </a:xfrm>
          <a:prstGeom prst="rect">
            <a:avLst/>
          </a:prstGeom>
        </p:spPr>
        <p:txBody>
          <a:bodyPr vert="horz" wrap="square" lIns="92153" tIns="46077" rIns="92153" bIns="46077"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AU"/>
          </a:p>
        </p:txBody>
      </p:sp>
      <p:sp>
        <p:nvSpPr>
          <p:cNvPr id="5" name="Slide Number Placeholder 4"/>
          <p:cNvSpPr>
            <a:spLocks noGrp="1"/>
          </p:cNvSpPr>
          <p:nvPr>
            <p:ph type="sldNum" sz="quarter" idx="3"/>
          </p:nvPr>
        </p:nvSpPr>
        <p:spPr>
          <a:xfrm>
            <a:off x="3851275" y="9429750"/>
            <a:ext cx="2944813" cy="496888"/>
          </a:xfrm>
          <a:prstGeom prst="rect">
            <a:avLst/>
          </a:prstGeom>
        </p:spPr>
        <p:txBody>
          <a:bodyPr vert="horz" wrap="square" lIns="92153" tIns="46077" rIns="92153" bIns="46077" numCol="1" anchor="b" anchorCtr="0" compatLnSpc="1">
            <a:prstTxWarp prst="textNoShape">
              <a:avLst/>
            </a:prstTxWarp>
          </a:bodyPr>
          <a:lstStyle>
            <a:lvl1pPr algn="r">
              <a:defRPr sz="1200"/>
            </a:lvl1pPr>
          </a:lstStyle>
          <a:p>
            <a:pPr>
              <a:defRPr/>
            </a:pPr>
            <a:fld id="{D210FD89-C11C-3C4C-8388-3741F21BBE51}" type="slidenum">
              <a:rPr lang="en-AU"/>
              <a:pPr>
                <a:defRPr/>
              </a:pPr>
              <a:t>‹#›</a:t>
            </a:fld>
            <a:endParaRPr lang="en-AU"/>
          </a:p>
        </p:txBody>
      </p:sp>
    </p:spTree>
    <p:extLst>
      <p:ext uri="{BB962C8B-B14F-4D97-AF65-F5344CB8AC3E}">
        <p14:creationId xmlns:p14="http://schemas.microsoft.com/office/powerpoint/2010/main" val="233008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246" name="Rectangle 6"/>
          <p:cNvSpPr>
            <a:spLocks noGrp="1" noChangeArrowheads="1"/>
          </p:cNvSpPr>
          <p:nvPr>
            <p:ph type="ftr" sz="quarter" idx="4"/>
          </p:nvPr>
        </p:nvSpPr>
        <p:spPr bwMode="auto">
          <a:xfrm>
            <a:off x="0" y="9431338"/>
            <a:ext cx="2944813" cy="496887"/>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defRPr sz="1200">
                <a:latin typeface="Arial"/>
                <a:ea typeface="ＭＳ Ｐゴシック" charset="0"/>
                <a:cs typeface="Arial"/>
              </a:defRPr>
            </a:lvl1pPr>
          </a:lstStyle>
          <a:p>
            <a:pPr>
              <a:defRPr/>
            </a:pPr>
            <a:r>
              <a:rPr lang="en-US"/>
              <a:t>100-900-SA-PRE-0018</a:t>
            </a:r>
          </a:p>
        </p:txBody>
      </p:sp>
      <p:sp>
        <p:nvSpPr>
          <p:cNvPr id="10247" name="Rectangle 7"/>
          <p:cNvSpPr>
            <a:spLocks noGrp="1" noChangeArrowheads="1"/>
          </p:cNvSpPr>
          <p:nvPr>
            <p:ph type="sldNum" sz="quarter" idx="5"/>
          </p:nvPr>
        </p:nvSpPr>
        <p:spPr bwMode="auto">
          <a:xfrm>
            <a:off x="3852863" y="9431338"/>
            <a:ext cx="2944812" cy="496887"/>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r">
              <a:defRPr sz="1200"/>
            </a:lvl1pPr>
          </a:lstStyle>
          <a:p>
            <a:pPr>
              <a:defRPr/>
            </a:pPr>
            <a:fld id="{5ACA0BE3-CC41-C546-887F-207EDE9D797F}" type="slidenum">
              <a:rPr lang="en-US"/>
              <a:pPr>
                <a:defRPr/>
              </a:pPr>
              <a:t>‹#›</a:t>
            </a:fld>
            <a:endParaRPr lang="en-US"/>
          </a:p>
        </p:txBody>
      </p:sp>
    </p:spTree>
    <p:extLst>
      <p:ext uri="{BB962C8B-B14F-4D97-AF65-F5344CB8AC3E}">
        <p14:creationId xmlns:p14="http://schemas.microsoft.com/office/powerpoint/2010/main" val="1595806636"/>
      </p:ext>
    </p:extLst>
  </p:cSld>
  <p:clrMap bg1="lt1" tx1="dk1" bg2="lt2" tx2="dk2" accent1="accent1" accent2="accent2" accent3="accent3" accent4="accent4" accent5="accent5" accent6="accent6" hlink="hlink" folHlink="folHlink"/>
  <p:notesStyle>
    <a:lvl1pPr marL="171450" indent="-171450" algn="l" rtl="0" eaLnBrk="0" fontAlgn="base" hangingPunct="0">
      <a:spcBef>
        <a:spcPct val="30000"/>
      </a:spcBef>
      <a:spcAft>
        <a:spcPct val="0"/>
      </a:spcAft>
      <a:buFont typeface="Arial" charset="0"/>
      <a:buChar char="•"/>
      <a:defRPr sz="1200" kern="1200">
        <a:solidFill>
          <a:schemeClr val="tx1"/>
        </a:solidFill>
        <a:latin typeface="Arial"/>
        <a:ea typeface="ＭＳ Ｐゴシック" charset="-128"/>
        <a:cs typeface="Arial"/>
      </a:defRPr>
    </a:lvl1pPr>
    <a:lvl2pPr marL="628650" indent="-171450" algn="l" rtl="0" eaLnBrk="0" fontAlgn="base" hangingPunct="0">
      <a:spcBef>
        <a:spcPct val="30000"/>
      </a:spcBef>
      <a:spcAft>
        <a:spcPct val="0"/>
      </a:spcAft>
      <a:buFont typeface="Lucida Grande" charset="0"/>
      <a:buChar char="-"/>
      <a:defRPr sz="1200" kern="1200">
        <a:solidFill>
          <a:schemeClr val="tx1"/>
        </a:solidFill>
        <a:latin typeface="Arial"/>
        <a:ea typeface="ＭＳ Ｐゴシック" charset="-128"/>
        <a:cs typeface="Arial"/>
      </a:defRPr>
    </a:lvl2pPr>
    <a:lvl3pPr marL="914400" algn="l" rtl="0" eaLnBrk="0" fontAlgn="base" hangingPunct="0">
      <a:spcBef>
        <a:spcPct val="30000"/>
      </a:spcBef>
      <a:spcAft>
        <a:spcPct val="0"/>
      </a:spcAft>
      <a:defRPr sz="1200" kern="1200">
        <a:solidFill>
          <a:schemeClr val="tx1"/>
        </a:solidFill>
        <a:latin typeface="Arial"/>
        <a:ea typeface="ＭＳ Ｐゴシック" charset="-128"/>
        <a:cs typeface="Arial"/>
      </a:defRPr>
    </a:lvl3pPr>
    <a:lvl4pPr marL="1371600" algn="l" rtl="0" eaLnBrk="0" fontAlgn="base" hangingPunct="0">
      <a:spcBef>
        <a:spcPct val="30000"/>
      </a:spcBef>
      <a:spcAft>
        <a:spcPct val="0"/>
      </a:spcAft>
      <a:defRPr sz="1200" kern="1200">
        <a:solidFill>
          <a:schemeClr val="tx1"/>
        </a:solidFill>
        <a:latin typeface="Arial"/>
        <a:ea typeface="ＭＳ Ｐゴシック" charset="-128"/>
        <a:cs typeface="Arial"/>
      </a:defRPr>
    </a:lvl4pPr>
    <a:lvl5pPr marL="1828800" algn="l" rtl="0" eaLnBrk="0" fontAlgn="base" hangingPunct="0">
      <a:spcBef>
        <a:spcPct val="30000"/>
      </a:spcBef>
      <a:spcAft>
        <a:spcPct val="0"/>
      </a:spcAft>
      <a:defRPr sz="1200" kern="1200">
        <a:solidFill>
          <a:schemeClr val="tx1"/>
        </a:solidFill>
        <a:latin typeface="Arial"/>
        <a:ea typeface="ＭＳ Ｐゴシック" charset="-128"/>
        <a:cs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Arial" charset="0"/>
                <a:ea typeface="ＭＳ Ｐゴシック" charset="0"/>
              </a:rPr>
              <a:t>Welcome. </a:t>
            </a:r>
          </a:p>
          <a:p>
            <a:r>
              <a:rPr lang="en-US" dirty="0" smtClean="0">
                <a:latin typeface="Arial" charset="0"/>
                <a:ea typeface="ＭＳ Ｐゴシック" charset="0"/>
              </a:rPr>
              <a:t>Introduce yourself. </a:t>
            </a:r>
          </a:p>
          <a:p>
            <a:r>
              <a:rPr lang="en-US" dirty="0" smtClean="0">
                <a:latin typeface="Arial" charset="0"/>
                <a:ea typeface="ＭＳ Ｐゴシック" charset="0"/>
              </a:rPr>
              <a:t>Outline your experience.</a:t>
            </a:r>
          </a:p>
          <a:p>
            <a:r>
              <a:rPr lang="en-US" dirty="0" smtClean="0">
                <a:latin typeface="Arial" charset="0"/>
                <a:ea typeface="ＭＳ Ｐゴシック" charset="0"/>
              </a:rPr>
              <a:t>Explain where the facilities are and any applicable OHS issues.</a:t>
            </a:r>
          </a:p>
          <a:p>
            <a:r>
              <a:rPr lang="en-US" dirty="0" smtClean="0">
                <a:latin typeface="Arial" charset="0"/>
                <a:ea typeface="ＭＳ Ｐゴシック" charset="0"/>
              </a:rPr>
              <a:t>Any questions?</a:t>
            </a:r>
            <a:endParaRPr lang="en-US" dirty="0">
              <a:latin typeface="Arial" charset="0"/>
              <a:ea typeface="ＭＳ Ｐゴシック" charset="0"/>
            </a:endParaRPr>
          </a:p>
        </p:txBody>
      </p:sp>
      <p:sp>
        <p:nvSpPr>
          <p:cNvPr id="184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B411C6E0-924D-1E4F-857E-407098D39E74}" type="slidenum">
              <a:rPr lang="en-US" sz="1200">
                <a:latin typeface="Calibri" charset="0"/>
                <a:ea typeface="ヒラギノ角ゴ Pro W3" charset="0"/>
                <a:cs typeface="ヒラギノ角ゴ Pro W3" charset="0"/>
              </a:rPr>
              <a:pPr eaLnBrk="1" hangingPunct="1"/>
              <a:t>1</a:t>
            </a:fld>
            <a:endParaRPr lang="en-US" sz="1200">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467279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a:t>
            </a:r>
            <a:r>
              <a:rPr lang="en-US" baseline="0" dirty="0" smtClean="0"/>
              <a:t> reverse parking is advised as it reduces the likelihood of collision with pedestrians and other vehicles when the vehicle leaves the parking bay.</a:t>
            </a:r>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en-US" dirty="0" smtClean="0"/>
              <a:t>Explain that dedicated park-up areas </a:t>
            </a:r>
            <a:r>
              <a:rPr lang="en-US" dirty="0" err="1" smtClean="0"/>
              <a:t>minimise</a:t>
            </a:r>
            <a:r>
              <a:rPr lang="en-US" dirty="0" smtClean="0"/>
              <a:t> the risk of injury and equipment damage by</a:t>
            </a:r>
            <a:r>
              <a:rPr lang="en-US" baseline="0" dirty="0" smtClean="0"/>
              <a:t> ensuring adequate separation is allowed.</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5ACA0BE3-CC41-C546-887F-207EDE9D797F}" type="slidenum">
              <a:rPr lang="en-US" smtClean="0"/>
              <a:pPr>
                <a:defRPr/>
              </a:pPr>
              <a:t>10</a:t>
            </a:fld>
            <a:endParaRPr lang="en-US"/>
          </a:p>
        </p:txBody>
      </p:sp>
    </p:spTree>
    <p:extLst>
      <p:ext uri="{BB962C8B-B14F-4D97-AF65-F5344CB8AC3E}">
        <p14:creationId xmlns:p14="http://schemas.microsoft.com/office/powerpoint/2010/main" val="3599938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en-GB" dirty="0" smtClean="0"/>
              <a:t>Emphasise </a:t>
            </a:r>
            <a:r>
              <a:rPr lang="en-GB" baseline="0" dirty="0" smtClean="0"/>
              <a:t>the importance of never walking </a:t>
            </a:r>
            <a:r>
              <a:rPr lang="en-GB" b="0" dirty="0" smtClean="0"/>
              <a:t>between any vehicle and the mine wall. as the vehicle may move forward unexpectedly and pin you to the wall. </a:t>
            </a:r>
          </a:p>
          <a:p>
            <a:r>
              <a:rPr lang="en-US" dirty="0" smtClean="0"/>
              <a:t>Explain that parking:</a:t>
            </a:r>
          </a:p>
          <a:p>
            <a:pPr marL="628650" marR="0" lvl="1" indent="-171450" algn="l" defTabSz="914400" rtl="0" eaLnBrk="0" fontAlgn="base" latinLnBrk="0" hangingPunct="0">
              <a:lnSpc>
                <a:spcPct val="100000"/>
              </a:lnSpc>
              <a:spcBef>
                <a:spcPct val="30000"/>
              </a:spcBef>
              <a:spcAft>
                <a:spcPct val="0"/>
              </a:spcAft>
              <a:buClrTx/>
              <a:buSzTx/>
              <a:buFont typeface="Lucida Grande" charset="0"/>
              <a:buChar char="-"/>
              <a:tabLst/>
              <a:defRPr/>
            </a:pPr>
            <a:r>
              <a:rPr lang="en-GB" dirty="0" smtClean="0"/>
              <a:t>directly on the incline or decline or in perimeter drives</a:t>
            </a:r>
            <a:r>
              <a:rPr lang="en-GB" baseline="0" dirty="0" smtClean="0"/>
              <a:t> </a:t>
            </a:r>
            <a:r>
              <a:rPr lang="en-GB" dirty="0" smtClean="0"/>
              <a:t>may impede any emergency response</a:t>
            </a:r>
          </a:p>
          <a:p>
            <a:pPr lvl="1"/>
            <a:r>
              <a:rPr lang="en-GB" dirty="0" smtClean="0"/>
              <a:t>less than 20 metres from an intersection, or from a significant change of grade</a:t>
            </a:r>
            <a:r>
              <a:rPr lang="en-GB" baseline="0" dirty="0" smtClean="0"/>
              <a:t> to </a:t>
            </a:r>
            <a:r>
              <a:rPr lang="en-GB" dirty="0" smtClean="0"/>
              <a:t>ensure any other vehicle entering the area has sufficient time to stop.</a:t>
            </a:r>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en-US" dirty="0" smtClean="0"/>
              <a:t>Explain that further information on parking articulated equipment is provided during</a:t>
            </a:r>
            <a:r>
              <a:rPr lang="en-US" baseline="0" dirty="0" smtClean="0"/>
              <a:t> site training/</a:t>
            </a:r>
            <a:r>
              <a:rPr lang="en-US" baseline="0" dirty="0" err="1" smtClean="0"/>
              <a:t>authorisation</a:t>
            </a:r>
            <a:r>
              <a:rPr lang="en-US" baseline="0" dirty="0" smtClean="0"/>
              <a:t>.</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5ACA0BE3-CC41-C546-887F-207EDE9D797F}" type="slidenum">
              <a:rPr lang="en-US" smtClean="0"/>
              <a:pPr>
                <a:defRPr/>
              </a:pPr>
              <a:t>11</a:t>
            </a:fld>
            <a:endParaRPr lang="en-US"/>
          </a:p>
        </p:txBody>
      </p:sp>
    </p:spTree>
    <p:extLst>
      <p:ext uri="{BB962C8B-B14F-4D97-AF65-F5344CB8AC3E}">
        <p14:creationId xmlns:p14="http://schemas.microsoft.com/office/powerpoint/2010/main" val="1460101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Explain importance of:</a:t>
            </a:r>
          </a:p>
          <a:p>
            <a:pPr lvl="1"/>
            <a:r>
              <a:rPr lang="en-GB" dirty="0" smtClean="0"/>
              <a:t>Maintaining</a:t>
            </a:r>
            <a:r>
              <a:rPr lang="en-GB" baseline="0" dirty="0" smtClean="0"/>
              <a:t> positive contact with equipment operating in the vicinity</a:t>
            </a:r>
          </a:p>
          <a:p>
            <a:pPr lvl="1"/>
            <a:r>
              <a:rPr lang="en-GB" baseline="0" dirty="0" smtClean="0"/>
              <a:t>Maintaining a 50 metre separation distance</a:t>
            </a:r>
          </a:p>
          <a:p>
            <a:pPr lvl="1"/>
            <a:r>
              <a:rPr lang="en-GB" dirty="0" smtClean="0"/>
              <a:t>Following equipment manufacturer recommendations for park-up.</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ACA0BE3-CC41-C546-887F-207EDE9D797F}" type="slidenum">
              <a:rPr lang="en-US" smtClean="0"/>
              <a:pPr>
                <a:defRPr/>
              </a:pPr>
              <a:t>12</a:t>
            </a:fld>
            <a:endParaRPr lang="en-US"/>
          </a:p>
        </p:txBody>
      </p:sp>
    </p:spTree>
    <p:extLst>
      <p:ext uri="{BB962C8B-B14F-4D97-AF65-F5344CB8AC3E}">
        <p14:creationId xmlns:p14="http://schemas.microsoft.com/office/powerpoint/2010/main" val="461107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Explain that when selecting a park-up position, drivers/operators must </a:t>
            </a:r>
            <a:r>
              <a:rPr lang="en-GB" baseline="0" dirty="0" smtClean="0"/>
              <a:t>consider the visibility of the parked vehicle by other road users.</a:t>
            </a:r>
            <a:endParaRPr lang="en-GB" dirty="0"/>
          </a:p>
        </p:txBody>
      </p:sp>
      <p:sp>
        <p:nvSpPr>
          <p:cNvPr id="4" name="Slide Number Placeholder 3"/>
          <p:cNvSpPr>
            <a:spLocks noGrp="1"/>
          </p:cNvSpPr>
          <p:nvPr>
            <p:ph type="sldNum" sz="quarter" idx="10"/>
          </p:nvPr>
        </p:nvSpPr>
        <p:spPr/>
        <p:txBody>
          <a:bodyPr/>
          <a:lstStyle/>
          <a:p>
            <a:pPr>
              <a:defRPr/>
            </a:pPr>
            <a:fld id="{5ACA0BE3-CC41-C546-887F-207EDE9D797F}" type="slidenum">
              <a:rPr lang="en-US" smtClean="0"/>
              <a:pPr>
                <a:defRPr/>
              </a:pPr>
              <a:t>13</a:t>
            </a:fld>
            <a:endParaRPr lang="en-US"/>
          </a:p>
        </p:txBody>
      </p:sp>
    </p:spTree>
    <p:extLst>
      <p:ext uri="{BB962C8B-B14F-4D97-AF65-F5344CB8AC3E}">
        <p14:creationId xmlns:p14="http://schemas.microsoft.com/office/powerpoint/2010/main" val="461107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that the vehicle must be parked and shut down in accordance with manufacturer’s recommendations and site procedure for refuelling.</a:t>
            </a:r>
          </a:p>
          <a:p>
            <a:r>
              <a:rPr lang="en-GB" baseline="0" dirty="0" smtClean="0"/>
              <a:t>Emphasise that only authorised personnel can refuel vehicles underground.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ACA0BE3-CC41-C546-887F-207EDE9D797F}" type="slidenum">
              <a:rPr lang="en-US" smtClean="0"/>
              <a:pPr>
                <a:defRPr/>
              </a:pPr>
              <a:t>14</a:t>
            </a:fld>
            <a:endParaRPr lang="en-US"/>
          </a:p>
        </p:txBody>
      </p:sp>
    </p:spTree>
    <p:extLst>
      <p:ext uri="{BB962C8B-B14F-4D97-AF65-F5344CB8AC3E}">
        <p14:creationId xmlns:p14="http://schemas.microsoft.com/office/powerpoint/2010/main" val="726997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en-GB" dirty="0" smtClean="0"/>
              <a:t>Discuss the emergency park-up procedure in place at your site.</a:t>
            </a:r>
          </a:p>
          <a:p>
            <a:endParaRPr lang="en-US" dirty="0"/>
          </a:p>
        </p:txBody>
      </p:sp>
      <p:sp>
        <p:nvSpPr>
          <p:cNvPr id="4" name="Slide Number Placeholder 3"/>
          <p:cNvSpPr>
            <a:spLocks noGrp="1"/>
          </p:cNvSpPr>
          <p:nvPr>
            <p:ph type="sldNum" sz="quarter" idx="10"/>
          </p:nvPr>
        </p:nvSpPr>
        <p:spPr/>
        <p:txBody>
          <a:bodyPr/>
          <a:lstStyle/>
          <a:p>
            <a:pPr>
              <a:defRPr/>
            </a:pPr>
            <a:fld id="{5ACA0BE3-CC41-C546-887F-207EDE9D797F}" type="slidenum">
              <a:rPr lang="en-US" smtClean="0"/>
              <a:pPr>
                <a:defRPr/>
              </a:pPr>
              <a:t>15</a:t>
            </a:fld>
            <a:endParaRPr lang="en-US"/>
          </a:p>
        </p:txBody>
      </p:sp>
    </p:spTree>
    <p:extLst>
      <p:ext uri="{BB962C8B-B14F-4D97-AF65-F5344CB8AC3E}">
        <p14:creationId xmlns:p14="http://schemas.microsoft.com/office/powerpoint/2010/main" val="3797697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equipment runaway incidents</a:t>
            </a:r>
            <a:r>
              <a:rPr lang="en-US" baseline="0" dirty="0" smtClean="0"/>
              <a:t> have a high potential of serious injury or fatality, therefore it is important to follow equipment manufacturer recommendations and applicable site procedures.</a:t>
            </a:r>
          </a:p>
          <a:p>
            <a:r>
              <a:rPr lang="en-US" baseline="0" dirty="0" smtClean="0"/>
              <a:t>Stress the importance of NEVER attempting to board a runaway vehicle or exit a runaway vehicle – slips and trips resulting in vehicle running over personnel. </a:t>
            </a:r>
            <a:endParaRPr lang="en-US" dirty="0"/>
          </a:p>
        </p:txBody>
      </p:sp>
      <p:sp>
        <p:nvSpPr>
          <p:cNvPr id="4" name="Slide Number Placeholder 3"/>
          <p:cNvSpPr>
            <a:spLocks noGrp="1"/>
          </p:cNvSpPr>
          <p:nvPr>
            <p:ph type="sldNum" sz="quarter" idx="10"/>
          </p:nvPr>
        </p:nvSpPr>
        <p:spPr/>
        <p:txBody>
          <a:bodyPr/>
          <a:lstStyle/>
          <a:p>
            <a:pPr>
              <a:defRPr/>
            </a:pPr>
            <a:fld id="{5ACA0BE3-CC41-C546-887F-207EDE9D797F}" type="slidenum">
              <a:rPr lang="en-US" smtClean="0"/>
              <a:pPr>
                <a:defRPr/>
              </a:pPr>
              <a:t>16</a:t>
            </a:fld>
            <a:endParaRPr lang="en-US"/>
          </a:p>
        </p:txBody>
      </p:sp>
    </p:spTree>
    <p:extLst>
      <p:ext uri="{BB962C8B-B14F-4D97-AF65-F5344CB8AC3E}">
        <p14:creationId xmlns:p14="http://schemas.microsoft.com/office/powerpoint/2010/main" val="4062801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err="1" smtClean="0"/>
              <a:t>Summarise</a:t>
            </a:r>
            <a:r>
              <a:rPr lang="en-US" baseline="0" dirty="0" smtClean="0"/>
              <a:t> presentation and ask group for questions.</a:t>
            </a:r>
            <a:endParaRPr lang="en-US" dirty="0"/>
          </a:p>
        </p:txBody>
      </p:sp>
      <p:sp>
        <p:nvSpPr>
          <p:cNvPr id="4" name="Slide Number Placeholder 3"/>
          <p:cNvSpPr>
            <a:spLocks noGrp="1"/>
          </p:cNvSpPr>
          <p:nvPr>
            <p:ph type="sldNum" sz="quarter" idx="10"/>
          </p:nvPr>
        </p:nvSpPr>
        <p:spPr/>
        <p:txBody>
          <a:bodyPr/>
          <a:lstStyle/>
          <a:p>
            <a:pPr>
              <a:defRPr/>
            </a:pPr>
            <a:fld id="{5ACA0BE3-CC41-C546-887F-207EDE9D797F}" type="slidenum">
              <a:rPr lang="en-US" smtClean="0"/>
              <a:pPr>
                <a:defRPr/>
              </a:pPr>
              <a:t>17</a:t>
            </a:fld>
            <a:endParaRPr lang="en-US"/>
          </a:p>
        </p:txBody>
      </p:sp>
    </p:spTree>
    <p:extLst>
      <p:ext uri="{BB962C8B-B14F-4D97-AF65-F5344CB8AC3E}">
        <p14:creationId xmlns:p14="http://schemas.microsoft.com/office/powerpoint/2010/main" val="67672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GB" dirty="0" smtClean="0"/>
              <a:t>Explain that this training will familiarise the group with the required information to park up safely on </a:t>
            </a:r>
            <a:r>
              <a:rPr lang="en-GB" dirty="0" err="1" smtClean="0"/>
              <a:t>OTML</a:t>
            </a:r>
            <a:r>
              <a:rPr lang="en-GB" dirty="0" smtClean="0"/>
              <a:t> sites.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5ACA0BE3-CC41-C546-887F-207EDE9D797F}" type="slidenum">
              <a:rPr lang="en-US" smtClean="0"/>
              <a:pPr>
                <a:defRPr/>
              </a:pPr>
              <a:t>2</a:t>
            </a:fld>
            <a:endParaRPr lang="en-US"/>
          </a:p>
        </p:txBody>
      </p:sp>
    </p:spTree>
    <p:extLst>
      <p:ext uri="{BB962C8B-B14F-4D97-AF65-F5344CB8AC3E}">
        <p14:creationId xmlns:p14="http://schemas.microsoft.com/office/powerpoint/2010/main" val="144888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incidents that involve collisions and uncontrolled</a:t>
            </a:r>
            <a:r>
              <a:rPr lang="en-US" baseline="0" dirty="0" smtClean="0"/>
              <a:t> movement of vehicles and mobile equipment injure personnel and cause damage to equipment and structures. </a:t>
            </a:r>
            <a:endParaRPr lang="en-US" dirty="0"/>
          </a:p>
        </p:txBody>
      </p:sp>
      <p:sp>
        <p:nvSpPr>
          <p:cNvPr id="4" name="Slide Number Placeholder 3"/>
          <p:cNvSpPr>
            <a:spLocks noGrp="1"/>
          </p:cNvSpPr>
          <p:nvPr>
            <p:ph type="sldNum" sz="quarter" idx="10"/>
          </p:nvPr>
        </p:nvSpPr>
        <p:spPr/>
        <p:txBody>
          <a:bodyPr/>
          <a:lstStyle/>
          <a:p>
            <a:pPr>
              <a:defRPr/>
            </a:pPr>
            <a:fld id="{5ACA0BE3-CC41-C546-887F-207EDE9D797F}" type="slidenum">
              <a:rPr lang="en-US" smtClean="0"/>
              <a:pPr>
                <a:defRPr/>
              </a:pPr>
              <a:t>3</a:t>
            </a:fld>
            <a:endParaRPr lang="en-US"/>
          </a:p>
        </p:txBody>
      </p:sp>
    </p:spTree>
    <p:extLst>
      <p:ext uri="{BB962C8B-B14F-4D97-AF65-F5344CB8AC3E}">
        <p14:creationId xmlns:p14="http://schemas.microsoft.com/office/powerpoint/2010/main" val="3692365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en-GB" dirty="0" smtClean="0"/>
              <a:t>Explain that drivers and equipment operators read</a:t>
            </a:r>
            <a:r>
              <a:rPr lang="en-GB" baseline="0" dirty="0" smtClean="0"/>
              <a:t> and understand the equipment manufacturer’s manual in relation to stopping and parking equipment and also follow </a:t>
            </a:r>
            <a:r>
              <a:rPr lang="en-GB" baseline="0" dirty="0" err="1" smtClean="0"/>
              <a:t>OTML</a:t>
            </a:r>
            <a:r>
              <a:rPr lang="en-GB" baseline="0" dirty="0" smtClean="0"/>
              <a:t> procedures.</a:t>
            </a:r>
            <a:endParaRPr lang="en-GB"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ACA0BE3-CC41-C546-887F-207EDE9D797F}" type="slidenum">
              <a:rPr lang="en-US" smtClean="0"/>
              <a:pPr>
                <a:defRPr/>
              </a:pPr>
              <a:t>4</a:t>
            </a:fld>
            <a:endParaRPr lang="en-US"/>
          </a:p>
        </p:txBody>
      </p:sp>
    </p:spTree>
    <p:extLst>
      <p:ext uri="{BB962C8B-B14F-4D97-AF65-F5344CB8AC3E}">
        <p14:creationId xmlns:p14="http://schemas.microsoft.com/office/powerpoint/2010/main" val="220594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the term Fundamentally Stable.</a:t>
            </a:r>
          </a:p>
          <a:p>
            <a:r>
              <a:rPr lang="en-US" dirty="0" smtClean="0"/>
              <a:t>Explain that uncontrolled movement causes injuries such crush injuries, strains and fatalities.</a:t>
            </a:r>
          </a:p>
          <a:p>
            <a:r>
              <a:rPr lang="en-US" dirty="0" smtClean="0"/>
              <a:t>Discuss</a:t>
            </a:r>
            <a:r>
              <a:rPr lang="en-US" baseline="0" dirty="0" smtClean="0"/>
              <a:t> the actions that an operator can take to make sure that their vehicle is fundamentally stable.</a:t>
            </a:r>
            <a:endParaRPr lang="en-US" dirty="0" smtClean="0"/>
          </a:p>
        </p:txBody>
      </p:sp>
      <p:sp>
        <p:nvSpPr>
          <p:cNvPr id="4" name="Slide Number Placeholder 3"/>
          <p:cNvSpPr>
            <a:spLocks noGrp="1"/>
          </p:cNvSpPr>
          <p:nvPr>
            <p:ph type="sldNum" sz="quarter" idx="10"/>
          </p:nvPr>
        </p:nvSpPr>
        <p:spPr/>
        <p:txBody>
          <a:bodyPr/>
          <a:lstStyle/>
          <a:p>
            <a:pPr>
              <a:defRPr/>
            </a:pPr>
            <a:fld id="{5ACA0BE3-CC41-C546-887F-207EDE9D797F}" type="slidenum">
              <a:rPr lang="en-US" smtClean="0"/>
              <a:pPr>
                <a:defRPr/>
              </a:pPr>
              <a:t>5</a:t>
            </a:fld>
            <a:endParaRPr lang="en-US"/>
          </a:p>
        </p:txBody>
      </p:sp>
    </p:spTree>
    <p:extLst>
      <p:ext uri="{BB962C8B-B14F-4D97-AF65-F5344CB8AC3E}">
        <p14:creationId xmlns:p14="http://schemas.microsoft.com/office/powerpoint/2010/main" val="2928309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a:t>
            </a:r>
            <a:r>
              <a:rPr lang="en-US" baseline="0" dirty="0" smtClean="0"/>
              <a:t> vehicle drivers and equipment operators:</a:t>
            </a:r>
          </a:p>
          <a:p>
            <a:pPr lvl="1"/>
            <a:r>
              <a:rPr lang="en-US" baseline="0" dirty="0" smtClean="0"/>
              <a:t>Cannot rely on pedestrians and passengers to do the right thing</a:t>
            </a:r>
          </a:p>
          <a:p>
            <a:pPr lvl="1"/>
            <a:r>
              <a:rPr lang="en-US" baseline="0" dirty="0" smtClean="0"/>
              <a:t>Have an obligation to protect the health and safety of others as well as themselves</a:t>
            </a:r>
          </a:p>
          <a:p>
            <a:pPr lvl="1"/>
            <a:r>
              <a:rPr lang="en-US" baseline="0" dirty="0" smtClean="0"/>
              <a:t>Should display courteous </a:t>
            </a:r>
            <a:r>
              <a:rPr lang="en-US" baseline="0" dirty="0" err="1" smtClean="0"/>
              <a:t>behaviour</a:t>
            </a:r>
            <a:r>
              <a:rPr lang="en-US" baseline="0" dirty="0" smtClean="0"/>
              <a:t> to pedestrians and passengers.</a:t>
            </a:r>
          </a:p>
        </p:txBody>
      </p:sp>
      <p:sp>
        <p:nvSpPr>
          <p:cNvPr id="4" name="Slide Number Placeholder 3"/>
          <p:cNvSpPr>
            <a:spLocks noGrp="1"/>
          </p:cNvSpPr>
          <p:nvPr>
            <p:ph type="sldNum" sz="quarter" idx="10"/>
          </p:nvPr>
        </p:nvSpPr>
        <p:spPr/>
        <p:txBody>
          <a:bodyPr/>
          <a:lstStyle/>
          <a:p>
            <a:pPr>
              <a:defRPr/>
            </a:pPr>
            <a:fld id="{5ACA0BE3-CC41-C546-887F-207EDE9D797F}" type="slidenum">
              <a:rPr lang="en-US" smtClean="0"/>
              <a:pPr>
                <a:defRPr/>
              </a:pPr>
              <a:t>6</a:t>
            </a:fld>
            <a:endParaRPr lang="en-US"/>
          </a:p>
        </p:txBody>
      </p:sp>
    </p:spTree>
    <p:extLst>
      <p:ext uri="{BB962C8B-B14F-4D97-AF65-F5344CB8AC3E}">
        <p14:creationId xmlns:p14="http://schemas.microsoft.com/office/powerpoint/2010/main" val="2138811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a:t>
            </a:r>
            <a:r>
              <a:rPr lang="en-US" baseline="0" dirty="0" smtClean="0"/>
              <a:t> drivers/operators must obey the sign’s message.</a:t>
            </a:r>
            <a:endParaRPr lang="en-US" dirty="0"/>
          </a:p>
        </p:txBody>
      </p:sp>
      <p:sp>
        <p:nvSpPr>
          <p:cNvPr id="4" name="Slide Number Placeholder 3"/>
          <p:cNvSpPr>
            <a:spLocks noGrp="1"/>
          </p:cNvSpPr>
          <p:nvPr>
            <p:ph type="sldNum" sz="quarter" idx="10"/>
          </p:nvPr>
        </p:nvSpPr>
        <p:spPr/>
        <p:txBody>
          <a:bodyPr/>
          <a:lstStyle/>
          <a:p>
            <a:pPr>
              <a:defRPr/>
            </a:pPr>
            <a:fld id="{5ACA0BE3-CC41-C546-887F-207EDE9D797F}" type="slidenum">
              <a:rPr lang="en-US" smtClean="0"/>
              <a:pPr>
                <a:defRPr/>
              </a:pPr>
              <a:t>7</a:t>
            </a:fld>
            <a:endParaRPr lang="en-US"/>
          </a:p>
        </p:txBody>
      </p:sp>
    </p:spTree>
    <p:extLst>
      <p:ext uri="{BB962C8B-B14F-4D97-AF65-F5344CB8AC3E}">
        <p14:creationId xmlns:p14="http://schemas.microsoft.com/office/powerpoint/2010/main" val="228144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drivers,</a:t>
            </a:r>
            <a:r>
              <a:rPr lang="en-US" baseline="0" dirty="0" smtClean="0"/>
              <a:t> </a:t>
            </a:r>
            <a:r>
              <a:rPr lang="en-US" dirty="0" smtClean="0"/>
              <a:t>mobile</a:t>
            </a:r>
            <a:r>
              <a:rPr lang="en-US" baseline="0" dirty="0" smtClean="0"/>
              <a:t> equipment operators and pedestrians must remain alert for moving traffic in park-up areas and when exiting vehicles.</a:t>
            </a:r>
          </a:p>
          <a:p>
            <a:r>
              <a:rPr lang="en-US" baseline="0" dirty="0" smtClean="0"/>
              <a:t>Discuss the audible signals that relate to moving off from a park-up.</a:t>
            </a:r>
            <a:endParaRPr lang="en-US" dirty="0"/>
          </a:p>
        </p:txBody>
      </p:sp>
      <p:sp>
        <p:nvSpPr>
          <p:cNvPr id="4" name="Slide Number Placeholder 3"/>
          <p:cNvSpPr>
            <a:spLocks noGrp="1"/>
          </p:cNvSpPr>
          <p:nvPr>
            <p:ph type="sldNum" sz="quarter" idx="10"/>
          </p:nvPr>
        </p:nvSpPr>
        <p:spPr/>
        <p:txBody>
          <a:bodyPr/>
          <a:lstStyle/>
          <a:p>
            <a:pPr>
              <a:defRPr/>
            </a:pPr>
            <a:fld id="{5ACA0BE3-CC41-C546-887F-207EDE9D797F}" type="slidenum">
              <a:rPr lang="en-US" smtClean="0"/>
              <a:pPr>
                <a:defRPr/>
              </a:pPr>
              <a:t>8</a:t>
            </a:fld>
            <a:endParaRPr lang="en-US"/>
          </a:p>
        </p:txBody>
      </p:sp>
    </p:spTree>
    <p:extLst>
      <p:ext uri="{BB962C8B-B14F-4D97-AF65-F5344CB8AC3E}">
        <p14:creationId xmlns:p14="http://schemas.microsoft.com/office/powerpoint/2010/main" val="1158192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en-GB" baseline="0" dirty="0" smtClean="0"/>
              <a:t>Explain that injuries can occur when footing is lost as a result of material accumulating on steps, or losing grip due to oil or grease build-up on handrails.</a:t>
            </a:r>
          </a:p>
          <a:p>
            <a:pPr marL="171450" marR="0" lvl="1" indent="-171450" algn="l" defTabSz="914400" rtl="0" eaLnBrk="0" fontAlgn="base" latinLnBrk="0" hangingPunct="0">
              <a:lnSpc>
                <a:spcPct val="100000"/>
              </a:lnSpc>
              <a:spcBef>
                <a:spcPct val="30000"/>
              </a:spcBef>
              <a:spcAft>
                <a:spcPct val="0"/>
              </a:spcAft>
              <a:buClrTx/>
              <a:buSzTx/>
              <a:buFont typeface="Arial" charset="0"/>
              <a:buChar char="•"/>
              <a:tabLst/>
              <a:defRPr/>
            </a:pPr>
            <a:r>
              <a:rPr lang="en-GB" dirty="0" smtClean="0"/>
              <a:t>Explain that three point contact with steps and handrails (two feet and one hand or one foot and two hands).</a:t>
            </a:r>
          </a:p>
          <a:p>
            <a:pPr marL="171450" marR="0" lvl="1" indent="-171450" algn="l" defTabSz="914400" rtl="0" eaLnBrk="0" fontAlgn="base" latinLnBrk="0" hangingPunct="0">
              <a:lnSpc>
                <a:spcPct val="100000"/>
              </a:lnSpc>
              <a:spcBef>
                <a:spcPct val="30000"/>
              </a:spcBef>
              <a:spcAft>
                <a:spcPct val="0"/>
              </a:spcAft>
              <a:buClrTx/>
              <a:buSzTx/>
              <a:buFont typeface="Arial" charset="0"/>
              <a:buChar char="•"/>
              <a:tabLst/>
              <a:defRPr/>
            </a:pPr>
            <a:r>
              <a:rPr lang="en-GB" baseline="0" dirty="0" err="1" smtClean="0"/>
              <a:t>Empahsise</a:t>
            </a:r>
            <a:r>
              <a:rPr lang="en-GB" baseline="0" dirty="0" smtClean="0"/>
              <a:t> the importance of never jumping off a vehicle.</a:t>
            </a:r>
          </a:p>
          <a:p>
            <a:endParaRPr lang="en-US" baseline="0" dirty="0"/>
          </a:p>
        </p:txBody>
      </p:sp>
      <p:sp>
        <p:nvSpPr>
          <p:cNvPr id="4" name="Slide Number Placeholder 3"/>
          <p:cNvSpPr>
            <a:spLocks noGrp="1"/>
          </p:cNvSpPr>
          <p:nvPr>
            <p:ph type="sldNum" sz="quarter" idx="10"/>
          </p:nvPr>
        </p:nvSpPr>
        <p:spPr/>
        <p:txBody>
          <a:bodyPr/>
          <a:lstStyle/>
          <a:p>
            <a:pPr>
              <a:defRPr/>
            </a:pPr>
            <a:fld id="{5ACA0BE3-CC41-C546-887F-207EDE9D797F}" type="slidenum">
              <a:rPr lang="en-US" smtClean="0"/>
              <a:pPr>
                <a:defRPr/>
              </a:pPr>
              <a:t>9</a:t>
            </a:fld>
            <a:endParaRPr lang="en-US"/>
          </a:p>
        </p:txBody>
      </p:sp>
    </p:spTree>
    <p:extLst>
      <p:ext uri="{BB962C8B-B14F-4D97-AF65-F5344CB8AC3E}">
        <p14:creationId xmlns:p14="http://schemas.microsoft.com/office/powerpoint/2010/main" val="1177042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457200" y="3429000"/>
            <a:ext cx="7624887" cy="856337"/>
          </a:xfrm>
          <a:prstGeom prst="rect">
            <a:avLst/>
          </a:prstGeom>
        </p:spPr>
        <p:txBody>
          <a:bodyPr>
            <a:normAutofit/>
          </a:bodyPr>
          <a:lstStyle>
            <a:lvl1pPr algn="l">
              <a:defRPr sz="3600" b="1">
                <a:solidFill>
                  <a:srgbClr val="FFFFFF"/>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7200" y="4482996"/>
            <a:ext cx="6400800" cy="470594"/>
          </a:xfrm>
          <a:prstGeom prst="rect">
            <a:avLst/>
          </a:prstGeom>
        </p:spPr>
        <p:txBody>
          <a:bodyPr>
            <a:normAutofit/>
          </a:bodyPr>
          <a:lstStyle>
            <a:lvl1pPr marL="0" indent="0" algn="l">
              <a:buNone/>
              <a:defRPr sz="20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81994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28491" y="28576"/>
            <a:ext cx="8672634" cy="700306"/>
          </a:xfrm>
          <a:prstGeom prst="rect">
            <a:avLst/>
          </a:prstGeom>
        </p:spPr>
        <p:txBody>
          <a:bodyPr vert="horz" lIns="91440" tIns="45720" rIns="91440" bIns="45720" rtlCol="0" anchor="ctr">
            <a:noAutofit/>
          </a:bodyPr>
          <a:lstStyle>
            <a:lvl1pPr>
              <a:defRPr sz="2600" b="1" baseline="0">
                <a:solidFill>
                  <a:schemeClr val="bg1"/>
                </a:solidFill>
              </a:defRPr>
            </a:lvl1pPr>
          </a:lstStyle>
          <a:p>
            <a:r>
              <a:rPr lang="en-US" dirty="0" smtClean="0"/>
              <a:t>Click to edit Master title style</a:t>
            </a:r>
            <a:endParaRPr lang="en-US" dirty="0"/>
          </a:p>
        </p:txBody>
      </p:sp>
      <p:sp>
        <p:nvSpPr>
          <p:cNvPr id="7" name="Content Placeholder 2"/>
          <p:cNvSpPr>
            <a:spLocks noGrp="1"/>
          </p:cNvSpPr>
          <p:nvPr>
            <p:ph sz="quarter" idx="16"/>
          </p:nvPr>
        </p:nvSpPr>
        <p:spPr>
          <a:xfrm>
            <a:off x="360363" y="1358900"/>
            <a:ext cx="8351837" cy="4965700"/>
          </a:xfrm>
          <a:prstGeom prst="rect">
            <a:avLst/>
          </a:prstGeom>
        </p:spPr>
        <p:txBody>
          <a:bodyPr vert="horz"/>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Tree>
    <p:extLst>
      <p:ext uri="{BB962C8B-B14F-4D97-AF65-F5344CB8AC3E}">
        <p14:creationId xmlns:p14="http://schemas.microsoft.com/office/powerpoint/2010/main" val="145618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6" name="Content Placeholder 2"/>
          <p:cNvSpPr>
            <a:spLocks noGrp="1"/>
          </p:cNvSpPr>
          <p:nvPr>
            <p:ph idx="11"/>
          </p:nvPr>
        </p:nvSpPr>
        <p:spPr>
          <a:xfrm>
            <a:off x="4616450" y="1352550"/>
            <a:ext cx="4103696" cy="5018237"/>
          </a:xfrm>
          <a:prstGeom prst="rect">
            <a:avLst/>
          </a:prstGeom>
        </p:spPr>
        <p:txBody>
          <a:bodyPr/>
          <a:lstStyle>
            <a:lvl1pPr>
              <a:defRPr sz="1800"/>
            </a:lvl1pPr>
            <a:lvl3pPr marL="914400" indent="0">
              <a:buFont typeface="Arial"/>
              <a:buNone/>
              <a:defRPr/>
            </a:lvl3pPr>
            <a:lvl4pPr marL="1371600" indent="0">
              <a:buFont typeface="Arial"/>
              <a:buNone/>
              <a:defRPr/>
            </a:lvl4pPr>
            <a:lvl5pPr marL="2057400" indent="-228600">
              <a:buFont typeface="Arial"/>
              <a:buChar char="•"/>
              <a:defRPr/>
            </a:lvl5pPr>
          </a:lstStyle>
          <a:p>
            <a:pPr lvl="0"/>
            <a:r>
              <a:rPr lang="en-US" smtClean="0"/>
              <a:t>Click to edit Master text styles</a:t>
            </a:r>
          </a:p>
        </p:txBody>
      </p:sp>
      <p:sp>
        <p:nvSpPr>
          <p:cNvPr id="7" name="Content Placeholder 2"/>
          <p:cNvSpPr>
            <a:spLocks noGrp="1"/>
          </p:cNvSpPr>
          <p:nvPr>
            <p:ph sz="quarter" idx="16"/>
          </p:nvPr>
        </p:nvSpPr>
        <p:spPr>
          <a:xfrm>
            <a:off x="360364" y="1358900"/>
            <a:ext cx="4133806" cy="4965700"/>
          </a:xfrm>
          <a:prstGeom prst="rect">
            <a:avLst/>
          </a:prstGeom>
        </p:spPr>
        <p:txBody>
          <a:bodyPr vert="horz"/>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9" name="Title Placeholder 1"/>
          <p:cNvSpPr>
            <a:spLocks noGrp="1"/>
          </p:cNvSpPr>
          <p:nvPr>
            <p:ph type="title"/>
          </p:nvPr>
        </p:nvSpPr>
        <p:spPr>
          <a:xfrm>
            <a:off x="328491" y="128587"/>
            <a:ext cx="8629772" cy="616728"/>
          </a:xfrm>
          <a:prstGeom prst="rect">
            <a:avLst/>
          </a:prstGeom>
        </p:spPr>
        <p:txBody>
          <a:bodyPr vert="horz" lIns="91440" tIns="45720" rIns="91440" bIns="45720" rtlCol="0" anchor="ctr">
            <a:noAutofit/>
          </a:bodyPr>
          <a:lstStyle>
            <a:lvl1pPr>
              <a:defRPr sz="2600" b="1"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43131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887" r:id="rId1"/>
    <p:sldLayoutId id="2147483883" r:id="rId2"/>
    <p:sldLayoutId id="2147483884" r:id="rId3"/>
  </p:sldLayoutIdLst>
  <p:txStyles>
    <p:titleStyle>
      <a:lvl1pPr algn="l" defTabSz="457200" rtl="0" eaLnBrk="0" fontAlgn="base" hangingPunct="0">
        <a:spcBef>
          <a:spcPct val="0"/>
        </a:spcBef>
        <a:spcAft>
          <a:spcPct val="0"/>
        </a:spcAft>
        <a:defRPr sz="1200" kern="1200">
          <a:solidFill>
            <a:schemeClr val="tx2"/>
          </a:solidFill>
          <a:latin typeface="Arial"/>
          <a:ea typeface="ヒラギノ角ゴ Pro W3" charset="0"/>
          <a:cs typeface="Arial"/>
        </a:defRPr>
      </a:lvl1pPr>
      <a:lvl2pPr algn="l" defTabSz="457200" rtl="0" eaLnBrk="0" fontAlgn="base" hangingPunct="0">
        <a:spcBef>
          <a:spcPct val="0"/>
        </a:spcBef>
        <a:spcAft>
          <a:spcPct val="0"/>
        </a:spcAft>
        <a:defRPr sz="1200">
          <a:solidFill>
            <a:schemeClr val="tx2"/>
          </a:solidFill>
          <a:latin typeface="Arial" charset="0"/>
          <a:ea typeface="ヒラギノ角ゴ Pro W3" charset="0"/>
          <a:cs typeface="Arial" pitchFamily="34" charset="0"/>
        </a:defRPr>
      </a:lvl2pPr>
      <a:lvl3pPr algn="l" defTabSz="457200" rtl="0" eaLnBrk="0" fontAlgn="base" hangingPunct="0">
        <a:spcBef>
          <a:spcPct val="0"/>
        </a:spcBef>
        <a:spcAft>
          <a:spcPct val="0"/>
        </a:spcAft>
        <a:defRPr sz="1200">
          <a:solidFill>
            <a:schemeClr val="tx2"/>
          </a:solidFill>
          <a:latin typeface="Arial" charset="0"/>
          <a:ea typeface="ヒラギノ角ゴ Pro W3" charset="0"/>
          <a:cs typeface="Arial" pitchFamily="34" charset="0"/>
        </a:defRPr>
      </a:lvl3pPr>
      <a:lvl4pPr algn="l" defTabSz="457200" rtl="0" eaLnBrk="0" fontAlgn="base" hangingPunct="0">
        <a:spcBef>
          <a:spcPct val="0"/>
        </a:spcBef>
        <a:spcAft>
          <a:spcPct val="0"/>
        </a:spcAft>
        <a:defRPr sz="1200">
          <a:solidFill>
            <a:schemeClr val="tx2"/>
          </a:solidFill>
          <a:latin typeface="Arial" charset="0"/>
          <a:ea typeface="ヒラギノ角ゴ Pro W3" charset="0"/>
          <a:cs typeface="Arial" pitchFamily="34" charset="0"/>
        </a:defRPr>
      </a:lvl4pPr>
      <a:lvl5pPr algn="l" defTabSz="457200" rtl="0" eaLnBrk="0" fontAlgn="base" hangingPunct="0">
        <a:spcBef>
          <a:spcPct val="0"/>
        </a:spcBef>
        <a:spcAft>
          <a:spcPct val="0"/>
        </a:spcAft>
        <a:defRPr sz="1200">
          <a:solidFill>
            <a:schemeClr val="tx2"/>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sz="1200">
          <a:solidFill>
            <a:schemeClr val="tx2"/>
          </a:solidFill>
          <a:latin typeface="Arial" charset="0"/>
          <a:ea typeface="ヒラギノ角ゴ Pro W3" charset="0"/>
        </a:defRPr>
      </a:lvl6pPr>
      <a:lvl7pPr marL="914400" algn="l" defTabSz="457200" rtl="0" eaLnBrk="1" fontAlgn="base" hangingPunct="1">
        <a:spcBef>
          <a:spcPct val="0"/>
        </a:spcBef>
        <a:spcAft>
          <a:spcPct val="0"/>
        </a:spcAft>
        <a:defRPr sz="1200">
          <a:solidFill>
            <a:schemeClr val="tx2"/>
          </a:solidFill>
          <a:latin typeface="Arial" charset="0"/>
          <a:ea typeface="ヒラギノ角ゴ Pro W3" charset="0"/>
        </a:defRPr>
      </a:lvl7pPr>
      <a:lvl8pPr marL="1371600" algn="l" defTabSz="457200" rtl="0" eaLnBrk="1" fontAlgn="base" hangingPunct="1">
        <a:spcBef>
          <a:spcPct val="0"/>
        </a:spcBef>
        <a:spcAft>
          <a:spcPct val="0"/>
        </a:spcAft>
        <a:defRPr sz="1200">
          <a:solidFill>
            <a:schemeClr val="tx2"/>
          </a:solidFill>
          <a:latin typeface="Arial" charset="0"/>
          <a:ea typeface="ヒラギノ角ゴ Pro W3" charset="0"/>
        </a:defRPr>
      </a:lvl8pPr>
      <a:lvl9pPr marL="1828800" algn="l" defTabSz="457200" rtl="0" eaLnBrk="1" fontAlgn="base" hangingPunct="1">
        <a:spcBef>
          <a:spcPct val="0"/>
        </a:spcBef>
        <a:spcAft>
          <a:spcPct val="0"/>
        </a:spcAft>
        <a:defRPr sz="1200">
          <a:solidFill>
            <a:schemeClr val="tx2"/>
          </a:solidFill>
          <a:latin typeface="Arial" charset="0"/>
          <a:ea typeface="ヒラギノ角ゴ Pro W3" charset="0"/>
        </a:defRPr>
      </a:lvl9pPr>
    </p:titleStyle>
    <p:bodyStyle>
      <a:lvl1pPr marL="342900" indent="-342900" algn="l" defTabSz="457200" rtl="0" eaLnBrk="0" fontAlgn="base" hangingPunct="0">
        <a:spcBef>
          <a:spcPct val="20000"/>
        </a:spcBef>
        <a:spcAft>
          <a:spcPct val="0"/>
        </a:spcAft>
        <a:buFont typeface="Arial" charset="0"/>
        <a:defRPr sz="3200" kern="1200">
          <a:solidFill>
            <a:schemeClr val="tx1"/>
          </a:solidFill>
          <a:latin typeface="Arial"/>
          <a:ea typeface="ヒラギノ角ゴ Pro W3" charset="0"/>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ヒラギノ角ゴ Pro W3" charset="0"/>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ヒラギノ角ゴ Pro W3"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ヒラギノ角ゴ Pro W3"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p:cNvSpPr>
            <a:spLocks noGrp="1"/>
          </p:cNvSpPr>
          <p:nvPr>
            <p:ph type="ctrTitle"/>
          </p:nvPr>
        </p:nvSpPr>
        <p:spPr/>
        <p:txBody>
          <a:bodyPr>
            <a:normAutofit fontScale="90000"/>
          </a:bodyPr>
          <a:lstStyle/>
          <a:p>
            <a:r>
              <a:rPr lang="en-US" dirty="0" smtClean="0"/>
              <a:t>Vehicle and Mobile Equipment </a:t>
            </a:r>
            <a:br>
              <a:rPr lang="en-US" dirty="0" smtClean="0"/>
            </a:br>
            <a:r>
              <a:rPr lang="en-US" dirty="0" smtClean="0"/>
              <a:t>Park-up </a:t>
            </a:r>
            <a:endParaRPr lang="en-US" dirty="0"/>
          </a:p>
        </p:txBody>
      </p:sp>
      <p:sp>
        <p:nvSpPr>
          <p:cNvPr id="17410" name="Subtitle 3"/>
          <p:cNvSpPr>
            <a:spLocks noGrp="1"/>
          </p:cNvSpPr>
          <p:nvPr>
            <p:ph type="subTitle" idx="1"/>
          </p:nvPr>
        </p:nvSpPr>
        <p:spPr>
          <a:xfrm>
            <a:off x="457200" y="4483100"/>
            <a:ext cx="6400800" cy="469900"/>
          </a:xfrm>
        </p:spPr>
        <p:txBody>
          <a:bodyPr/>
          <a:lstStyle/>
          <a:p>
            <a:r>
              <a:rPr lang="en-US" smtClean="0"/>
              <a:t>Awareness Package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Surface Car Parks</a:t>
            </a:r>
            <a:endParaRPr lang="en-US" dirty="0"/>
          </a:p>
        </p:txBody>
      </p:sp>
      <p:sp>
        <p:nvSpPr>
          <p:cNvPr id="3" name="Content Placeholder 2"/>
          <p:cNvSpPr>
            <a:spLocks noGrp="1"/>
          </p:cNvSpPr>
          <p:nvPr>
            <p:ph sz="quarter" idx="16"/>
          </p:nvPr>
        </p:nvSpPr>
        <p:spPr>
          <a:xfrm>
            <a:off x="5484642" y="1358900"/>
            <a:ext cx="3227558" cy="4965700"/>
          </a:xfrm>
        </p:spPr>
        <p:txBody>
          <a:bodyPr/>
          <a:lstStyle/>
          <a:p>
            <a:pPr marL="285750" indent="-285750">
              <a:buClr>
                <a:srgbClr val="F18D00"/>
              </a:buClr>
              <a:buFont typeface="Arial" charset="0"/>
              <a:buChar char="•"/>
            </a:pPr>
            <a:r>
              <a:rPr lang="en-GB" sz="2000" dirty="0" smtClean="0"/>
              <a:t>Use designated park-up areas</a:t>
            </a:r>
          </a:p>
          <a:p>
            <a:pPr marL="285750" indent="-285750">
              <a:buClr>
                <a:srgbClr val="F18D00"/>
              </a:buClr>
              <a:buFont typeface="Arial" charset="0"/>
              <a:buChar char="•"/>
            </a:pPr>
            <a:r>
              <a:rPr lang="en-GB" sz="2000" dirty="0" smtClean="0"/>
              <a:t>Reverse park</a:t>
            </a:r>
          </a:p>
          <a:p>
            <a:pPr marL="285750" indent="-285750">
              <a:buClr>
                <a:srgbClr val="F18D00"/>
              </a:buClr>
              <a:buFont typeface="Arial" charset="0"/>
              <a:buChar char="•"/>
            </a:pPr>
            <a:r>
              <a:rPr lang="en-GB" sz="2000" dirty="0" smtClean="0"/>
              <a:t>Go-lines, dead-lines and other dedicated park-up areas ensure operator safety</a:t>
            </a:r>
          </a:p>
        </p:txBody>
      </p:sp>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358900"/>
            <a:ext cx="5317588" cy="3656428"/>
          </a:xfrm>
          <a:prstGeom prst="rect">
            <a:avLst/>
          </a:prstGeom>
        </p:spPr>
      </p:pic>
    </p:spTree>
    <p:extLst>
      <p:ext uri="{BB962C8B-B14F-4D97-AF65-F5344CB8AC3E}">
        <p14:creationId xmlns:p14="http://schemas.microsoft.com/office/powerpoint/2010/main" val="2521228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Underground Park-up</a:t>
            </a:r>
            <a:endParaRPr lang="en-US" dirty="0"/>
          </a:p>
        </p:txBody>
      </p:sp>
      <p:sp>
        <p:nvSpPr>
          <p:cNvPr id="3" name="Content Placeholder 2"/>
          <p:cNvSpPr>
            <a:spLocks noGrp="1"/>
          </p:cNvSpPr>
          <p:nvPr>
            <p:ph sz="quarter" idx="16"/>
          </p:nvPr>
        </p:nvSpPr>
        <p:spPr>
          <a:xfrm>
            <a:off x="360363" y="1358900"/>
            <a:ext cx="8351837" cy="4965700"/>
          </a:xfrm>
        </p:spPr>
        <p:txBody>
          <a:bodyPr/>
          <a:lstStyle/>
          <a:p>
            <a:pPr lvl="1">
              <a:buClr>
                <a:srgbClr val="F18D00"/>
              </a:buClr>
            </a:pPr>
            <a:r>
              <a:rPr lang="en-GB" sz="2000" dirty="0" smtClean="0"/>
              <a:t>Park 20 metres away from an intersection or significant change of grade </a:t>
            </a:r>
          </a:p>
          <a:p>
            <a:pPr lvl="1">
              <a:buClr>
                <a:srgbClr val="F18D00"/>
              </a:buClr>
            </a:pPr>
            <a:r>
              <a:rPr lang="en-GB" sz="2000" dirty="0" smtClean="0"/>
              <a:t>Angle vehicle towards the wall with the downgrade wheels on full lock towards the wall to prevent runaway</a:t>
            </a:r>
          </a:p>
          <a:p>
            <a:pPr lvl="1">
              <a:buClr>
                <a:srgbClr val="F18D00"/>
              </a:buClr>
            </a:pPr>
            <a:r>
              <a:rPr lang="en-GB" sz="2000" dirty="0" smtClean="0"/>
              <a:t>Have the </a:t>
            </a:r>
            <a:r>
              <a:rPr lang="en-GB" sz="2000" dirty="0" err="1" smtClean="0"/>
              <a:t>bullbar</a:t>
            </a:r>
            <a:r>
              <a:rPr lang="en-GB" sz="2000" dirty="0" smtClean="0"/>
              <a:t> (front of machine) or bumper (rear of machine) within </a:t>
            </a:r>
            <a:br>
              <a:rPr lang="en-GB" sz="2000" dirty="0" smtClean="0"/>
            </a:br>
            <a:r>
              <a:rPr lang="en-GB" sz="2000" dirty="0" smtClean="0"/>
              <a:t>1 metre of the wall</a:t>
            </a:r>
          </a:p>
          <a:p>
            <a:pPr lvl="1">
              <a:buClr>
                <a:srgbClr val="F18D00"/>
              </a:buClr>
            </a:pPr>
            <a:r>
              <a:rPr lang="en-GB" sz="2000" dirty="0" smtClean="0"/>
              <a:t>Apply the hand brake / park brake </a:t>
            </a:r>
          </a:p>
          <a:p>
            <a:pPr lvl="1">
              <a:buClr>
                <a:srgbClr val="F18D00"/>
              </a:buClr>
            </a:pPr>
            <a:r>
              <a:rPr lang="en-GB" sz="2000" dirty="0" smtClean="0"/>
              <a:t>Put transmission into correct gear</a:t>
            </a:r>
          </a:p>
          <a:p>
            <a:pPr lvl="1">
              <a:buClr>
                <a:srgbClr val="F18D00"/>
              </a:buClr>
            </a:pPr>
            <a:r>
              <a:rPr lang="en-GB" sz="2000" dirty="0" smtClean="0"/>
              <a:t>Turn the engine off</a:t>
            </a:r>
          </a:p>
          <a:p>
            <a:pPr lvl="1">
              <a:buClr>
                <a:srgbClr val="F18D00"/>
              </a:buClr>
            </a:pPr>
            <a:r>
              <a:rPr lang="en-GB" sz="2000" dirty="0" smtClean="0"/>
              <a:t>Leave keys in ignition</a:t>
            </a:r>
          </a:p>
          <a:p>
            <a:pPr lvl="1">
              <a:buClr>
                <a:srgbClr val="F18D00"/>
              </a:buClr>
            </a:pPr>
            <a:r>
              <a:rPr lang="en-GB" sz="2000" dirty="0" smtClean="0"/>
              <a:t>Keep rotating beacon on</a:t>
            </a:r>
          </a:p>
          <a:p>
            <a:pPr lvl="1"/>
            <a:endParaRPr lang="en-GB" sz="2000" dirty="0" smtClean="0"/>
          </a:p>
          <a:p>
            <a:pPr marL="152400" lvl="1" indent="0">
              <a:buNone/>
            </a:pPr>
            <a:r>
              <a:rPr lang="en-GB" sz="2000" b="1" dirty="0" smtClean="0"/>
              <a:t>NOTE: Never walk between any vehicle and the mine wall</a:t>
            </a:r>
            <a:endParaRPr lang="en-GB" sz="2000" b="1" dirty="0"/>
          </a:p>
        </p:txBody>
      </p:sp>
    </p:spTree>
    <p:extLst>
      <p:ext uri="{BB962C8B-B14F-4D97-AF65-F5344CB8AC3E}">
        <p14:creationId xmlns:p14="http://schemas.microsoft.com/office/powerpoint/2010/main" val="26157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Area Park-up</a:t>
            </a:r>
            <a:endParaRPr lang="en-US" dirty="0"/>
          </a:p>
        </p:txBody>
      </p:sp>
      <p:sp>
        <p:nvSpPr>
          <p:cNvPr id="3" name="Content Placeholder 2"/>
          <p:cNvSpPr>
            <a:spLocks noGrp="1"/>
          </p:cNvSpPr>
          <p:nvPr>
            <p:ph sz="quarter" idx="16"/>
          </p:nvPr>
        </p:nvSpPr>
        <p:spPr>
          <a:xfrm>
            <a:off x="360363" y="1358900"/>
            <a:ext cx="3930283" cy="4965700"/>
          </a:xfrm>
        </p:spPr>
        <p:txBody>
          <a:bodyPr/>
          <a:lstStyle/>
          <a:p>
            <a:pPr lvl="1">
              <a:buClr>
                <a:srgbClr val="F18D00"/>
              </a:buClr>
            </a:pPr>
            <a:r>
              <a:rPr lang="en-GB" sz="2000" dirty="0" smtClean="0"/>
              <a:t>Do not park within 50 metres of operating machines unless in a designated parking area</a:t>
            </a:r>
          </a:p>
          <a:p>
            <a:pPr lvl="1">
              <a:buClr>
                <a:srgbClr val="F18D00"/>
              </a:buClr>
            </a:pPr>
            <a:r>
              <a:rPr lang="en-GB" sz="2000" dirty="0" smtClean="0"/>
              <a:t>Make positive contact with the operator of operating equipment before parking in an operational area</a:t>
            </a:r>
          </a:p>
          <a:p>
            <a:pPr lvl="1">
              <a:buClr>
                <a:srgbClr val="F18D00"/>
              </a:buClr>
            </a:pPr>
            <a:r>
              <a:rPr lang="en-GB" sz="2000" dirty="0" smtClean="0"/>
              <a:t>Park on safe and level ground with front wheels turned into a berm  </a:t>
            </a:r>
          </a:p>
          <a:p>
            <a:pPr lvl="1">
              <a:buClr>
                <a:srgbClr val="F18D00"/>
              </a:buClr>
            </a:pPr>
            <a:r>
              <a:rPr lang="en-GB" sz="2000" dirty="0" smtClean="0"/>
              <a:t>Chock wheels to prevent uncontrolled movement</a:t>
            </a:r>
          </a:p>
          <a:p>
            <a:pPr lvl="1">
              <a:buClr>
                <a:srgbClr val="F18D00"/>
              </a:buClr>
            </a:pPr>
            <a:r>
              <a:rPr lang="en-GB" sz="2000" dirty="0" smtClean="0"/>
              <a:t>Lower attachments/implements to the ground</a:t>
            </a:r>
          </a:p>
        </p:txBody>
      </p:sp>
      <p:pic>
        <p:nvPicPr>
          <p:cNvPr id="5" name="Picture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799281" y="-12357"/>
            <a:ext cx="4344719" cy="6886576"/>
          </a:xfrm>
          <a:prstGeom prst="rect">
            <a:avLst/>
          </a:prstGeom>
        </p:spPr>
      </p:pic>
    </p:spTree>
    <p:extLst>
      <p:ext uri="{BB962C8B-B14F-4D97-AF65-F5344CB8AC3E}">
        <p14:creationId xmlns:p14="http://schemas.microsoft.com/office/powerpoint/2010/main" val="116624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Operational Area Park-up (Cont.)</a:t>
            </a:r>
            <a:endParaRPr lang="en-US" dirty="0"/>
          </a:p>
        </p:txBody>
      </p:sp>
      <p:sp>
        <p:nvSpPr>
          <p:cNvPr id="3" name="Content Placeholder 2"/>
          <p:cNvSpPr>
            <a:spLocks noGrp="1"/>
          </p:cNvSpPr>
          <p:nvPr>
            <p:ph sz="quarter" idx="16"/>
          </p:nvPr>
        </p:nvSpPr>
        <p:spPr>
          <a:xfrm>
            <a:off x="360363" y="1358900"/>
            <a:ext cx="8351837" cy="4965700"/>
          </a:xfrm>
        </p:spPr>
        <p:txBody>
          <a:bodyPr/>
          <a:lstStyle/>
          <a:p>
            <a:pPr lvl="1">
              <a:buClr>
                <a:srgbClr val="F18D00"/>
              </a:buClr>
            </a:pPr>
            <a:r>
              <a:rPr lang="en-GB" sz="2000" dirty="0"/>
              <a:t>Apply brake</a:t>
            </a:r>
          </a:p>
          <a:p>
            <a:pPr lvl="1">
              <a:buClr>
                <a:srgbClr val="F18D00"/>
              </a:buClr>
            </a:pPr>
            <a:r>
              <a:rPr lang="en-GB" sz="2000" dirty="0"/>
              <a:t>Shift transmission </a:t>
            </a:r>
            <a:r>
              <a:rPr lang="en-GB" sz="2000" dirty="0" smtClean="0"/>
              <a:t>into correct </a:t>
            </a:r>
            <a:r>
              <a:rPr lang="en-GB" sz="2000" dirty="0"/>
              <a:t>gear </a:t>
            </a:r>
          </a:p>
          <a:p>
            <a:pPr lvl="1">
              <a:buClr>
                <a:srgbClr val="F18D00"/>
              </a:buClr>
            </a:pPr>
            <a:r>
              <a:rPr lang="en-GB" sz="2000" dirty="0"/>
              <a:t>Turn off the engine</a:t>
            </a:r>
          </a:p>
          <a:p>
            <a:pPr lvl="1">
              <a:buClr>
                <a:srgbClr val="F18D00"/>
              </a:buClr>
            </a:pPr>
            <a:r>
              <a:rPr lang="en-GB" sz="2000" dirty="0"/>
              <a:t>Leave rotating beacon on</a:t>
            </a:r>
          </a:p>
          <a:p>
            <a:pPr lvl="1">
              <a:buClr>
                <a:srgbClr val="F18D00"/>
              </a:buClr>
            </a:pPr>
            <a:r>
              <a:rPr lang="en-GB" sz="2000" dirty="0" smtClean="0"/>
              <a:t>DO NOT park or stand a vehicle:</a:t>
            </a:r>
          </a:p>
          <a:p>
            <a:pPr marL="765175" lvl="2" indent="-342900">
              <a:buClr>
                <a:srgbClr val="F18D00"/>
              </a:buClr>
              <a:buFont typeface=".AppleSystemUIFont" charset="-120"/>
              <a:buChar char="‑"/>
            </a:pPr>
            <a:r>
              <a:rPr lang="en-GB" dirty="0" smtClean="0"/>
              <a:t>Where it will create a hazard for other traffic</a:t>
            </a:r>
          </a:p>
          <a:p>
            <a:pPr marL="765175" lvl="2" indent="-342900">
              <a:buClr>
                <a:srgbClr val="F18D00"/>
              </a:buClr>
              <a:buFont typeface=".AppleSystemUIFont" charset="-120"/>
              <a:buChar char="‑"/>
            </a:pPr>
            <a:r>
              <a:rPr lang="en-GB" dirty="0" smtClean="0"/>
              <a:t>Behind other parked or standing vehicles where the vehicle cannot be clearly observed</a:t>
            </a:r>
          </a:p>
          <a:p>
            <a:pPr marL="765175" lvl="2" indent="-342900">
              <a:buClr>
                <a:srgbClr val="F18D00"/>
              </a:buClr>
              <a:buFont typeface=".AppleSystemUIFont" charset="-120"/>
              <a:buChar char="‑"/>
            </a:pPr>
            <a:r>
              <a:rPr lang="en-GB" dirty="0" smtClean="0"/>
              <a:t>Under or near high walls</a:t>
            </a:r>
          </a:p>
          <a:p>
            <a:pPr marL="765175" lvl="2" indent="-342900">
              <a:buClr>
                <a:srgbClr val="F18D00"/>
              </a:buClr>
              <a:buFont typeface=".AppleSystemUIFont" charset="-120"/>
              <a:buChar char="‑"/>
            </a:pPr>
            <a:r>
              <a:rPr lang="en-GB" dirty="0" smtClean="0"/>
              <a:t>On a haul road unless in an emergency </a:t>
            </a:r>
          </a:p>
          <a:p>
            <a:pPr marL="765175" lvl="2" indent="-342900">
              <a:buClr>
                <a:srgbClr val="F18D00"/>
              </a:buClr>
              <a:buFont typeface=".AppleSystemUIFont" charset="-120"/>
              <a:buChar char="‑"/>
            </a:pPr>
            <a:r>
              <a:rPr lang="en-GB" dirty="0" smtClean="0"/>
              <a:t>Near a corner </a:t>
            </a:r>
          </a:p>
          <a:p>
            <a:pPr marL="765175" lvl="2" indent="-342900">
              <a:buClr>
                <a:srgbClr val="F18D00"/>
              </a:buClr>
              <a:buFont typeface=".AppleSystemUIFont" charset="-120"/>
              <a:buChar char="‑"/>
            </a:pPr>
            <a:r>
              <a:rPr lang="en-GB" dirty="0" smtClean="0"/>
              <a:t>Opposite another vehicle on a haul road (park on the same side of the road)</a:t>
            </a:r>
          </a:p>
          <a:p>
            <a:endParaRPr lang="en-US" sz="2000" dirty="0"/>
          </a:p>
        </p:txBody>
      </p:sp>
    </p:spTree>
    <p:extLst>
      <p:ext uri="{BB962C8B-B14F-4D97-AF65-F5344CB8AC3E}">
        <p14:creationId xmlns:p14="http://schemas.microsoft.com/office/powerpoint/2010/main" val="1086122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Park-up for Refuelling</a:t>
            </a:r>
            <a:endParaRPr lang="en-US" dirty="0"/>
          </a:p>
        </p:txBody>
      </p:sp>
      <p:sp>
        <p:nvSpPr>
          <p:cNvPr id="3" name="Content Placeholder 2"/>
          <p:cNvSpPr>
            <a:spLocks noGrp="1"/>
          </p:cNvSpPr>
          <p:nvPr>
            <p:ph sz="quarter" idx="16"/>
          </p:nvPr>
        </p:nvSpPr>
        <p:spPr>
          <a:xfrm>
            <a:off x="171817" y="1165713"/>
            <a:ext cx="4492991" cy="5255455"/>
          </a:xfrm>
        </p:spPr>
        <p:txBody>
          <a:bodyPr/>
          <a:lstStyle/>
          <a:p>
            <a:pPr lvl="1">
              <a:buClr>
                <a:srgbClr val="F18D00"/>
              </a:buClr>
            </a:pPr>
            <a:r>
              <a:rPr lang="en-GB" sz="2000" dirty="0" smtClean="0"/>
              <a:t>Coordinate with other personnel in the area</a:t>
            </a:r>
          </a:p>
          <a:p>
            <a:pPr lvl="1">
              <a:buClr>
                <a:srgbClr val="F18D00"/>
              </a:buClr>
            </a:pPr>
            <a:r>
              <a:rPr lang="en-GB" sz="2000" dirty="0" smtClean="0"/>
              <a:t>Only refuel at a designated fuel bay</a:t>
            </a:r>
          </a:p>
          <a:p>
            <a:pPr lvl="1">
              <a:buClr>
                <a:srgbClr val="F18D00"/>
              </a:buClr>
            </a:pPr>
            <a:r>
              <a:rPr lang="en-GB" sz="2000" dirty="0" smtClean="0"/>
              <a:t>Approach the refuelling area at low speed</a:t>
            </a:r>
          </a:p>
          <a:p>
            <a:pPr lvl="1">
              <a:buClr>
                <a:srgbClr val="F18D00"/>
              </a:buClr>
            </a:pPr>
            <a:r>
              <a:rPr lang="en-GB" sz="2000" dirty="0" smtClean="0"/>
              <a:t>Follow safe driving practices when manoeuvring to the fuel bay</a:t>
            </a:r>
          </a:p>
          <a:p>
            <a:pPr lvl="1">
              <a:buClr>
                <a:srgbClr val="F18D00"/>
              </a:buClr>
            </a:pPr>
            <a:r>
              <a:rPr lang="en-GB" sz="2000" dirty="0" smtClean="0"/>
              <a:t>When in position, put transmission into correct gear and apply brake</a:t>
            </a:r>
          </a:p>
          <a:p>
            <a:pPr lvl="1">
              <a:buClr>
                <a:srgbClr val="F18D00"/>
              </a:buClr>
            </a:pPr>
            <a:r>
              <a:rPr lang="en-GB" sz="2000" dirty="0" smtClean="0"/>
              <a:t>Shut down the vehicle</a:t>
            </a:r>
          </a:p>
          <a:p>
            <a:pPr lvl="1">
              <a:buClr>
                <a:srgbClr val="F18D00"/>
              </a:buClr>
            </a:pPr>
            <a:r>
              <a:rPr lang="en-GB" sz="2000" dirty="0" smtClean="0"/>
              <a:t>Dismount and leave the vehicle </a:t>
            </a:r>
            <a:br>
              <a:rPr lang="en-GB" sz="2000" dirty="0" smtClean="0"/>
            </a:br>
            <a:r>
              <a:rPr lang="en-GB" sz="2000" dirty="0" smtClean="0"/>
              <a:t>cabin, but stay with the vehicle </a:t>
            </a:r>
            <a:br>
              <a:rPr lang="en-GB" sz="2000" dirty="0" smtClean="0"/>
            </a:br>
            <a:r>
              <a:rPr lang="en-GB" sz="2000" dirty="0" smtClean="0"/>
              <a:t>while it is being refuelled</a:t>
            </a:r>
          </a:p>
          <a:p>
            <a:pPr lvl="1">
              <a:buClr>
                <a:srgbClr val="F18D00"/>
              </a:buClr>
            </a:pPr>
            <a:r>
              <a:rPr lang="en-GB" sz="2000" dirty="0" smtClean="0"/>
              <a:t>Passengers must not remain in the </a:t>
            </a:r>
            <a:br>
              <a:rPr lang="en-GB" sz="2000" dirty="0" smtClean="0"/>
            </a:br>
            <a:r>
              <a:rPr lang="en-GB" sz="2000" dirty="0" smtClean="0"/>
              <a:t>vehicle while it is being refuelled</a:t>
            </a:r>
          </a:p>
        </p:txBody>
      </p:sp>
      <p:pic>
        <p:nvPicPr>
          <p:cNvPr id="5" name="Picture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853354" y="0"/>
            <a:ext cx="4290646" cy="6858000"/>
          </a:xfrm>
          <a:prstGeom prst="rect">
            <a:avLst/>
          </a:prstGeom>
        </p:spPr>
      </p:pic>
    </p:spTree>
    <p:extLst>
      <p:ext uri="{BB962C8B-B14F-4D97-AF65-F5344CB8AC3E}">
        <p14:creationId xmlns:p14="http://schemas.microsoft.com/office/powerpoint/2010/main" val="2076953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1"/>
          </p:nvPr>
        </p:nvPicPr>
        <p:blipFill rotWithShape="1">
          <a:blip r:embed="rId3">
            <a:extLst>
              <a:ext uri="{28A0092B-C50C-407E-A947-70E740481C1C}">
                <a14:useLocalDpi xmlns:a14="http://schemas.microsoft.com/office/drawing/2010/main"/>
              </a:ext>
            </a:extLst>
          </a:blip>
          <a:srcRect/>
          <a:stretch/>
        </p:blipFill>
        <p:spPr>
          <a:xfrm>
            <a:off x="0" y="683183"/>
            <a:ext cx="9144000" cy="6174817"/>
          </a:xfrm>
        </p:spPr>
      </p:pic>
      <p:sp>
        <p:nvSpPr>
          <p:cNvPr id="2" name="Content Placeholder 1"/>
          <p:cNvSpPr>
            <a:spLocks noGrp="1"/>
          </p:cNvSpPr>
          <p:nvPr>
            <p:ph sz="quarter" idx="16"/>
          </p:nvPr>
        </p:nvSpPr>
        <p:spPr>
          <a:xfrm>
            <a:off x="0" y="922802"/>
            <a:ext cx="8597900" cy="4965700"/>
          </a:xfrm>
        </p:spPr>
        <p:txBody>
          <a:bodyPr/>
          <a:lstStyle/>
          <a:p>
            <a:pPr lvl="1">
              <a:buClr>
                <a:srgbClr val="F18D00"/>
              </a:buClr>
            </a:pPr>
            <a:r>
              <a:rPr lang="en-GB" sz="2000" dirty="0" smtClean="0"/>
              <a:t>Understand, memorise and use the correct emergency procedures</a:t>
            </a:r>
          </a:p>
          <a:p>
            <a:pPr lvl="1">
              <a:buClr>
                <a:srgbClr val="F18D00"/>
              </a:buClr>
            </a:pPr>
            <a:r>
              <a:rPr lang="en-GB" sz="2000" dirty="0" smtClean="0"/>
              <a:t>Do not place yourself in unnecessary danger</a:t>
            </a:r>
          </a:p>
          <a:p>
            <a:pPr lvl="1">
              <a:buClr>
                <a:srgbClr val="F18D00"/>
              </a:buClr>
            </a:pPr>
            <a:r>
              <a:rPr lang="en-GB" sz="2000" dirty="0" smtClean="0"/>
              <a:t>Do not inflict further injuries when moving an already injured person</a:t>
            </a:r>
          </a:p>
          <a:p>
            <a:pPr lvl="1">
              <a:buClr>
                <a:srgbClr val="F18D00"/>
              </a:buClr>
            </a:pPr>
            <a:r>
              <a:rPr lang="en-GB" sz="2000" dirty="0" smtClean="0"/>
              <a:t>Contact your supervisor</a:t>
            </a:r>
          </a:p>
          <a:p>
            <a:pPr lvl="1">
              <a:buClr>
                <a:srgbClr val="F18D00"/>
              </a:buClr>
            </a:pPr>
            <a:r>
              <a:rPr lang="en-GB" sz="2000" dirty="0" smtClean="0"/>
              <a:t>Place hazard signs to warn others</a:t>
            </a:r>
            <a:endParaRPr lang="en-US" sz="2000" dirty="0" smtClean="0"/>
          </a:p>
          <a:p>
            <a:endParaRPr lang="en-US" dirty="0"/>
          </a:p>
        </p:txBody>
      </p:sp>
      <p:sp>
        <p:nvSpPr>
          <p:cNvPr id="4" name="Title 3"/>
          <p:cNvSpPr>
            <a:spLocks noGrp="1"/>
          </p:cNvSpPr>
          <p:nvPr>
            <p:ph type="title"/>
          </p:nvPr>
        </p:nvSpPr>
        <p:spPr/>
        <p:txBody>
          <a:bodyPr/>
          <a:lstStyle/>
          <a:p>
            <a:r>
              <a:rPr lang="en-US" smtClean="0"/>
              <a:t>Emergency Park-up</a:t>
            </a:r>
            <a:endParaRPr lang="en-US" dirty="0"/>
          </a:p>
        </p:txBody>
      </p:sp>
    </p:spTree>
    <p:extLst>
      <p:ext uri="{BB962C8B-B14F-4D97-AF65-F5344CB8AC3E}">
        <p14:creationId xmlns:p14="http://schemas.microsoft.com/office/powerpoint/2010/main" val="842467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Equipment Runaways</a:t>
            </a:r>
            <a:endParaRPr lang="en-US" dirty="0"/>
          </a:p>
        </p:txBody>
      </p:sp>
      <p:sp>
        <p:nvSpPr>
          <p:cNvPr id="3" name="Content Placeholder 2"/>
          <p:cNvSpPr>
            <a:spLocks noGrp="1"/>
          </p:cNvSpPr>
          <p:nvPr>
            <p:ph sz="quarter" idx="16"/>
          </p:nvPr>
        </p:nvSpPr>
        <p:spPr>
          <a:xfrm>
            <a:off x="360363" y="1358900"/>
            <a:ext cx="8351837" cy="4965700"/>
          </a:xfrm>
        </p:spPr>
        <p:txBody>
          <a:bodyPr/>
          <a:lstStyle/>
          <a:p>
            <a:r>
              <a:rPr lang="en-GB" sz="2000" dirty="0" smtClean="0"/>
              <a:t>If you lose control of a vehicle while driving: </a:t>
            </a:r>
          </a:p>
          <a:p>
            <a:pPr lvl="1">
              <a:buClr>
                <a:srgbClr val="F18D00"/>
              </a:buClr>
            </a:pPr>
            <a:r>
              <a:rPr lang="en-GB" sz="2000" dirty="0" smtClean="0"/>
              <a:t>Apply the service brakes</a:t>
            </a:r>
          </a:p>
          <a:p>
            <a:pPr lvl="1">
              <a:buClr>
                <a:srgbClr val="F18D00"/>
              </a:buClr>
            </a:pPr>
            <a:r>
              <a:rPr lang="en-GB" sz="2000" dirty="0" smtClean="0"/>
              <a:t>Apply the emergency brakes</a:t>
            </a:r>
          </a:p>
          <a:p>
            <a:pPr lvl="1">
              <a:buClr>
                <a:srgbClr val="F18D00"/>
              </a:buClr>
            </a:pPr>
            <a:r>
              <a:rPr lang="en-GB" sz="2000" dirty="0" smtClean="0"/>
              <a:t>Change down gears to reduce speed, if possible</a:t>
            </a:r>
          </a:p>
          <a:p>
            <a:pPr lvl="1">
              <a:buClr>
                <a:srgbClr val="F18D00"/>
              </a:buClr>
            </a:pPr>
            <a:r>
              <a:rPr lang="en-GB" sz="2000" dirty="0" smtClean="0"/>
              <a:t>Lower attachments to the ground to act as a brake</a:t>
            </a:r>
          </a:p>
          <a:p>
            <a:pPr lvl="1">
              <a:buClr>
                <a:srgbClr val="F18D00"/>
              </a:buClr>
            </a:pPr>
            <a:r>
              <a:rPr lang="en-GB" sz="2000" dirty="0" smtClean="0"/>
              <a:t>Ease the vehicle into a wall or safety barricade</a:t>
            </a:r>
          </a:p>
          <a:p>
            <a:r>
              <a:rPr lang="en-GB" sz="2000" dirty="0" smtClean="0"/>
              <a:t>Do not engage the transmission in the opposite direction to the vehicle’s movement as the engine could stall resulting in no engine braking or service brakes and loss of steering control through the hydraulic system.</a:t>
            </a:r>
          </a:p>
          <a:p>
            <a:endParaRPr lang="en-GB" sz="2000" dirty="0" smtClean="0"/>
          </a:p>
          <a:p>
            <a:r>
              <a:rPr lang="en-GB" sz="2000" b="1" dirty="0" smtClean="0">
                <a:solidFill>
                  <a:srgbClr val="FF0000"/>
                </a:solidFill>
              </a:rPr>
              <a:t>DO NOT attempt to jump from, or leave, a moving vehicle </a:t>
            </a:r>
            <a:br>
              <a:rPr lang="en-GB" sz="2000" b="1" dirty="0" smtClean="0">
                <a:solidFill>
                  <a:srgbClr val="FF0000"/>
                </a:solidFill>
              </a:rPr>
            </a:br>
            <a:endParaRPr lang="en-GB" sz="2000" dirty="0" smtClean="0">
              <a:solidFill>
                <a:srgbClr val="FF0000"/>
              </a:solidFill>
            </a:endParaRPr>
          </a:p>
          <a:p>
            <a:r>
              <a:rPr lang="en-GB" sz="2000" b="1" dirty="0" smtClean="0">
                <a:solidFill>
                  <a:srgbClr val="FF0000"/>
                </a:solidFill>
              </a:rPr>
              <a:t>NEVER attempt to board a runaway vehicle as the risk of being run over is extreme</a:t>
            </a:r>
            <a:endParaRPr lang="en-GB" sz="2000" b="1" dirty="0">
              <a:solidFill>
                <a:srgbClr val="FF0000"/>
              </a:solidFill>
            </a:endParaRPr>
          </a:p>
        </p:txBody>
      </p:sp>
    </p:spTree>
    <p:extLst>
      <p:ext uri="{BB962C8B-B14F-4D97-AF65-F5344CB8AC3E}">
        <p14:creationId xmlns:p14="http://schemas.microsoft.com/office/powerpoint/2010/main" val="227465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 Safety is Everyone’s Responsibility</a:t>
            </a:r>
            <a:endParaRPr lang="en-US" dirty="0"/>
          </a:p>
        </p:txBody>
      </p:sp>
      <p:sp>
        <p:nvSpPr>
          <p:cNvPr id="3" name="Content Placeholder 2"/>
          <p:cNvSpPr>
            <a:spLocks noGrp="1"/>
          </p:cNvSpPr>
          <p:nvPr>
            <p:ph sz="quarter" idx="16"/>
          </p:nvPr>
        </p:nvSpPr>
        <p:spPr>
          <a:xfrm>
            <a:off x="360363" y="1358900"/>
            <a:ext cx="6460731" cy="4965700"/>
          </a:xfrm>
        </p:spPr>
        <p:txBody>
          <a:bodyPr/>
          <a:lstStyle/>
          <a:p>
            <a:pPr marL="450850" lvl="1" indent="-338138">
              <a:buClr>
                <a:srgbClr val="F18D00"/>
              </a:buClr>
              <a:buFont typeface="Arial" charset="0"/>
              <a:buChar char="•"/>
            </a:pPr>
            <a:r>
              <a:rPr lang="en-GB" sz="2000" dirty="0"/>
              <a:t>Follow </a:t>
            </a:r>
            <a:r>
              <a:rPr lang="en-GB" sz="2000" dirty="0" err="1"/>
              <a:t>OTML</a:t>
            </a:r>
            <a:r>
              <a:rPr lang="en-GB" sz="2000" dirty="0"/>
              <a:t> guidelines and procedures </a:t>
            </a:r>
          </a:p>
          <a:p>
            <a:pPr marL="450850" lvl="1" indent="-338138">
              <a:buClr>
                <a:srgbClr val="F18D00"/>
              </a:buClr>
              <a:buFont typeface="Arial" charset="0"/>
              <a:buChar char="•"/>
            </a:pPr>
            <a:r>
              <a:rPr lang="en-GB" sz="2000" dirty="0"/>
              <a:t>Obey signage instructions </a:t>
            </a:r>
          </a:p>
          <a:p>
            <a:pPr marL="450850" lvl="1" indent="-338138">
              <a:buClr>
                <a:srgbClr val="F18D00"/>
              </a:buClr>
              <a:buFont typeface="Arial" charset="0"/>
              <a:buChar char="•"/>
            </a:pPr>
            <a:r>
              <a:rPr lang="en-GB" sz="2000" dirty="0"/>
              <a:t>Park vehicles and mobile equipment in designated parking areas</a:t>
            </a:r>
          </a:p>
          <a:p>
            <a:pPr marL="450850" lvl="1" indent="-338138">
              <a:buClr>
                <a:srgbClr val="F18D00"/>
              </a:buClr>
              <a:buFont typeface="Arial" charset="0"/>
              <a:buChar char="•"/>
            </a:pPr>
            <a:r>
              <a:rPr lang="en-GB" sz="2000" dirty="0"/>
              <a:t>Make sure vehicle is fundamentally stable</a:t>
            </a:r>
          </a:p>
          <a:p>
            <a:pPr marL="450850" lvl="1" indent="-338138">
              <a:buClr>
                <a:srgbClr val="F18D00"/>
              </a:buClr>
              <a:buFont typeface="Arial" charset="0"/>
              <a:buChar char="•"/>
            </a:pPr>
            <a:r>
              <a:rPr lang="en-GB" sz="2000" dirty="0"/>
              <a:t>Shut down engine before exiting a parked vehicle</a:t>
            </a:r>
          </a:p>
          <a:p>
            <a:pPr marL="450850" lvl="1" indent="-338138">
              <a:buClr>
                <a:srgbClr val="F18D00"/>
              </a:buClr>
              <a:buFont typeface="Arial" charset="0"/>
              <a:buChar char="•"/>
            </a:pPr>
            <a:r>
              <a:rPr lang="en-GB" sz="2000" dirty="0"/>
              <a:t>Ensure path is clear of obstructions and personnel before moving from a parked position </a:t>
            </a:r>
          </a:p>
          <a:p>
            <a:pPr marL="450850" lvl="1" indent="-338138">
              <a:buClr>
                <a:srgbClr val="F18D00"/>
              </a:buClr>
              <a:buFont typeface="Arial" charset="0"/>
              <a:buChar char="•"/>
            </a:pPr>
            <a:r>
              <a:rPr lang="en-GB" sz="2000" dirty="0"/>
              <a:t>Use appropriate communication warning signals</a:t>
            </a:r>
            <a:endParaRPr lang="en-US" sz="2000" dirty="0"/>
          </a:p>
          <a:p>
            <a:endParaRPr lang="en-US" dirty="0"/>
          </a:p>
        </p:txBody>
      </p:sp>
      <p:pic>
        <p:nvPicPr>
          <p:cNvPr id="6" name="Content Placeholder 2"/>
          <p:cNvPicPr>
            <a:picLocks noGrp="1" noChangeAspect="1"/>
          </p:cNvPicPr>
          <p:nvPr>
            <p:ph sz="quarter" idx="11"/>
          </p:nvPr>
        </p:nvPicPr>
        <p:blipFill>
          <a:blip r:embed="rId3">
            <a:extLst>
              <a:ext uri="{28A0092B-C50C-407E-A947-70E740481C1C}">
                <a14:useLocalDpi xmlns:a14="http://schemas.microsoft.com/office/drawing/2010/main"/>
              </a:ext>
            </a:extLst>
          </a:blip>
          <a:stretch>
            <a:fillRect/>
          </a:stretch>
        </p:blipFill>
        <p:spPr>
          <a:xfrm>
            <a:off x="6821095" y="1332706"/>
            <a:ext cx="1806067" cy="5018088"/>
          </a:xfrm>
          <a:prstGeom prst="rect">
            <a:avLst/>
          </a:prstGeom>
        </p:spPr>
      </p:pic>
    </p:spTree>
    <p:extLst>
      <p:ext uri="{BB962C8B-B14F-4D97-AF65-F5344CB8AC3E}">
        <p14:creationId xmlns:p14="http://schemas.microsoft.com/office/powerpoint/2010/main" val="288924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People and Equipment</a:t>
            </a:r>
            <a:endParaRPr lang="en-US" dirty="0"/>
          </a:p>
        </p:txBody>
      </p:sp>
      <p:sp>
        <p:nvSpPr>
          <p:cNvPr id="3" name="Content Placeholder 2"/>
          <p:cNvSpPr>
            <a:spLocks noGrp="1"/>
          </p:cNvSpPr>
          <p:nvPr>
            <p:ph sz="quarter" idx="16"/>
          </p:nvPr>
        </p:nvSpPr>
        <p:spPr>
          <a:xfrm>
            <a:off x="360363" y="1358900"/>
            <a:ext cx="8640762" cy="4965700"/>
          </a:xfrm>
        </p:spPr>
        <p:txBody>
          <a:bodyPr/>
          <a:lstStyle/>
          <a:p>
            <a:r>
              <a:rPr lang="en-GB" sz="2000" dirty="0" smtClean="0"/>
              <a:t>Incorrect park-up is a major cause of vehicle incidents.</a:t>
            </a:r>
          </a:p>
          <a:p>
            <a:r>
              <a:rPr lang="en-GB" sz="2000" dirty="0" smtClean="0"/>
              <a:t>Park-up is the act of bringing a vehicle or mobile equipment item to a stop, shutting down all systems as per the manufacturer’s recommendations and ensuring that the vehicle is FUNDAMENTALLY STABLE and will not move unexpectedly.</a:t>
            </a:r>
          </a:p>
          <a:p>
            <a:endParaRPr lang="en-US" sz="2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3425483"/>
            <a:ext cx="9144000" cy="3432517"/>
          </a:xfrm>
          <a:prstGeom prst="rect">
            <a:avLst/>
          </a:prstGeom>
        </p:spPr>
      </p:pic>
    </p:spTree>
    <p:extLst>
      <p:ext uri="{BB962C8B-B14F-4D97-AF65-F5344CB8AC3E}">
        <p14:creationId xmlns:p14="http://schemas.microsoft.com/office/powerpoint/2010/main" val="2422317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Park-up Hazards and Risks</a:t>
            </a:r>
            <a:endParaRPr lang="en-US" dirty="0"/>
          </a:p>
        </p:txBody>
      </p:sp>
      <p:pic>
        <p:nvPicPr>
          <p:cNvPr id="7" name="Picture 6"/>
          <p:cNvPicPr>
            <a:picLocks noChangeAspect="1"/>
          </p:cNvPicPr>
          <p:nvPr/>
        </p:nvPicPr>
        <p:blipFill>
          <a:blip r:embed="rId3"/>
          <a:stretch>
            <a:fillRect/>
          </a:stretch>
        </p:blipFill>
        <p:spPr>
          <a:xfrm>
            <a:off x="229713" y="2002412"/>
            <a:ext cx="8815509" cy="2954998"/>
          </a:xfrm>
          <a:prstGeom prst="rect">
            <a:avLst/>
          </a:prstGeom>
        </p:spPr>
      </p:pic>
    </p:spTree>
    <p:extLst>
      <p:ext uri="{BB962C8B-B14F-4D97-AF65-F5344CB8AC3E}">
        <p14:creationId xmlns:p14="http://schemas.microsoft.com/office/powerpoint/2010/main" val="424971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6"/>
          </p:nvPr>
        </p:nvSpPr>
        <p:spPr>
          <a:xfrm>
            <a:off x="360363" y="1358900"/>
            <a:ext cx="8597899" cy="5499100"/>
          </a:xfrm>
        </p:spPr>
        <p:txBody>
          <a:bodyPr>
            <a:normAutofit/>
          </a:bodyPr>
          <a:lstStyle/>
          <a:p>
            <a:pPr lvl="1">
              <a:buClr>
                <a:srgbClr val="F18D00"/>
              </a:buClr>
            </a:pPr>
            <a:r>
              <a:rPr lang="en-GB" sz="2000" dirty="0"/>
              <a:t>Follow manufacturer’s recommendations</a:t>
            </a:r>
          </a:p>
          <a:p>
            <a:pPr lvl="1">
              <a:buClr>
                <a:srgbClr val="F18D00"/>
              </a:buClr>
            </a:pPr>
            <a:r>
              <a:rPr lang="en-GB" sz="2000" dirty="0"/>
              <a:t>Park light vehicles and heavy equipment separately</a:t>
            </a:r>
          </a:p>
          <a:p>
            <a:pPr lvl="1">
              <a:buClr>
                <a:srgbClr val="F18D00"/>
              </a:buClr>
            </a:pPr>
            <a:r>
              <a:rPr lang="en-GB" sz="2000" dirty="0"/>
              <a:t>Park in a V-drain, over a hump or turn front wheels into the kerb, rill or embankment or chock the wheels</a:t>
            </a:r>
          </a:p>
          <a:p>
            <a:pPr lvl="1">
              <a:buClr>
                <a:srgbClr val="F18D00"/>
              </a:buClr>
            </a:pPr>
            <a:r>
              <a:rPr lang="en-GB" sz="2000" dirty="0"/>
              <a:t>Park on level ground</a:t>
            </a:r>
          </a:p>
          <a:p>
            <a:pPr lvl="1">
              <a:buClr>
                <a:srgbClr val="F18D00"/>
              </a:buClr>
            </a:pPr>
            <a:r>
              <a:rPr lang="en-GB" sz="2000" dirty="0"/>
              <a:t>Park away from traffic flow and be visible to other road users</a:t>
            </a:r>
          </a:p>
          <a:p>
            <a:pPr lvl="1">
              <a:buClr>
                <a:srgbClr val="F18D00"/>
              </a:buClr>
            </a:pPr>
            <a:r>
              <a:rPr lang="en-GB" sz="2000" dirty="0"/>
              <a:t>Park so you can drive forward when leaving the parking space </a:t>
            </a:r>
          </a:p>
          <a:p>
            <a:pPr lvl="1">
              <a:buClr>
                <a:srgbClr val="F18D00"/>
              </a:buClr>
            </a:pPr>
            <a:r>
              <a:rPr lang="en-GB" sz="2000" dirty="0"/>
              <a:t>Lower implements to the </a:t>
            </a:r>
            <a:r>
              <a:rPr lang="en-GB" sz="2000" dirty="0" smtClean="0"/>
              <a:t>ground</a:t>
            </a:r>
          </a:p>
          <a:p>
            <a:pPr marL="152400" lvl="1" indent="0">
              <a:buClr>
                <a:srgbClr val="F18D00"/>
              </a:buClr>
              <a:buNone/>
            </a:pPr>
            <a:endParaRPr lang="en-GB" sz="2000" dirty="0"/>
          </a:p>
          <a:p>
            <a:r>
              <a:rPr lang="en-GB" sz="2000" b="1" dirty="0"/>
              <a:t>NOTE: Never leave a running vehicle </a:t>
            </a:r>
            <a:r>
              <a:rPr lang="en-GB" sz="2000" b="1" dirty="0" smtClean="0"/>
              <a:t>unattended</a:t>
            </a:r>
            <a:endParaRPr lang="en-GB" sz="2000" dirty="0"/>
          </a:p>
          <a:p>
            <a:endParaRPr lang="en-US" sz="2000" dirty="0"/>
          </a:p>
          <a:p>
            <a:endParaRPr lang="en-US" sz="2000" dirty="0"/>
          </a:p>
        </p:txBody>
      </p:sp>
      <p:sp>
        <p:nvSpPr>
          <p:cNvPr id="4" name="Title 3"/>
          <p:cNvSpPr>
            <a:spLocks noGrp="1"/>
          </p:cNvSpPr>
          <p:nvPr>
            <p:ph type="title"/>
          </p:nvPr>
        </p:nvSpPr>
        <p:spPr/>
        <p:txBody>
          <a:bodyPr/>
          <a:lstStyle/>
          <a:p>
            <a:r>
              <a:rPr lang="en-US" smtClean="0"/>
              <a:t>General Principles for Park-up</a:t>
            </a:r>
            <a:endParaRPr lang="en-US" dirty="0"/>
          </a:p>
        </p:txBody>
      </p:sp>
    </p:spTree>
    <p:extLst>
      <p:ext uri="{BB962C8B-B14F-4D97-AF65-F5344CB8AC3E}">
        <p14:creationId xmlns:p14="http://schemas.microsoft.com/office/powerpoint/2010/main" val="129977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6"/>
          </p:nvPr>
        </p:nvSpPr>
        <p:spPr/>
        <p:txBody>
          <a:bodyPr/>
          <a:lstStyle/>
          <a:p>
            <a:r>
              <a:rPr lang="en-GB" sz="2000" dirty="0"/>
              <a:t>Means that the vehicle / mobile equipment will not move when the transmission is neutralised and the park brake is off  </a:t>
            </a:r>
          </a:p>
          <a:p>
            <a:r>
              <a:rPr lang="en-GB" sz="2000" dirty="0"/>
              <a:t>Once the vehicle / mobile equipment is fundamentally stable shift the transmission into gear and apply park brake</a:t>
            </a:r>
          </a:p>
          <a:p>
            <a:endParaRPr lang="en-GB" sz="2000" dirty="0"/>
          </a:p>
          <a:p>
            <a:r>
              <a:rPr lang="en-GB" sz="2000" b="1" dirty="0"/>
              <a:t>NOTE:  All parked-up vehicles must be fundamentally stable before the operator leaves the vehicle</a:t>
            </a:r>
          </a:p>
          <a:p>
            <a:endParaRPr lang="en-US" dirty="0"/>
          </a:p>
        </p:txBody>
      </p:sp>
      <p:sp>
        <p:nvSpPr>
          <p:cNvPr id="4" name="Title 3"/>
          <p:cNvSpPr>
            <a:spLocks noGrp="1"/>
          </p:cNvSpPr>
          <p:nvPr>
            <p:ph type="title"/>
          </p:nvPr>
        </p:nvSpPr>
        <p:spPr/>
        <p:txBody>
          <a:bodyPr/>
          <a:lstStyle/>
          <a:p>
            <a:r>
              <a:rPr lang="en-US" smtClean="0"/>
              <a:t>Fundamentally Stable</a:t>
            </a:r>
            <a:endParaRPr lang="en-US" dirty="0"/>
          </a:p>
        </p:txBody>
      </p:sp>
      <p:pic>
        <p:nvPicPr>
          <p:cNvPr id="7" name="Picture 6"/>
          <p:cNvPicPr>
            <a:picLocks noChangeAspect="1"/>
          </p:cNvPicPr>
          <p:nvPr/>
        </p:nvPicPr>
        <p:blipFill>
          <a:blip r:embed="rId3"/>
          <a:stretch>
            <a:fillRect/>
          </a:stretch>
        </p:blipFill>
        <p:spPr>
          <a:xfrm>
            <a:off x="5503331" y="1310290"/>
            <a:ext cx="3033889" cy="2145922"/>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03331" y="3541890"/>
            <a:ext cx="3033889" cy="3048000"/>
          </a:xfrm>
          <a:prstGeom prst="rect">
            <a:avLst/>
          </a:prstGeom>
        </p:spPr>
      </p:pic>
    </p:spTree>
    <p:extLst>
      <p:ext uri="{BB962C8B-B14F-4D97-AF65-F5344CB8AC3E}">
        <p14:creationId xmlns:p14="http://schemas.microsoft.com/office/powerpoint/2010/main" val="210045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4304713" y="1352550"/>
            <a:ext cx="4653549" cy="5018237"/>
          </a:xfrm>
        </p:spPr>
        <p:txBody>
          <a:bodyPr/>
          <a:lstStyle/>
          <a:p>
            <a:pPr>
              <a:buClr>
                <a:srgbClr val="F18D00"/>
              </a:buClr>
              <a:buFont typeface="Arial" charset="0"/>
              <a:buChar char="•"/>
            </a:pPr>
            <a:r>
              <a:rPr lang="en-GB" sz="2000" dirty="0" smtClean="0"/>
              <a:t>Look out for, and give way to, pedestrians</a:t>
            </a:r>
          </a:p>
          <a:p>
            <a:pPr>
              <a:buClr>
                <a:srgbClr val="F18D00"/>
              </a:buClr>
              <a:buFont typeface="Arial" charset="0"/>
              <a:buChar char="•"/>
            </a:pPr>
            <a:r>
              <a:rPr lang="en-GB" sz="2000" dirty="0" smtClean="0"/>
              <a:t>When stopping to allow passengers to disembark or to unload cargo, consider:</a:t>
            </a:r>
          </a:p>
          <a:p>
            <a:pPr lvl="1">
              <a:buClr>
                <a:srgbClr val="F18D00"/>
              </a:buClr>
            </a:pPr>
            <a:r>
              <a:rPr lang="en-GB" sz="2000" dirty="0"/>
              <a:t>Other traffic in the area </a:t>
            </a:r>
          </a:p>
          <a:p>
            <a:pPr lvl="1">
              <a:buClr>
                <a:srgbClr val="F18D00"/>
              </a:buClr>
            </a:pPr>
            <a:r>
              <a:rPr lang="en-GB" sz="2000" dirty="0"/>
              <a:t>Ground conditions</a:t>
            </a:r>
          </a:p>
          <a:p>
            <a:pPr lvl="1">
              <a:buClr>
                <a:srgbClr val="F18D00"/>
              </a:buClr>
            </a:pPr>
            <a:r>
              <a:rPr lang="en-GB" sz="2000" dirty="0"/>
              <a:t>Other in the area </a:t>
            </a:r>
            <a:endParaRPr lang="en-US" sz="2000" dirty="0"/>
          </a:p>
          <a:p>
            <a:pPr>
              <a:buClr>
                <a:srgbClr val="F18D00"/>
              </a:buClr>
              <a:buFont typeface="Arial" charset="0"/>
              <a:buChar char="•"/>
            </a:pPr>
            <a:r>
              <a:rPr lang="en-GB" sz="2000" dirty="0" smtClean="0"/>
              <a:t>Park-up and shut down vehicle before passengers disembark </a:t>
            </a:r>
          </a:p>
          <a:p>
            <a:pPr>
              <a:buClr>
                <a:srgbClr val="F18D00"/>
              </a:buClr>
              <a:buFont typeface="Arial" charset="0"/>
              <a:buChar char="•"/>
            </a:pPr>
            <a:r>
              <a:rPr lang="en-GB" sz="2000" dirty="0" smtClean="0"/>
              <a:t>Driver / operator must stay in vehicle when passengers on board</a:t>
            </a:r>
          </a:p>
          <a:p>
            <a:pPr>
              <a:buClr>
                <a:srgbClr val="F18D00"/>
              </a:buClr>
              <a:buFont typeface="Arial" charset="0"/>
              <a:buChar char="•"/>
            </a:pPr>
            <a:r>
              <a:rPr lang="en-GB" sz="2000" dirty="0" smtClean="0"/>
              <a:t>Pedestrians must stand well clear of equipment and maintain visual contact with drivers / operators</a:t>
            </a:r>
          </a:p>
          <a:p>
            <a:pPr>
              <a:buFont typeface="Arial" charset="0"/>
              <a:buChar char="•"/>
            </a:pPr>
            <a:endParaRPr lang="en-US" dirty="0"/>
          </a:p>
        </p:txBody>
      </p:sp>
      <p:pic>
        <p:nvPicPr>
          <p:cNvPr id="7" name="Content Placeholder 4" descr="Screen Shot 2013-01-21 at 11.41.00 AM.png"/>
          <p:cNvPicPr>
            <a:picLocks noGrp="1" noChangeAspect="1"/>
          </p:cNvPicPr>
          <p:nvPr>
            <p:ph idx="16"/>
          </p:nvPr>
        </p:nvPicPr>
        <p:blipFill rotWithShape="1">
          <a:blip r:embed="rId3" cstate="screen">
            <a:extLst>
              <a:ext uri="{28A0092B-C50C-407E-A947-70E740481C1C}">
                <a14:useLocalDpi xmlns:a14="http://schemas.microsoft.com/office/drawing/2010/main"/>
              </a:ext>
            </a:extLst>
          </a:blip>
          <a:srcRect/>
          <a:stretch/>
        </p:blipFill>
        <p:spPr>
          <a:xfrm>
            <a:off x="328491" y="1150221"/>
            <a:ext cx="3835546" cy="5400546"/>
          </a:xfrm>
        </p:spPr>
      </p:pic>
      <p:sp>
        <p:nvSpPr>
          <p:cNvPr id="4" name="Title 3"/>
          <p:cNvSpPr>
            <a:spLocks noGrp="1"/>
          </p:cNvSpPr>
          <p:nvPr>
            <p:ph type="title"/>
          </p:nvPr>
        </p:nvSpPr>
        <p:spPr/>
        <p:txBody>
          <a:bodyPr/>
          <a:lstStyle/>
          <a:p>
            <a:r>
              <a:rPr lang="en-US" smtClean="0"/>
              <a:t>Pedestrian and Passenger Safety</a:t>
            </a:r>
            <a:endParaRPr lang="en-US" dirty="0"/>
          </a:p>
        </p:txBody>
      </p:sp>
    </p:spTree>
    <p:extLst>
      <p:ext uri="{BB962C8B-B14F-4D97-AF65-F5344CB8AC3E}">
        <p14:creationId xmlns:p14="http://schemas.microsoft.com/office/powerpoint/2010/main" val="408244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4854575" y="1352550"/>
            <a:ext cx="4103688" cy="5018088"/>
          </a:xfrm>
        </p:spPr>
        <p:txBody>
          <a:bodyPr/>
          <a:lstStyle/>
          <a:p>
            <a:pPr>
              <a:buClr>
                <a:srgbClr val="F18D00"/>
              </a:buClr>
              <a:buFont typeface="Arial" charset="0"/>
              <a:buChar char="•"/>
            </a:pPr>
            <a:r>
              <a:rPr lang="en-GB" sz="2000" dirty="0" smtClean="0"/>
              <a:t>Parking bays</a:t>
            </a:r>
          </a:p>
          <a:p>
            <a:pPr lvl="1">
              <a:buClr>
                <a:srgbClr val="F18D00"/>
              </a:buClr>
            </a:pPr>
            <a:r>
              <a:rPr lang="en-GB" sz="2000" dirty="0" smtClean="0"/>
              <a:t>Areas delineated as go-lines and dead-lines</a:t>
            </a:r>
          </a:p>
          <a:p>
            <a:pPr lvl="1">
              <a:buClr>
                <a:srgbClr val="F18D00"/>
              </a:buClr>
            </a:pPr>
            <a:r>
              <a:rPr lang="en-GB" sz="2000" dirty="0" smtClean="0"/>
              <a:t>General parking areas</a:t>
            </a:r>
          </a:p>
          <a:p>
            <a:pPr lvl="1">
              <a:buClr>
                <a:srgbClr val="F18D00"/>
              </a:buClr>
            </a:pPr>
            <a:r>
              <a:rPr lang="en-GB" sz="2000" dirty="0" smtClean="0"/>
              <a:t>Pedestrian movement / crossings</a:t>
            </a:r>
          </a:p>
          <a:p>
            <a:pPr>
              <a:buClr>
                <a:srgbClr val="F18D00"/>
              </a:buClr>
              <a:buFont typeface="Arial" charset="0"/>
              <a:buChar char="•"/>
            </a:pPr>
            <a:r>
              <a:rPr lang="en-GB" sz="2000" dirty="0" smtClean="0"/>
              <a:t>Overhead services (including clearance distances)</a:t>
            </a:r>
          </a:p>
          <a:p>
            <a:pPr>
              <a:buFont typeface="Arial" charset="0"/>
              <a:buChar char="•"/>
            </a:pPr>
            <a:endParaRPr lang="en-GB" sz="2400" dirty="0" smtClean="0"/>
          </a:p>
          <a:p>
            <a:pPr marL="0" indent="0"/>
            <a:r>
              <a:rPr lang="en-GB" sz="2000" b="1" dirty="0" smtClean="0"/>
              <a:t>NOTE: Obey all signage</a:t>
            </a:r>
          </a:p>
        </p:txBody>
      </p:sp>
      <p:sp>
        <p:nvSpPr>
          <p:cNvPr id="2" name="Title 1"/>
          <p:cNvSpPr>
            <a:spLocks noGrp="1"/>
          </p:cNvSpPr>
          <p:nvPr>
            <p:ph type="title"/>
          </p:nvPr>
        </p:nvSpPr>
        <p:spPr/>
        <p:txBody>
          <a:bodyPr/>
          <a:lstStyle/>
          <a:p>
            <a:r>
              <a:rPr lang="en-US" smtClean="0"/>
              <a:t>Signage</a:t>
            </a:r>
            <a:endParaRPr lang="en-US" dirty="0"/>
          </a:p>
        </p:txBody>
      </p:sp>
      <p:pic>
        <p:nvPicPr>
          <p:cNvPr id="11" name="Content Placeholder 10"/>
          <p:cNvPicPr>
            <a:picLocks noGrp="1" noChangeAspect="1"/>
          </p:cNvPicPr>
          <p:nvPr>
            <p:ph sz="quarter" idx="16"/>
          </p:nvPr>
        </p:nvPicPr>
        <p:blipFill rotWithShape="1">
          <a:blip r:embed="rId3">
            <a:extLst>
              <a:ext uri="{28A0092B-C50C-407E-A947-70E740481C1C}">
                <a14:useLocalDpi xmlns:a14="http://schemas.microsoft.com/office/drawing/2010/main"/>
              </a:ext>
            </a:extLst>
          </a:blip>
          <a:srcRect/>
          <a:stretch/>
        </p:blipFill>
        <p:spPr>
          <a:xfrm>
            <a:off x="168813" y="1352550"/>
            <a:ext cx="4447638" cy="3867150"/>
          </a:xfrm>
        </p:spPr>
      </p:pic>
    </p:spTree>
    <p:extLst>
      <p:ext uri="{BB962C8B-B14F-4D97-AF65-F5344CB8AC3E}">
        <p14:creationId xmlns:p14="http://schemas.microsoft.com/office/powerpoint/2010/main" val="196956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Warning Signals</a:t>
            </a:r>
            <a:endParaRPr lang="en-US" dirty="0"/>
          </a:p>
        </p:txBody>
      </p:sp>
      <p:sp>
        <p:nvSpPr>
          <p:cNvPr id="3" name="Content Placeholder 2"/>
          <p:cNvSpPr>
            <a:spLocks noGrp="1"/>
          </p:cNvSpPr>
          <p:nvPr>
            <p:ph sz="quarter" idx="16"/>
          </p:nvPr>
        </p:nvSpPr>
        <p:spPr>
          <a:xfrm>
            <a:off x="360363" y="1358900"/>
            <a:ext cx="8351837" cy="4965700"/>
          </a:xfrm>
        </p:spPr>
        <p:txBody>
          <a:bodyPr/>
          <a:lstStyle/>
          <a:p>
            <a:r>
              <a:rPr lang="en-GB" sz="2000" dirty="0" smtClean="0"/>
              <a:t>Be aware of equipment around you</a:t>
            </a:r>
          </a:p>
          <a:p>
            <a:r>
              <a:rPr lang="en-GB" sz="2000" dirty="0" smtClean="0"/>
              <a:t>Listen for audible warnings such as horn or reversing signals</a:t>
            </a:r>
          </a:p>
          <a:p>
            <a:r>
              <a:rPr lang="en-GB" sz="2000" dirty="0" smtClean="0"/>
              <a:t>Horn signals:</a:t>
            </a:r>
          </a:p>
          <a:p>
            <a:pPr marL="647700" lvl="1" indent="-285750">
              <a:buClr>
                <a:srgbClr val="F18D00"/>
              </a:buClr>
              <a:buFont typeface="Arial" charset="0"/>
              <a:buChar char="•"/>
            </a:pPr>
            <a:r>
              <a:rPr lang="en-GB" sz="2000" dirty="0" smtClean="0"/>
              <a:t>One blast before starting the engine</a:t>
            </a:r>
          </a:p>
          <a:p>
            <a:pPr marL="647700" lvl="1" indent="-285750">
              <a:buClr>
                <a:srgbClr val="F18D00"/>
              </a:buClr>
              <a:buFont typeface="Arial" charset="0"/>
              <a:buChar char="•"/>
            </a:pPr>
            <a:r>
              <a:rPr lang="en-GB" sz="2000" dirty="0" smtClean="0"/>
              <a:t>Two blasts before moving forward</a:t>
            </a:r>
          </a:p>
          <a:p>
            <a:pPr marL="647700" lvl="1" indent="-285750">
              <a:buClr>
                <a:srgbClr val="F18D00"/>
              </a:buClr>
              <a:buFont typeface="Arial" charset="0"/>
              <a:buChar char="•"/>
            </a:pPr>
            <a:r>
              <a:rPr lang="en-GB" sz="2000" dirty="0" smtClean="0"/>
              <a:t>Three blasts before reversing</a:t>
            </a:r>
          </a:p>
          <a:p>
            <a:r>
              <a:rPr lang="en-GB" sz="2000" dirty="0" smtClean="0"/>
              <a:t>Wait 5-10 seconds after </a:t>
            </a:r>
            <a:r>
              <a:rPr lang="en-GB" sz="2000" dirty="0"/>
              <a:t>signalling </a:t>
            </a:r>
            <a:r>
              <a:rPr lang="en-GB" sz="2000" dirty="0" smtClean="0"/>
              <a:t>to </a:t>
            </a:r>
            <a:r>
              <a:rPr lang="en-GB" sz="2000" dirty="0"/>
              <a:t>enable </a:t>
            </a:r>
            <a:r>
              <a:rPr lang="en-GB" sz="2000" dirty="0" smtClean="0"/>
              <a:t>personnel </a:t>
            </a:r>
            <a:r>
              <a:rPr lang="en-GB" sz="2000" dirty="0"/>
              <a:t>to move to a safe </a:t>
            </a:r>
            <a:r>
              <a:rPr lang="en-GB" sz="2000" dirty="0" smtClean="0"/>
              <a:t>location before moving the machine</a:t>
            </a:r>
          </a:p>
          <a:p>
            <a:endParaRPr lang="en-US" dirty="0"/>
          </a:p>
        </p:txBody>
      </p:sp>
    </p:spTree>
    <p:extLst>
      <p:ext uri="{BB962C8B-B14F-4D97-AF65-F5344CB8AC3E}">
        <p14:creationId xmlns:p14="http://schemas.microsoft.com/office/powerpoint/2010/main" val="414962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334005" y="1352550"/>
            <a:ext cx="4386133" cy="5018088"/>
          </a:xfrm>
        </p:spPr>
        <p:txBody>
          <a:bodyPr>
            <a:normAutofit fontScale="85000" lnSpcReduction="10000"/>
          </a:bodyPr>
          <a:lstStyle/>
          <a:p>
            <a:pPr>
              <a:buClr>
                <a:srgbClr val="F18D00"/>
              </a:buClr>
              <a:buFont typeface="Arial" charset="0"/>
              <a:buChar char="•"/>
            </a:pPr>
            <a:r>
              <a:rPr lang="en-GB" sz="2400" dirty="0" smtClean="0"/>
              <a:t>Dismount only where ladders, nonslip steps and hand holds are provided</a:t>
            </a:r>
          </a:p>
          <a:p>
            <a:pPr>
              <a:buClr>
                <a:srgbClr val="F18D00"/>
              </a:buClr>
              <a:buFont typeface="Arial" charset="0"/>
              <a:buChar char="•"/>
            </a:pPr>
            <a:r>
              <a:rPr lang="en-GB" sz="2400" dirty="0" smtClean="0"/>
              <a:t>Do not use controls as hand holds</a:t>
            </a:r>
          </a:p>
          <a:p>
            <a:pPr>
              <a:buClr>
                <a:srgbClr val="F18D00"/>
              </a:buClr>
              <a:buFont typeface="Arial" charset="0"/>
              <a:buChar char="•"/>
            </a:pPr>
            <a:r>
              <a:rPr lang="en-GB" sz="2400" dirty="0" smtClean="0"/>
              <a:t>Make sure that steps and handholds are secure and clean</a:t>
            </a:r>
          </a:p>
          <a:p>
            <a:pPr>
              <a:buClr>
                <a:srgbClr val="F18D00"/>
              </a:buClr>
              <a:buFont typeface="Arial" charset="0"/>
              <a:buChar char="•"/>
            </a:pPr>
            <a:r>
              <a:rPr lang="en-GB" sz="2400" dirty="0" smtClean="0"/>
              <a:t>Face towards the machine when dismounting</a:t>
            </a:r>
          </a:p>
          <a:p>
            <a:pPr>
              <a:buClr>
                <a:srgbClr val="F18D00"/>
              </a:buClr>
              <a:buFont typeface="Arial" charset="0"/>
              <a:buChar char="•"/>
            </a:pPr>
            <a:r>
              <a:rPr lang="en-GB" sz="2400" dirty="0" smtClean="0"/>
              <a:t>Maintain three point contact with steps and handrails</a:t>
            </a:r>
          </a:p>
          <a:p>
            <a:pPr>
              <a:buClr>
                <a:srgbClr val="F18D00"/>
              </a:buClr>
              <a:buFont typeface="Arial" charset="0"/>
              <a:buChar char="•"/>
            </a:pPr>
            <a:r>
              <a:rPr lang="en-GB" sz="2400" dirty="0" smtClean="0"/>
              <a:t>NEVER dismount when a machine is moving</a:t>
            </a:r>
          </a:p>
          <a:p>
            <a:pPr>
              <a:buClr>
                <a:srgbClr val="F18D00"/>
              </a:buClr>
              <a:buFont typeface="Arial" charset="0"/>
              <a:buChar char="•"/>
            </a:pPr>
            <a:r>
              <a:rPr lang="en-GB" sz="2400" dirty="0" smtClean="0"/>
              <a:t>NEVER jump off a vehicle</a:t>
            </a:r>
          </a:p>
          <a:p>
            <a:pPr>
              <a:buClr>
                <a:srgbClr val="F18D00"/>
              </a:buClr>
              <a:buFont typeface="Arial" charset="0"/>
              <a:buChar char="•"/>
            </a:pPr>
            <a:r>
              <a:rPr lang="en-GB" sz="2400" dirty="0" smtClean="0"/>
              <a:t>Keep your body and clothing </a:t>
            </a:r>
            <a:br>
              <a:rPr lang="en-GB" sz="2400" dirty="0" smtClean="0"/>
            </a:br>
            <a:r>
              <a:rPr lang="en-GB" sz="2400" dirty="0" smtClean="0"/>
              <a:t>clear of all pinch points</a:t>
            </a:r>
          </a:p>
          <a:p>
            <a:pPr>
              <a:buClr>
                <a:srgbClr val="F18D00"/>
              </a:buClr>
              <a:buFont typeface="Arial" charset="0"/>
              <a:buChar char="•"/>
            </a:pPr>
            <a:r>
              <a:rPr lang="en-GB" sz="2400" dirty="0" smtClean="0"/>
              <a:t>Check ground before stepping off</a:t>
            </a:r>
            <a:endParaRPr lang="en-US" sz="2400" dirty="0"/>
          </a:p>
        </p:txBody>
      </p:sp>
      <p:pic>
        <p:nvPicPr>
          <p:cNvPr id="6" name="Content Placeholder 5" descr="Screen Shot 2013-01-21 at 12.27.31 PM.png"/>
          <p:cNvPicPr>
            <a:picLocks noGrp="1" noChangeAspect="1"/>
          </p:cNvPicPr>
          <p:nvPr>
            <p:ph idx="16"/>
          </p:nvPr>
        </p:nvPicPr>
        <p:blipFill>
          <a:blip r:embed="rId3" cstate="screen">
            <a:extLst>
              <a:ext uri="{28A0092B-C50C-407E-A947-70E740481C1C}">
                <a14:useLocalDpi xmlns:a14="http://schemas.microsoft.com/office/drawing/2010/main"/>
              </a:ext>
            </a:extLst>
          </a:blip>
          <a:srcRect/>
          <a:stretch>
            <a:fillRect/>
          </a:stretch>
        </p:blipFill>
        <p:spPr>
          <a:xfrm>
            <a:off x="328490" y="1239467"/>
            <a:ext cx="3847779" cy="4697870"/>
          </a:xfrm>
        </p:spPr>
      </p:pic>
      <p:sp>
        <p:nvSpPr>
          <p:cNvPr id="4" name="Title 3"/>
          <p:cNvSpPr>
            <a:spLocks noGrp="1"/>
          </p:cNvSpPr>
          <p:nvPr>
            <p:ph type="title"/>
          </p:nvPr>
        </p:nvSpPr>
        <p:spPr/>
        <p:txBody>
          <a:bodyPr/>
          <a:lstStyle/>
          <a:p>
            <a:r>
              <a:rPr lang="en-US" smtClean="0"/>
              <a:t>Dismounting from Parked Equipment</a:t>
            </a:r>
            <a:endParaRPr lang="en-US" dirty="0"/>
          </a:p>
        </p:txBody>
      </p:sp>
    </p:spTree>
    <p:extLst>
      <p:ext uri="{BB962C8B-B14F-4D97-AF65-F5344CB8AC3E}">
        <p14:creationId xmlns:p14="http://schemas.microsoft.com/office/powerpoint/2010/main" val="279938817"/>
      </p:ext>
    </p:extLst>
  </p:cSld>
  <p:clrMapOvr>
    <a:masterClrMapping/>
  </p:clrMapOvr>
</p:sld>
</file>

<file path=ppt/theme/theme1.xml><?xml version="1.0" encoding="utf-8"?>
<a:theme xmlns:a="http://schemas.openxmlformats.org/drawingml/2006/main" name="2090 Newcrest Presentation Master3">
  <a:themeElements>
    <a:clrScheme name="Newcrest">
      <a:dk1>
        <a:sysClr val="windowText" lastClr="000000"/>
      </a:dk1>
      <a:lt1>
        <a:sysClr val="window" lastClr="FFFFFF"/>
      </a:lt1>
      <a:dk2>
        <a:srgbClr val="003964"/>
      </a:dk2>
      <a:lt2>
        <a:srgbClr val="E1F4FD"/>
      </a:lt2>
      <a:accent1>
        <a:srgbClr val="A39161"/>
      </a:accent1>
      <a:accent2>
        <a:srgbClr val="003964"/>
      </a:accent2>
      <a:accent3>
        <a:srgbClr val="7D1A32"/>
      </a:accent3>
      <a:accent4>
        <a:srgbClr val="DC4128"/>
      </a:accent4>
      <a:accent5>
        <a:srgbClr val="FFD200"/>
      </a:accent5>
      <a:accent6>
        <a:srgbClr val="428D52"/>
      </a:accent6>
      <a:hlink>
        <a:srgbClr val="009CAD"/>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99C84002B06B439DA773BCD5D7BD89" ma:contentTypeVersion="0" ma:contentTypeDescription="Create a new document." ma:contentTypeScope="" ma:versionID="93cce71f2c3fb9a7609fae389cb10a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688B70-AC6B-49D0-823A-EBCFBC8D85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F1B1A1B-4784-40B5-A79A-B8FB3BA6405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2CBE884-F991-4D54-BB87-5E52D760CF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4600</TotalTime>
  <Words>1458</Words>
  <Application>Microsoft Office PowerPoint</Application>
  <PresentationFormat>On-screen Show (4:3)</PresentationFormat>
  <Paragraphs>179</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.AppleSystemUIFont</vt:lpstr>
      <vt:lpstr>Arial</vt:lpstr>
      <vt:lpstr>Calibri</vt:lpstr>
      <vt:lpstr>Lucida Grande</vt:lpstr>
      <vt:lpstr>Times</vt:lpstr>
      <vt:lpstr>ヒラギノ角ゴ Pro W3</vt:lpstr>
      <vt:lpstr>2090 Newcrest Presentation Master3</vt:lpstr>
      <vt:lpstr>Vehicle and Mobile Equipment  Park-up </vt:lpstr>
      <vt:lpstr>Protecting People and Equipment</vt:lpstr>
      <vt:lpstr>Park-up Hazards and Risks</vt:lpstr>
      <vt:lpstr>General Principles for Park-up</vt:lpstr>
      <vt:lpstr>Fundamentally Stable</vt:lpstr>
      <vt:lpstr>Pedestrian and Passenger Safety</vt:lpstr>
      <vt:lpstr>Signage</vt:lpstr>
      <vt:lpstr>Warning Signals</vt:lpstr>
      <vt:lpstr>Dismounting from Parked Equipment</vt:lpstr>
      <vt:lpstr>Surface Car Parks</vt:lpstr>
      <vt:lpstr>Underground Park-up</vt:lpstr>
      <vt:lpstr>Operational Area Park-up</vt:lpstr>
      <vt:lpstr>Operational Area Park-up (Cont.)</vt:lpstr>
      <vt:lpstr>Park-up for Refuelling</vt:lpstr>
      <vt:lpstr>Emergency Park-up</vt:lpstr>
      <vt:lpstr>Equipment Runaways</vt:lpstr>
      <vt:lpstr>Summary – Safety is Everyone’s Responsibility</vt:lpstr>
    </vt:vector>
  </TitlesOfParts>
  <Company>Rowland.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dc:title>
  <dc:subject>Ballarat</dc:subject>
  <dc:creator>Peter Lewis</dc:creator>
  <cp:keywords>Risk</cp:keywords>
  <cp:lastModifiedBy>Kupe, Bernard Priv.</cp:lastModifiedBy>
  <cp:revision>370</cp:revision>
  <dcterms:created xsi:type="dcterms:W3CDTF">2010-01-11T05:11:39Z</dcterms:created>
  <dcterms:modified xsi:type="dcterms:W3CDTF">2021-06-12T04:31:54Z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0x010100D999C84002B06B439DA773BCD5D7BD89</vt:lpwstr>
  </property>
</Properties>
</file>