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18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6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tags/tag9.xml" ContentType="application/vnd.openxmlformats-officedocument.presentationml.tags+xml"/>
  <Override PartName="/ppt/tags/tag13.xml" ContentType="application/vnd.openxmlformats-officedocument.presentationml.tags+xml"/>
  <Override PartName="/docProps/app.xml" ContentType="application/vnd.openxmlformats-officedocument.extended-properties+xml"/>
  <Override PartName="/ppt/tags/tag2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8.xml" ContentType="application/vnd.openxmlformats-officedocument.presentationml.tags+xml"/>
  <Override PartName="/ppt/tags/tag7.xml" ContentType="application/vnd.openxmlformats-officedocument.presentationml.tags+xml"/>
  <Override PartName="/ppt/tags/tag6.xml" ContentType="application/vnd.openxmlformats-officedocument.presentationml.tags+xml"/>
  <Override PartName="/ppt/tags/tag12.xml" ContentType="application/vnd.openxmlformats-officedocument.presentationml.tag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27" r:id="rId1"/>
    <p:sldMasterId id="2147483735" r:id="rId2"/>
  </p:sldMasterIdLst>
  <p:notesMasterIdLst>
    <p:notesMasterId r:id="rId21"/>
  </p:notesMasterIdLst>
  <p:handoutMasterIdLst>
    <p:handoutMasterId r:id="rId22"/>
  </p:handoutMasterIdLst>
  <p:sldIdLst>
    <p:sldId id="328" r:id="rId3"/>
    <p:sldId id="329" r:id="rId4"/>
    <p:sldId id="306" r:id="rId5"/>
    <p:sldId id="341" r:id="rId6"/>
    <p:sldId id="337" r:id="rId7"/>
    <p:sldId id="338" r:id="rId8"/>
    <p:sldId id="339" r:id="rId9"/>
    <p:sldId id="342" r:id="rId10"/>
    <p:sldId id="343" r:id="rId11"/>
    <p:sldId id="344" r:id="rId12"/>
    <p:sldId id="345" r:id="rId13"/>
    <p:sldId id="346" r:id="rId14"/>
    <p:sldId id="347" r:id="rId15"/>
    <p:sldId id="348" r:id="rId16"/>
    <p:sldId id="349" r:id="rId17"/>
    <p:sldId id="350" r:id="rId18"/>
    <p:sldId id="351" r:id="rId19"/>
    <p:sldId id="330" r:id="rId20"/>
  </p:sldIdLst>
  <p:sldSz cx="9906000" cy="6858000" type="A4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399" kern="1200">
        <a:solidFill>
          <a:schemeClr val="tx1"/>
        </a:solidFill>
        <a:latin typeface="Times" charset="0"/>
        <a:ea typeface="MS PGothic" charset="0"/>
        <a:cs typeface="MS PGothic" charset="0"/>
      </a:defRPr>
    </a:lvl1pPr>
    <a:lvl2pPr marL="457148" algn="l" rtl="0" eaLnBrk="0" fontAlgn="base" hangingPunct="0">
      <a:spcBef>
        <a:spcPct val="0"/>
      </a:spcBef>
      <a:spcAft>
        <a:spcPct val="0"/>
      </a:spcAft>
      <a:defRPr sz="2399" kern="1200">
        <a:solidFill>
          <a:schemeClr val="tx1"/>
        </a:solidFill>
        <a:latin typeface="Times" charset="0"/>
        <a:ea typeface="MS PGothic" charset="0"/>
        <a:cs typeface="MS PGothic" charset="0"/>
      </a:defRPr>
    </a:lvl2pPr>
    <a:lvl3pPr marL="914296" algn="l" rtl="0" eaLnBrk="0" fontAlgn="base" hangingPunct="0">
      <a:spcBef>
        <a:spcPct val="0"/>
      </a:spcBef>
      <a:spcAft>
        <a:spcPct val="0"/>
      </a:spcAft>
      <a:defRPr sz="2399" kern="1200">
        <a:solidFill>
          <a:schemeClr val="tx1"/>
        </a:solidFill>
        <a:latin typeface="Times" charset="0"/>
        <a:ea typeface="MS PGothic" charset="0"/>
        <a:cs typeface="MS PGothic" charset="0"/>
      </a:defRPr>
    </a:lvl3pPr>
    <a:lvl4pPr marL="1371445" algn="l" rtl="0" eaLnBrk="0" fontAlgn="base" hangingPunct="0">
      <a:spcBef>
        <a:spcPct val="0"/>
      </a:spcBef>
      <a:spcAft>
        <a:spcPct val="0"/>
      </a:spcAft>
      <a:defRPr sz="2399" kern="1200">
        <a:solidFill>
          <a:schemeClr val="tx1"/>
        </a:solidFill>
        <a:latin typeface="Times" charset="0"/>
        <a:ea typeface="MS PGothic" charset="0"/>
        <a:cs typeface="MS PGothic" charset="0"/>
      </a:defRPr>
    </a:lvl4pPr>
    <a:lvl5pPr marL="1828592" algn="l" rtl="0" eaLnBrk="0" fontAlgn="base" hangingPunct="0">
      <a:spcBef>
        <a:spcPct val="0"/>
      </a:spcBef>
      <a:spcAft>
        <a:spcPct val="0"/>
      </a:spcAft>
      <a:defRPr sz="2399" kern="1200">
        <a:solidFill>
          <a:schemeClr val="tx1"/>
        </a:solidFill>
        <a:latin typeface="Times" charset="0"/>
        <a:ea typeface="MS PGothic" charset="0"/>
        <a:cs typeface="MS PGothic" charset="0"/>
      </a:defRPr>
    </a:lvl5pPr>
    <a:lvl6pPr marL="2285740" algn="l" defTabSz="457148" rtl="0" eaLnBrk="1" latinLnBrk="0" hangingPunct="1">
      <a:defRPr sz="2399" kern="1200">
        <a:solidFill>
          <a:schemeClr val="tx1"/>
        </a:solidFill>
        <a:latin typeface="Times" charset="0"/>
        <a:ea typeface="MS PGothic" charset="0"/>
        <a:cs typeface="MS PGothic" charset="0"/>
      </a:defRPr>
    </a:lvl6pPr>
    <a:lvl7pPr marL="2742888" algn="l" defTabSz="457148" rtl="0" eaLnBrk="1" latinLnBrk="0" hangingPunct="1">
      <a:defRPr sz="2399" kern="1200">
        <a:solidFill>
          <a:schemeClr val="tx1"/>
        </a:solidFill>
        <a:latin typeface="Times" charset="0"/>
        <a:ea typeface="MS PGothic" charset="0"/>
        <a:cs typeface="MS PGothic" charset="0"/>
      </a:defRPr>
    </a:lvl7pPr>
    <a:lvl8pPr marL="3200036" algn="l" defTabSz="457148" rtl="0" eaLnBrk="1" latinLnBrk="0" hangingPunct="1">
      <a:defRPr sz="2399" kern="1200">
        <a:solidFill>
          <a:schemeClr val="tx1"/>
        </a:solidFill>
        <a:latin typeface="Times" charset="0"/>
        <a:ea typeface="MS PGothic" charset="0"/>
        <a:cs typeface="MS PGothic" charset="0"/>
      </a:defRPr>
    </a:lvl8pPr>
    <a:lvl9pPr marL="3657184" algn="l" defTabSz="457148" rtl="0" eaLnBrk="1" latinLnBrk="0" hangingPunct="1">
      <a:defRPr sz="2399" kern="1200">
        <a:solidFill>
          <a:schemeClr val="tx1"/>
        </a:solidFill>
        <a:latin typeface="Times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9A4"/>
    <a:srgbClr val="444444"/>
    <a:srgbClr val="C055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27"/>
    <p:restoredTop sz="97431" autoAdjust="0"/>
  </p:normalViewPr>
  <p:slideViewPr>
    <p:cSldViewPr snapToGrid="0">
      <p:cViewPr>
        <p:scale>
          <a:sx n="145" d="100"/>
          <a:sy n="145" d="100"/>
        </p:scale>
        <p:origin x="576" y="384"/>
      </p:cViewPr>
      <p:guideLst>
        <p:guide orient="horz" pos="2160"/>
        <p:guide pos="3129"/>
      </p:guideLst>
    </p:cSldViewPr>
  </p:slideViewPr>
  <p:outlineViewPr>
    <p:cViewPr>
      <p:scale>
        <a:sx n="33" d="100"/>
        <a:sy n="33" d="100"/>
      </p:scale>
      <p:origin x="0" y="196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45" d="100"/>
          <a:sy n="145" d="100"/>
        </p:scale>
        <p:origin x="-4400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tableStyles" Target="tableStyles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8" Type="http://schemas.openxmlformats.org/officeDocument/2006/relationships/slide" Target="slides/slide6.xml"/><Relationship Id="rId21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heme" Target="theme/them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7" Type="http://schemas.openxmlformats.org/officeDocument/2006/relationships/slide" Target="slides/slide5.xml"/><Relationship Id="rId20" Type="http://schemas.openxmlformats.org/officeDocument/2006/relationships/slide" Target="slides/slide18.xml"/><Relationship Id="rId16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29" Type="http://schemas.openxmlformats.org/officeDocument/2006/relationships/customXml" Target="../customXml/item3.xml"/><Relationship Id="rId24" Type="http://schemas.openxmlformats.org/officeDocument/2006/relationships/viewProps" Target="viewProps.xml"/><Relationship Id="rId11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3" Type="http://schemas.openxmlformats.org/officeDocument/2006/relationships/presProps" Target="presProps.xml"/><Relationship Id="rId15" Type="http://schemas.openxmlformats.org/officeDocument/2006/relationships/slide" Target="slides/slide13.xml"/><Relationship Id="rId5" Type="http://schemas.openxmlformats.org/officeDocument/2006/relationships/slide" Target="slides/slide3.xml"/><Relationship Id="rId28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9" Type="http://schemas.openxmlformats.org/officeDocument/2006/relationships/slide" Target="slides/slide7.xml"/><Relationship Id="rId22" Type="http://schemas.openxmlformats.org/officeDocument/2006/relationships/handoutMaster" Target="handoutMasters/handoutMaster1.xml"/><Relationship Id="rId14" Type="http://schemas.openxmlformats.org/officeDocument/2006/relationships/slide" Target="slides/slide12.xml"/><Relationship Id="rId4" Type="http://schemas.openxmlformats.org/officeDocument/2006/relationships/slide" Target="slides/slide2.xml"/><Relationship Id="rId27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0" y="8610600"/>
            <a:ext cx="6858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000"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http://</a:t>
            </a:r>
            <a:r>
              <a:rPr lang="en-US" err="1"/>
              <a:t>www.pertrain.com.au</a:t>
            </a:r>
            <a:endParaRPr lang="en-US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533400" y="152400"/>
            <a:ext cx="579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lvl1pPr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000" b="1">
                <a:latin typeface="Arial" charset="0"/>
                <a:cs typeface="Arial" charset="0"/>
              </a:rPr>
              <a:t>Apply Risk Management Processes</a:t>
            </a:r>
            <a:r>
              <a:rPr lang="en-US" sz="1000">
                <a:latin typeface="Arial" charset="0"/>
                <a:cs typeface="Arial" charset="0"/>
              </a:rPr>
              <a:t>	Page: </a:t>
            </a:r>
            <a:fld id="{CE1DE7E5-DFED-EE4B-99B3-A5FE3F1F1047}" type="slidenum">
              <a:rPr lang="en-US" sz="1000">
                <a:latin typeface="Arial" charset="0"/>
                <a:cs typeface="Arial" charset="0"/>
              </a:rPr>
              <a:pPr/>
              <a:t>‹#›</a:t>
            </a:fld>
            <a:endParaRPr lang="en-US" sz="100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7015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51125" y="425450"/>
            <a:ext cx="3767138" cy="2609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09600" y="3200400"/>
            <a:ext cx="5715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0"/>
            <a:r>
              <a:rPr lang="en-US" noProof="0" dirty="0" err="1" smtClean="0"/>
              <a:t>Asdfa</a:t>
            </a:r>
            <a:endParaRPr lang="en-US" noProof="0" dirty="0" smtClean="0"/>
          </a:p>
          <a:p>
            <a:pPr lvl="0"/>
            <a:r>
              <a:rPr lang="en-US" noProof="0" dirty="0" err="1" smtClean="0"/>
              <a:t>sdfsdf</a:t>
            </a:r>
            <a:endParaRPr lang="en-US" noProof="0" dirty="0"/>
          </a:p>
        </p:txBody>
      </p:sp>
      <p:sp>
        <p:nvSpPr>
          <p:cNvPr id="2053" name="TextBox 8"/>
          <p:cNvSpPr txBox="1">
            <a:spLocks noChangeArrowheads="1"/>
          </p:cNvSpPr>
          <p:nvPr/>
        </p:nvSpPr>
        <p:spPr bwMode="auto">
          <a:xfrm>
            <a:off x="609600" y="2847975"/>
            <a:ext cx="3124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1" i="1" smtClean="0">
                <a:solidFill>
                  <a:srgbClr val="1069A4"/>
                </a:solidFill>
                <a:latin typeface="Arial" charset="0"/>
                <a:cs typeface="Arial Bold" charset="0"/>
              </a:rPr>
              <a:t>Trainer Key Points</a:t>
            </a:r>
          </a:p>
        </p:txBody>
      </p:sp>
      <p:sp>
        <p:nvSpPr>
          <p:cNvPr id="6" name="Slide Number Placeholder 4"/>
          <p:cNvSpPr txBox="1">
            <a:spLocks noGrp="1"/>
          </p:cNvSpPr>
          <p:nvPr/>
        </p:nvSpPr>
        <p:spPr bwMode="auto">
          <a:xfrm>
            <a:off x="0" y="86106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900">
                <a:latin typeface="Arial" charset="0"/>
                <a:cs typeface="Arial" charset="0"/>
              </a:rPr>
              <a:t>Section One: Page </a:t>
            </a:r>
            <a:fld id="{A98B55CD-7EBC-0745-882A-659FAB8D8D91}" type="slidenum">
              <a:rPr lang="en-US" sz="900">
                <a:latin typeface="Arial" charset="0"/>
                <a:cs typeface="Arial" charset="0"/>
              </a:rPr>
              <a:pPr algn="ctr"/>
              <a:t>‹#›</a:t>
            </a:fld>
            <a:endParaRPr lang="en-US" sz="90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7954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96828" indent="-196828" algn="l" rtl="0" eaLnBrk="0" fontAlgn="base" hangingPunct="0">
      <a:spcBef>
        <a:spcPct val="30000"/>
      </a:spcBef>
      <a:spcAft>
        <a:spcPct val="0"/>
      </a:spcAft>
      <a:buFont typeface="Arial" charset="0"/>
      <a:buChar char="•"/>
      <a:tabLst>
        <a:tab pos="2666696" algn="l"/>
        <a:tab pos="2955588" algn="l"/>
      </a:tabLst>
      <a:defRPr lang="en-US" sz="1000" kern="1200" dirty="0">
        <a:solidFill>
          <a:schemeClr val="tx1"/>
        </a:solidFill>
        <a:latin typeface="Arial"/>
        <a:ea typeface="MS PGothic" pitchFamily="34" charset="-128"/>
        <a:cs typeface="Arial"/>
      </a:defRPr>
    </a:lvl1pPr>
    <a:lvl2pPr marL="576197" indent="-188892" algn="l" rtl="0" eaLnBrk="0" fontAlgn="base" hangingPunct="0">
      <a:spcBef>
        <a:spcPct val="30000"/>
      </a:spcBef>
      <a:spcAft>
        <a:spcPct val="0"/>
      </a:spcAft>
      <a:buChar char="•"/>
      <a:tabLst>
        <a:tab pos="2666696" algn="l"/>
        <a:tab pos="2955588" algn="l"/>
      </a:tabLst>
      <a:defRPr lang="en-US" sz="1000" kern="1200" dirty="0">
        <a:solidFill>
          <a:schemeClr val="tx1"/>
        </a:solidFill>
        <a:latin typeface="Arial"/>
        <a:ea typeface="MS PGothic" pitchFamily="34" charset="-128"/>
        <a:cs typeface="Arial"/>
      </a:defRPr>
    </a:lvl2pPr>
    <a:lvl3pPr marL="955566" indent="-188892" algn="l" rtl="0" eaLnBrk="0" fontAlgn="base" hangingPunct="0">
      <a:spcBef>
        <a:spcPct val="30000"/>
      </a:spcBef>
      <a:spcAft>
        <a:spcPct val="0"/>
      </a:spcAft>
      <a:buFont typeface="Lucida Grande" charset="0"/>
      <a:buChar char="-"/>
      <a:tabLst>
        <a:tab pos="2666696" algn="l"/>
        <a:tab pos="2955588" algn="l"/>
      </a:tabLst>
      <a:defRPr lang="en-US" sz="1000" kern="1200" dirty="0">
        <a:solidFill>
          <a:schemeClr val="tx1"/>
        </a:solidFill>
        <a:latin typeface="Arial"/>
        <a:ea typeface="MS PGothic" pitchFamily="34" charset="-128"/>
        <a:cs typeface="Arial"/>
      </a:defRPr>
    </a:lvl3pPr>
    <a:lvl4pPr marL="1600017" indent="-228574" algn="l" rtl="0" eaLnBrk="0" fontAlgn="base" hangingPunct="0">
      <a:spcBef>
        <a:spcPct val="30000"/>
      </a:spcBef>
      <a:spcAft>
        <a:spcPct val="0"/>
      </a:spcAft>
      <a:tabLst>
        <a:tab pos="2666696" algn="l"/>
        <a:tab pos="2955588" algn="l"/>
      </a:tabLst>
      <a:defRPr sz="1200" kern="1200">
        <a:solidFill>
          <a:schemeClr val="tx1"/>
        </a:solidFill>
        <a:latin typeface="Arial" pitchFamily="39" charset="0"/>
        <a:ea typeface="MS PGothic" pitchFamily="34" charset="-128"/>
        <a:cs typeface="+mn-cs"/>
      </a:defRPr>
    </a:lvl4pPr>
    <a:lvl5pPr marL="2057166" indent="-228574" algn="l" rtl="0" eaLnBrk="0" fontAlgn="base" hangingPunct="0">
      <a:spcBef>
        <a:spcPct val="30000"/>
      </a:spcBef>
      <a:spcAft>
        <a:spcPct val="0"/>
      </a:spcAft>
      <a:tabLst>
        <a:tab pos="2666696" algn="l"/>
        <a:tab pos="2955588" algn="l"/>
      </a:tabLst>
      <a:defRPr sz="1200" kern="1200">
        <a:solidFill>
          <a:schemeClr val="tx1"/>
        </a:solidFill>
        <a:latin typeface="Arial" pitchFamily="39" charset="0"/>
        <a:ea typeface="MS PGothic" pitchFamily="34" charset="-128"/>
        <a:cs typeface="+mn-cs"/>
      </a:defRPr>
    </a:lvl5pPr>
    <a:lvl6pPr marL="2285740" algn="l" defTabSz="4571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4571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4571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4571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438400" y="304800"/>
            <a:ext cx="3962400" cy="2743200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" pitchFamily="34" charset="0"/>
              </a:rPr>
              <a:t>Welcome. </a:t>
            </a:r>
            <a:endParaRPr lang="en-US" alt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1163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6828" marR="0" indent="-196828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>
                <a:tab pos="2666696" algn="l"/>
                <a:tab pos="2955588" algn="l"/>
              </a:tabLst>
              <a:defRPr/>
            </a:pPr>
            <a:r>
              <a:rPr lang="en-US" dirty="0" smtClean="0"/>
              <a:t>Access, show</a:t>
            </a:r>
            <a:r>
              <a:rPr lang="en-US" baseline="0" dirty="0" smtClean="0"/>
              <a:t> and discuss the Health for Life Booklet.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>
                <a:tab pos="2666696" algn="l"/>
                <a:tab pos="2955588" algn="l"/>
              </a:tabLst>
              <a:defRPr/>
            </a:pPr>
            <a:endParaRPr lang="en-US" b="1" u="sng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>
                <a:tab pos="2666696" algn="l"/>
                <a:tab pos="2955588" algn="l"/>
              </a:tabLst>
              <a:defRPr/>
            </a:pPr>
            <a:r>
              <a:rPr lang="en-US" b="1" u="sng" baseline="0" dirty="0" smtClean="0"/>
              <a:t>ACTIVITY</a:t>
            </a:r>
          </a:p>
          <a:p>
            <a:pPr marL="196828" marR="0" indent="-196828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>
                <a:tab pos="2666696" algn="l"/>
                <a:tab pos="2955588" algn="l"/>
              </a:tabLst>
              <a:defRPr/>
            </a:pPr>
            <a:r>
              <a:rPr lang="en-US" baseline="0" dirty="0" smtClean="0"/>
              <a:t>Hand out a copy to each person.</a:t>
            </a:r>
          </a:p>
          <a:p>
            <a:pPr marL="196828" marR="0" indent="-196828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>
                <a:tab pos="2666696" algn="l"/>
                <a:tab pos="2955588" algn="l"/>
              </a:tabLst>
              <a:defRPr/>
            </a:pPr>
            <a:r>
              <a:rPr lang="en-US" baseline="0" dirty="0" smtClean="0"/>
              <a:t>Have each person write their name on page 2 and complete the responses in the ‘Check 1’ column on page 2. </a:t>
            </a:r>
          </a:p>
          <a:p>
            <a:pPr marL="196828" marR="0" indent="-196828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>
                <a:tab pos="2666696" algn="l"/>
                <a:tab pos="2955588" algn="l"/>
              </a:tabLst>
              <a:defRPr/>
            </a:pPr>
            <a:r>
              <a:rPr lang="en-US" baseline="0" dirty="0" smtClean="0"/>
              <a:t>Note: Where there is a number, have the participants write the corresponding number in the column. Where there is no number, have them tick any that apply.</a:t>
            </a:r>
          </a:p>
          <a:p>
            <a:pPr marL="196828" marR="0" indent="-196828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>
                <a:tab pos="2666696" algn="l"/>
                <a:tab pos="2955588" algn="l"/>
              </a:tabLst>
              <a:defRPr/>
            </a:pPr>
            <a:r>
              <a:rPr lang="en-US" baseline="0" dirty="0" smtClean="0"/>
              <a:t>Ask the participants to complete the Check 1 column on pages 3 </a:t>
            </a:r>
            <a:r>
              <a:rPr lang="mr-IN" baseline="0" dirty="0" smtClean="0"/>
              <a:t>–</a:t>
            </a:r>
            <a:r>
              <a:rPr lang="en-US" baseline="0" dirty="0" smtClean="0"/>
              <a:t> 6 over the next couple of weeks.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8A59079-6B09-4C0B-A7FD-444EB465F78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6608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6828" marR="0" indent="-196828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>
                <a:tab pos="2666696" algn="l"/>
                <a:tab pos="2955588" algn="l"/>
              </a:tabLst>
              <a:defRPr/>
            </a:pPr>
            <a:r>
              <a:rPr lang="en-US" dirty="0" smtClean="0"/>
              <a:t>Access, show</a:t>
            </a:r>
            <a:r>
              <a:rPr lang="en-US" baseline="0" dirty="0" smtClean="0"/>
              <a:t> and discuss the eye health brochure.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>
                <a:tab pos="2666696" algn="l"/>
                <a:tab pos="2955588" algn="l"/>
              </a:tabLst>
              <a:defRPr/>
            </a:pPr>
            <a:endParaRPr lang="en-US" b="1" u="sng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>
                <a:tab pos="2666696" algn="l"/>
                <a:tab pos="2955588" algn="l"/>
              </a:tabLst>
              <a:defRPr/>
            </a:pPr>
            <a:r>
              <a:rPr lang="en-US" b="1" u="sng" baseline="0" dirty="0" smtClean="0"/>
              <a:t>ACTIVITY</a:t>
            </a:r>
          </a:p>
          <a:p>
            <a:pPr marL="196828" marR="0" indent="-196828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>
                <a:tab pos="2666696" algn="l"/>
                <a:tab pos="2955588" algn="l"/>
              </a:tabLst>
              <a:defRPr/>
            </a:pPr>
            <a:r>
              <a:rPr lang="en-US" baseline="0" dirty="0" smtClean="0"/>
              <a:t>Have each person complete the assessment on page 7 in the ‘Check 1’ column. </a:t>
            </a:r>
          </a:p>
          <a:p>
            <a:pPr marL="196828" marR="0" indent="-196828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>
                <a:tab pos="2666696" algn="l"/>
                <a:tab pos="2955588" algn="l"/>
              </a:tabLst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8A59079-6B09-4C0B-A7FD-444EB465F78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249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6828" marR="0" indent="-196828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>
                <a:tab pos="2666696" algn="l"/>
                <a:tab pos="2955588" algn="l"/>
              </a:tabLst>
              <a:defRPr/>
            </a:pPr>
            <a:r>
              <a:rPr lang="en-US" dirty="0" smtClean="0"/>
              <a:t>Access, show</a:t>
            </a:r>
            <a:r>
              <a:rPr lang="en-US" baseline="0" dirty="0" smtClean="0"/>
              <a:t> and discuss the fatigue and work brochure.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>
                <a:tab pos="2666696" algn="l"/>
                <a:tab pos="2955588" algn="l"/>
              </a:tabLst>
              <a:defRPr/>
            </a:pPr>
            <a:endParaRPr lang="en-US" b="1" u="sng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>
                <a:tab pos="2666696" algn="l"/>
                <a:tab pos="2955588" algn="l"/>
              </a:tabLst>
              <a:defRPr/>
            </a:pPr>
            <a:r>
              <a:rPr lang="en-US" b="1" u="sng" baseline="0" dirty="0" smtClean="0"/>
              <a:t>ACTIVITY</a:t>
            </a:r>
          </a:p>
          <a:p>
            <a:pPr marL="196828" marR="0" indent="-196828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>
                <a:tab pos="2666696" algn="l"/>
                <a:tab pos="2955588" algn="l"/>
              </a:tabLst>
              <a:defRPr/>
            </a:pPr>
            <a:r>
              <a:rPr lang="en-US" baseline="0" dirty="0" smtClean="0"/>
              <a:t>Have each person complete the assessments on pages 8, 9 and 10 in the ‘Check 1’ column.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8A59079-6B09-4C0B-A7FD-444EB465F78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222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6828" marR="0" indent="-196828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>
                <a:tab pos="2666696" algn="l"/>
                <a:tab pos="2955588" algn="l"/>
              </a:tabLst>
              <a:defRPr/>
            </a:pPr>
            <a:r>
              <a:rPr lang="en-US" dirty="0" smtClean="0"/>
              <a:t>Access, show</a:t>
            </a:r>
            <a:r>
              <a:rPr lang="en-US" baseline="0" dirty="0" smtClean="0"/>
              <a:t> and discuss the mouth health brochure.</a:t>
            </a:r>
          </a:p>
          <a:p>
            <a:pPr marL="196828" marR="0" indent="-196828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>
                <a:tab pos="2666696" algn="l"/>
                <a:tab pos="2955588" algn="l"/>
              </a:tabLst>
              <a:defRPr/>
            </a:pP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>
                <a:tab pos="2666696" algn="l"/>
                <a:tab pos="2955588" algn="l"/>
              </a:tabLst>
              <a:defRPr/>
            </a:pPr>
            <a:r>
              <a:rPr lang="en-US" b="1" u="sng" baseline="0" dirty="0" smtClean="0"/>
              <a:t>ACTIVITY</a:t>
            </a:r>
          </a:p>
          <a:p>
            <a:pPr marL="196828" marR="0" indent="-196828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>
                <a:tab pos="2666696" algn="l"/>
                <a:tab pos="2955588" algn="l"/>
              </a:tabLst>
              <a:defRPr/>
            </a:pPr>
            <a:r>
              <a:rPr lang="en-US" baseline="0" dirty="0" smtClean="0"/>
              <a:t>Have each person complete the assessment on page 11 in the ‘Check 1’ column.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8A59079-6B09-4C0B-A7FD-444EB465F78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348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Access, show</a:t>
            </a:r>
            <a:r>
              <a:rPr lang="en-US" baseline="0" dirty="0" smtClean="0"/>
              <a:t> and discuss the TB brochure.</a:t>
            </a:r>
          </a:p>
          <a:p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>
                <a:tab pos="2666696" algn="l"/>
                <a:tab pos="2955588" algn="l"/>
              </a:tabLst>
              <a:defRPr/>
            </a:pPr>
            <a:r>
              <a:rPr lang="en-US" b="1" u="sng" baseline="0" dirty="0" smtClean="0"/>
              <a:t>ACTIVITY</a:t>
            </a:r>
          </a:p>
          <a:p>
            <a:pPr marL="196828" marR="0" indent="-196828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>
                <a:tab pos="2666696" algn="l"/>
                <a:tab pos="2955588" algn="l"/>
              </a:tabLst>
              <a:defRPr/>
            </a:pPr>
            <a:r>
              <a:rPr lang="en-US" baseline="0" dirty="0" smtClean="0"/>
              <a:t>Ask if anyone would like to commit to setting a quit date for smoking on page 20 of the Health for Life Book.</a:t>
            </a:r>
          </a:p>
          <a:p>
            <a:pPr marL="196828" marR="0" indent="-196828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>
                <a:tab pos="2666696" algn="l"/>
                <a:tab pos="2955588" algn="l"/>
              </a:tabLst>
              <a:defRPr/>
            </a:pPr>
            <a:r>
              <a:rPr lang="en-US" baseline="0" dirty="0" smtClean="0"/>
              <a:t>Encourage participants to quit together and to support each other to succeed.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8A59079-6B09-4C0B-A7FD-444EB465F78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398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Access, show</a:t>
            </a:r>
            <a:r>
              <a:rPr lang="en-US" baseline="0" dirty="0" smtClean="0"/>
              <a:t> and discuss the HIV / AIDS brochure.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8A59079-6B09-4C0B-A7FD-444EB465F78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538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Access, show</a:t>
            </a:r>
            <a:r>
              <a:rPr lang="en-US" baseline="0" dirty="0" smtClean="0"/>
              <a:t> and discuss the malaria brochure.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8A59079-6B09-4C0B-A7FD-444EB465F78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4837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take</a:t>
            </a:r>
            <a:r>
              <a:rPr lang="en-US" baseline="0" dirty="0" smtClean="0"/>
              <a:t> a closer look at some of the resources that are available on the </a:t>
            </a:r>
            <a:r>
              <a:rPr lang="en-US" baseline="0" dirty="0" err="1" smtClean="0"/>
              <a:t>OTML</a:t>
            </a:r>
            <a:r>
              <a:rPr lang="en-US" baseline="0" dirty="0" smtClean="0"/>
              <a:t> Intranet.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8A59079-6B09-4C0B-A7FD-444EB465F78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556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438400" y="304800"/>
            <a:ext cx="3963988" cy="2743200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AU" dirty="0" smtClean="0"/>
              <a:t>There</a:t>
            </a:r>
            <a:r>
              <a:rPr lang="en-AU" baseline="0" dirty="0" smtClean="0"/>
              <a:t> is not enough time in this training session to go through all the information in the Health for Life book and the Health and Well-being brochures available on the </a:t>
            </a:r>
            <a:r>
              <a:rPr lang="en-AU" baseline="0" dirty="0" err="1" smtClean="0"/>
              <a:t>OTML</a:t>
            </a:r>
            <a:r>
              <a:rPr lang="en-AU" baseline="0" dirty="0" smtClean="0"/>
              <a:t> Intranet.</a:t>
            </a:r>
          </a:p>
          <a:p>
            <a:r>
              <a:rPr lang="en-AU" baseline="0" dirty="0" smtClean="0"/>
              <a:t>Ask participants to take advantage of the resources available and to complete their ‘Check 1’ Health Assessment over the next couple of weeks.</a:t>
            </a:r>
          </a:p>
          <a:p>
            <a:r>
              <a:rPr lang="en-AU" baseline="0" dirty="0" smtClean="0"/>
              <a:t>Emphasise that if anyone has concerns about any aspect of their health and well-being that there is help available. Numbers and websites are listed in the Health for Life Book and include:</a:t>
            </a:r>
          </a:p>
          <a:p>
            <a:pPr marL="576197" marR="0" lvl="1" indent="-188892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66696" algn="l"/>
                <a:tab pos="2955588" algn="l"/>
              </a:tabLst>
              <a:defRPr/>
            </a:pPr>
            <a:r>
              <a:rPr lang="en-AU" baseline="0" dirty="0" smtClean="0"/>
              <a:t>Counselling and testing for sexually transmitted infections and HIV </a:t>
            </a:r>
            <a:r>
              <a:rPr lang="mr-IN" baseline="0" dirty="0" smtClean="0"/>
              <a:t>–</a:t>
            </a:r>
            <a:r>
              <a:rPr lang="en-AU" baseline="0" dirty="0" smtClean="0"/>
              <a:t> Ph. </a:t>
            </a:r>
            <a:r>
              <a:rPr lang="en-US" sz="1000" b="1" kern="1200" dirty="0" smtClean="0">
                <a:solidFill>
                  <a:schemeClr val="tx1"/>
                </a:solidFill>
                <a:effectLst/>
                <a:latin typeface="Arial"/>
                <a:ea typeface="MS PGothic" pitchFamily="34" charset="-128"/>
                <a:cs typeface="Arial"/>
              </a:rPr>
              <a:t>649 3226 or 649 3059 </a:t>
            </a:r>
          </a:p>
          <a:p>
            <a:pPr marL="576197" marR="0" lvl="1" indent="-188892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66696" algn="l"/>
                <a:tab pos="2955588" algn="l"/>
              </a:tabLst>
              <a:defRPr/>
            </a:pPr>
            <a:r>
              <a:rPr lang="en-US" sz="1000" b="0" kern="1200" dirty="0" smtClean="0">
                <a:solidFill>
                  <a:schemeClr val="tx1"/>
                </a:solidFill>
                <a:effectLst/>
                <a:latin typeface="Arial"/>
                <a:ea typeface="MS PGothic" pitchFamily="34" charset="-128"/>
                <a:cs typeface="Arial"/>
              </a:rPr>
              <a:t>The Employee Assistance Program</a:t>
            </a:r>
            <a:r>
              <a:rPr lang="en-US" sz="1000" b="0" kern="1200" baseline="0" dirty="0" smtClean="0">
                <a:solidFill>
                  <a:schemeClr val="tx1"/>
                </a:solidFill>
                <a:effectLst/>
                <a:latin typeface="Arial"/>
                <a:ea typeface="MS PGothic" pitchFamily="34" charset="-128"/>
                <a:cs typeface="Arial"/>
              </a:rPr>
              <a:t> </a:t>
            </a:r>
            <a:r>
              <a:rPr lang="mr-IN" sz="1000" b="0" kern="1200" baseline="0" dirty="0" smtClean="0">
                <a:solidFill>
                  <a:schemeClr val="tx1"/>
                </a:solidFill>
                <a:effectLst/>
                <a:latin typeface="Arial"/>
                <a:ea typeface="MS PGothic" pitchFamily="34" charset="-128"/>
                <a:cs typeface="Arial"/>
              </a:rPr>
              <a:t>–</a:t>
            </a:r>
            <a:r>
              <a:rPr lang="en-US" sz="1000" b="0" kern="1200" baseline="0" dirty="0" smtClean="0">
                <a:solidFill>
                  <a:schemeClr val="tx1"/>
                </a:solidFill>
                <a:effectLst/>
                <a:latin typeface="Arial"/>
                <a:ea typeface="MS PGothic" pitchFamily="34" charset="-128"/>
                <a:cs typeface="Arial"/>
              </a:rPr>
              <a:t> Ph. </a:t>
            </a:r>
            <a:r>
              <a:rPr lang="en-US" sz="1000" b="1" kern="1200" baseline="0" dirty="0" smtClean="0">
                <a:solidFill>
                  <a:schemeClr val="tx1"/>
                </a:solidFill>
                <a:effectLst/>
                <a:latin typeface="Arial"/>
                <a:ea typeface="MS PGothic" pitchFamily="34" charset="-128"/>
                <a:cs typeface="Arial"/>
              </a:rPr>
              <a:t>649 3011</a:t>
            </a:r>
          </a:p>
          <a:p>
            <a:pPr marL="576197" marR="0" lvl="1" indent="-188892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66696" algn="l"/>
                <a:tab pos="2955588" algn="l"/>
              </a:tabLst>
              <a:defRPr/>
            </a:pPr>
            <a:r>
              <a:rPr lang="en-US" sz="1000" b="0" kern="1200" baseline="0" dirty="0" err="1" smtClean="0">
                <a:solidFill>
                  <a:schemeClr val="tx1"/>
                </a:solidFill>
                <a:effectLst/>
                <a:latin typeface="Arial"/>
                <a:ea typeface="MS PGothic" pitchFamily="34" charset="-128"/>
                <a:cs typeface="Arial"/>
              </a:rPr>
              <a:t>Quitnow</a:t>
            </a:r>
            <a:r>
              <a:rPr lang="en-US" sz="1000" b="0" kern="1200" baseline="0" dirty="0" smtClean="0">
                <a:solidFill>
                  <a:schemeClr val="tx1"/>
                </a:solidFill>
                <a:effectLst/>
                <a:latin typeface="Arial"/>
                <a:ea typeface="MS PGothic" pitchFamily="34" charset="-128"/>
                <a:cs typeface="Arial"/>
              </a:rPr>
              <a:t> (Smoking)  - </a:t>
            </a:r>
            <a:r>
              <a:rPr lang="en-US" sz="1000" b="1" kern="1200" baseline="0" dirty="0" err="1" smtClean="0">
                <a:solidFill>
                  <a:schemeClr val="tx1"/>
                </a:solidFill>
                <a:effectLst/>
                <a:latin typeface="Arial"/>
                <a:ea typeface="MS PGothic" pitchFamily="34" charset="-128"/>
                <a:cs typeface="Arial"/>
              </a:rPr>
              <a:t>www.quitnow.info.au</a:t>
            </a:r>
            <a:endParaRPr lang="en-US" sz="1000" kern="1200" dirty="0" smtClean="0">
              <a:solidFill>
                <a:schemeClr val="tx1"/>
              </a:solidFill>
              <a:effectLst/>
              <a:latin typeface="Arial"/>
              <a:ea typeface="MS PGothic" pitchFamily="34" charset="-128"/>
              <a:cs typeface="Arial"/>
            </a:endParaRPr>
          </a:p>
          <a:p>
            <a:endParaRPr lang="en-AU" dirty="0" smtClean="0"/>
          </a:p>
          <a:p>
            <a:r>
              <a:rPr lang="en-AU" dirty="0" smtClean="0"/>
              <a:t>Summarise the main points.</a:t>
            </a:r>
          </a:p>
          <a:p>
            <a:r>
              <a:rPr lang="en-AU" dirty="0" smtClean="0">
                <a:latin typeface="Arial" charset="0"/>
                <a:ea typeface="MS PGothic" charset="0"/>
                <a:cs typeface="MS PGothic" charset="0"/>
              </a:rPr>
              <a:t>Ask for and answer any questions.</a:t>
            </a:r>
          </a:p>
          <a:p>
            <a:r>
              <a:rPr lang="en-AU" dirty="0" smtClean="0">
                <a:latin typeface="Arial" charset="0"/>
                <a:ea typeface="MS PGothic" charset="0"/>
                <a:cs typeface="MS PGothic" charset="0"/>
              </a:rPr>
              <a:t>Why</a:t>
            </a:r>
            <a:r>
              <a:rPr lang="en-AU" baseline="0" dirty="0" smtClean="0">
                <a:latin typeface="Arial" charset="0"/>
                <a:ea typeface="MS PGothic" charset="0"/>
                <a:cs typeface="MS PGothic" charset="0"/>
              </a:rPr>
              <a:t> not finish off the session with a few stretches and exercises (see page 24 of the Health for Life Book).</a:t>
            </a:r>
            <a:endParaRPr lang="en-AU" dirty="0">
              <a:latin typeface="Arial" charset="0"/>
              <a:ea typeface="MS PGothic" charset="0"/>
              <a:cs typeface="MS PGothic" charset="0"/>
            </a:endParaRPr>
          </a:p>
          <a:p>
            <a:endParaRPr lang="en-GB" dirty="0">
              <a:latin typeface="Arial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325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Discuss these questions with</a:t>
            </a:r>
            <a:r>
              <a:rPr lang="en-US" altLang="en-US" baseline="0" dirty="0" smtClean="0">
                <a:latin typeface="Arial" pitchFamily="34" charset="0"/>
                <a:cs typeface="Arial" pitchFamily="34" charset="0"/>
              </a:rPr>
              <a:t> the group.</a:t>
            </a:r>
            <a:endParaRPr lang="en-AU" dirty="0"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8194" name="Slide Image Placeholder 4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438400" y="304800"/>
            <a:ext cx="3963988" cy="2743200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089843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49538" y="425450"/>
            <a:ext cx="3770312" cy="2609850"/>
          </a:xfrm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AU" dirty="0" smtClean="0">
                <a:latin typeface="Arial" charset="0"/>
                <a:ea typeface="MS PGothic" charset="0"/>
                <a:cs typeface="Arial" charset="0"/>
              </a:rPr>
              <a:t>Discuss</a:t>
            </a:r>
            <a:r>
              <a:rPr lang="en-AU" baseline="0" dirty="0" smtClean="0">
                <a:latin typeface="Arial" charset="0"/>
                <a:ea typeface="MS PGothic" charset="0"/>
                <a:cs typeface="Arial" charset="0"/>
              </a:rPr>
              <a:t> the identified major health hazards that can affect workers at </a:t>
            </a:r>
            <a:r>
              <a:rPr lang="en-AU" baseline="0" dirty="0" err="1" smtClean="0">
                <a:latin typeface="Arial" charset="0"/>
                <a:ea typeface="MS PGothic" charset="0"/>
                <a:cs typeface="Arial" charset="0"/>
              </a:rPr>
              <a:t>OTML</a:t>
            </a:r>
            <a:r>
              <a:rPr lang="en-AU" baseline="0" dirty="0" smtClean="0">
                <a:latin typeface="Arial" charset="0"/>
                <a:ea typeface="MS PGothic" charset="0"/>
                <a:cs typeface="Arial" charset="0"/>
              </a:rPr>
              <a:t>.</a:t>
            </a:r>
            <a:endParaRPr lang="en-AU" dirty="0">
              <a:latin typeface="Arial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795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49538" y="425450"/>
            <a:ext cx="3770312" cy="2609850"/>
          </a:xfrm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AU" dirty="0" smtClean="0">
                <a:latin typeface="Arial" charset="0"/>
                <a:ea typeface="MS PGothic" charset="0"/>
                <a:cs typeface="Arial" charset="0"/>
              </a:rPr>
              <a:t>Think</a:t>
            </a:r>
            <a:r>
              <a:rPr lang="en-AU" baseline="0" dirty="0" smtClean="0">
                <a:latin typeface="Arial" charset="0"/>
                <a:ea typeface="MS PGothic" charset="0"/>
                <a:cs typeface="Arial" charset="0"/>
              </a:rPr>
              <a:t> about life-long health as a journey</a:t>
            </a:r>
            <a:r>
              <a:rPr lang="mr-IN" baseline="0" dirty="0" smtClean="0">
                <a:latin typeface="Arial" charset="0"/>
                <a:ea typeface="MS PGothic" charset="0"/>
                <a:cs typeface="Arial" charset="0"/>
              </a:rPr>
              <a:t>…</a:t>
            </a:r>
            <a:endParaRPr lang="en-AU" dirty="0">
              <a:latin typeface="Arial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469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49538" y="425450"/>
            <a:ext cx="3770312" cy="2609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6828" marR="0" lvl="0" indent="-196828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>
                <a:tab pos="2666696" algn="l"/>
                <a:tab pos="2955588" algn="l"/>
              </a:tabLst>
              <a:defRPr/>
            </a:pPr>
            <a:r>
              <a:rPr lang="en-US" dirty="0" smtClean="0"/>
              <a:t>Get</a:t>
            </a:r>
            <a:r>
              <a:rPr lang="en-US" baseline="0" dirty="0" smtClean="0"/>
              <a:t> a map </a:t>
            </a:r>
            <a:r>
              <a:rPr lang="mr-IN" baseline="0" dirty="0" smtClean="0"/>
              <a:t>–</a:t>
            </a:r>
            <a:r>
              <a:rPr lang="en-US" baseline="0" dirty="0" smtClean="0"/>
              <a:t> the Health for Life Book.</a:t>
            </a:r>
          </a:p>
          <a:p>
            <a:pPr marL="196828" marR="0" lvl="0" indent="-196828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>
                <a:tab pos="2666696" algn="l"/>
                <a:tab pos="2955588" algn="l"/>
              </a:tabLst>
              <a:defRPr/>
            </a:pPr>
            <a:r>
              <a:rPr lang="en-GB" sz="1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Throughout this training participants will be completing their Health for Life Assessment.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4EE6093-EDFB-4455-A585-4153119656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23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49538" y="425450"/>
            <a:ext cx="3770312" cy="2609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might need a Tune Up</a:t>
            </a:r>
            <a:r>
              <a:rPr lang="en-US" baseline="0" dirty="0" smtClean="0"/>
              <a:t> </a:t>
            </a:r>
            <a:r>
              <a:rPr lang="mr-IN" baseline="0" dirty="0" smtClean="0"/>
              <a:t>–</a:t>
            </a:r>
            <a:r>
              <a:rPr lang="en-US" baseline="0" dirty="0" smtClean="0"/>
              <a:t> Do an assessment, see a professional, use the right fuel, keep running smoothly.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4EE6093-EDFB-4455-A585-4153119656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970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49538" y="425450"/>
            <a:ext cx="3770312" cy="2609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Your journey</a:t>
            </a:r>
            <a:r>
              <a:rPr lang="en-US" baseline="0" dirty="0" smtClean="0"/>
              <a:t> if for YOU.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4EE6093-EDFB-4455-A585-4153119656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8300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49538" y="425450"/>
            <a:ext cx="3770312" cy="2609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It’s not a race. Make healthy choices every day and enjoy</a:t>
            </a:r>
            <a:r>
              <a:rPr lang="en-US" baseline="0" dirty="0" smtClean="0"/>
              <a:t> your life.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4EE6093-EDFB-4455-A585-4153119656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545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take</a:t>
            </a:r>
            <a:r>
              <a:rPr lang="en-US" baseline="0" dirty="0" smtClean="0"/>
              <a:t> a closer look at some of the resources that are available on the </a:t>
            </a:r>
            <a:r>
              <a:rPr lang="en-US" baseline="0" dirty="0" err="1" smtClean="0"/>
              <a:t>OTML</a:t>
            </a:r>
            <a:r>
              <a:rPr lang="en-US" baseline="0" dirty="0" smtClean="0"/>
              <a:t> Intranet.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8A59079-6B09-4C0B-A7FD-444EB465F78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31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4" Type="http://schemas.openxmlformats.org/officeDocument/2006/relationships/slide" Target="../slides/slide3.xml"/><Relationship Id="rId5" Type="http://schemas.openxmlformats.org/officeDocument/2006/relationships/slide" Target="../slides/slide5.xml"/><Relationship Id="rId6" Type="http://schemas.openxmlformats.org/officeDocument/2006/relationships/slide" Target="../slides/slide6.xml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4" Type="http://schemas.openxmlformats.org/officeDocument/2006/relationships/slide" Target="../slides/slide3.xml"/><Relationship Id="rId5" Type="http://schemas.openxmlformats.org/officeDocument/2006/relationships/slide" Target="../slides/slide5.xml"/><Relationship Id="rId6" Type="http://schemas.openxmlformats.org/officeDocument/2006/relationships/slide" Target="../slides/slide6.xml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4" Type="http://schemas.openxmlformats.org/officeDocument/2006/relationships/slide" Target="../slides/slide3.xml"/><Relationship Id="rId5" Type="http://schemas.openxmlformats.org/officeDocument/2006/relationships/slide" Target="../slides/slide5.xml"/><Relationship Id="rId6" Type="http://schemas.openxmlformats.org/officeDocument/2006/relationships/slide" Target="../slides/slide6.xml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4" Type="http://schemas.openxmlformats.org/officeDocument/2006/relationships/slide" Target="../slides/slide5.xml"/><Relationship Id="rId5" Type="http://schemas.openxmlformats.org/officeDocument/2006/relationships/slide" Target="../slides/slide6.xml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4" Type="http://schemas.openxmlformats.org/officeDocument/2006/relationships/slide" Target="../slides/slide3.xml"/><Relationship Id="rId5" Type="http://schemas.openxmlformats.org/officeDocument/2006/relationships/slide" Target="../slides/slide5.xml"/><Relationship Id="rId6" Type="http://schemas.openxmlformats.org/officeDocument/2006/relationships/slide" Target="../slides/slide6.xml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4" Type="http://schemas.openxmlformats.org/officeDocument/2006/relationships/slide" Target="../slides/slide5.xml"/><Relationship Id="rId5" Type="http://schemas.openxmlformats.org/officeDocument/2006/relationships/slide" Target="../slides/slide6.xml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95304" y="3429004"/>
            <a:ext cx="8260294" cy="85633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7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95300" y="4482997"/>
            <a:ext cx="6934200" cy="47059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000" r="18750" b="7778"/>
          <a:stretch/>
        </p:blipFill>
        <p:spPr>
          <a:xfrm>
            <a:off x="0" y="762000"/>
            <a:ext cx="9906000" cy="6096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>
            <a:hlinkClick r:id="rId3" action="ppaction://hlinksldjump"/>
          </p:cNvPr>
          <p:cNvSpPr/>
          <p:nvPr userDrawn="1"/>
        </p:nvSpPr>
        <p:spPr>
          <a:xfrm>
            <a:off x="666630" y="1839587"/>
            <a:ext cx="4632145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Step 1: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Listen Attentively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495300" y="999293"/>
            <a:ext cx="520065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Customer Complaint</a:t>
            </a:r>
            <a:endParaRPr lang="en-US" sz="35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>
            <a:hlinkClick r:id="rId4" action="ppaction://hlinksldjump"/>
          </p:cNvPr>
          <p:cNvSpPr/>
          <p:nvPr userDrawn="1"/>
        </p:nvSpPr>
        <p:spPr>
          <a:xfrm>
            <a:off x="666630" y="2568951"/>
            <a:ext cx="4632145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Step 2: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Show Empathy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Rectangle 9">
            <a:hlinkClick r:id="rId3" action="ppaction://hlinksldjump"/>
          </p:cNvPr>
          <p:cNvSpPr/>
          <p:nvPr userDrawn="1"/>
        </p:nvSpPr>
        <p:spPr>
          <a:xfrm>
            <a:off x="666630" y="3276600"/>
            <a:ext cx="4632145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Step 3: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Present Solutions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 userDrawn="1"/>
        </p:nvSpPr>
        <p:spPr>
          <a:xfrm>
            <a:off x="666630" y="4029973"/>
            <a:ext cx="4632145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Step 4: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Forward a Complaint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Rectangle 13">
            <a:hlinkClick r:id="" action="ppaction://noaction"/>
          </p:cNvPr>
          <p:cNvSpPr/>
          <p:nvPr userDrawn="1"/>
        </p:nvSpPr>
        <p:spPr>
          <a:xfrm>
            <a:off x="666630" y="5486400"/>
            <a:ext cx="4632145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Step 6: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Resolve the Complaint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Rectangle 14">
            <a:hlinkClick r:id="rId6" action="ppaction://hlinksldjump"/>
          </p:cNvPr>
          <p:cNvSpPr/>
          <p:nvPr userDrawn="1"/>
        </p:nvSpPr>
        <p:spPr>
          <a:xfrm>
            <a:off x="666630" y="4715775"/>
            <a:ext cx="4632145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Step 5: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Repair the Relationship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524894" y="483080"/>
            <a:ext cx="43588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How to Handle a</a:t>
            </a:r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screen">
            <a:alphaModFix amt="4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Rectangle 6">
            <a:hlinkClick r:id="rId3" action="ppaction://hlinksldjump"/>
          </p:cNvPr>
          <p:cNvSpPr/>
          <p:nvPr userDrawn="1"/>
        </p:nvSpPr>
        <p:spPr>
          <a:xfrm>
            <a:off x="666630" y="1839587"/>
            <a:ext cx="4632145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ticulate Light" panose="02000503040000020004" pitchFamily="2" charset="0"/>
              </a:rPr>
              <a:t>Step 1: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ticulate Light" panose="02000503040000020004" pitchFamily="2" charset="0"/>
              </a:rPr>
              <a:t>Listen Attentively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ticulate Light" panose="02000503040000020004" pitchFamily="2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95300" y="999293"/>
            <a:ext cx="520065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solidFill>
                  <a:schemeClr val="bg1"/>
                </a:solidFill>
                <a:latin typeface="Sansita One" panose="02000603080000020003" pitchFamily="2" charset="0"/>
              </a:rPr>
              <a:t>Customer Complaint</a:t>
            </a:r>
            <a:endParaRPr lang="en-US" sz="3500" dirty="0">
              <a:solidFill>
                <a:schemeClr val="bg1"/>
              </a:solidFill>
              <a:latin typeface="Sansita One" panose="02000603080000020003" pitchFamily="2" charset="0"/>
            </a:endParaRPr>
          </a:p>
        </p:txBody>
      </p:sp>
      <p:sp>
        <p:nvSpPr>
          <p:cNvPr id="9" name="Rectangle 8">
            <a:hlinkClick r:id="rId4" action="ppaction://hlinksldjump"/>
          </p:cNvPr>
          <p:cNvSpPr/>
          <p:nvPr userDrawn="1"/>
        </p:nvSpPr>
        <p:spPr>
          <a:xfrm>
            <a:off x="666630" y="2568951"/>
            <a:ext cx="4632145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ticulate Light" panose="02000503040000020004" pitchFamily="2" charset="0"/>
              </a:rPr>
              <a:t>Step 2: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ticulate Light" panose="02000503040000020004" pitchFamily="2" charset="0"/>
              </a:rPr>
              <a:t>Show Empathy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ticulate Light" panose="02000503040000020004" pitchFamily="2" charset="0"/>
            </a:endParaRPr>
          </a:p>
        </p:txBody>
      </p:sp>
      <p:sp>
        <p:nvSpPr>
          <p:cNvPr id="10" name="Rectangle 9">
            <a:hlinkClick r:id="rId3" action="ppaction://hlinksldjump"/>
          </p:cNvPr>
          <p:cNvSpPr/>
          <p:nvPr userDrawn="1"/>
        </p:nvSpPr>
        <p:spPr>
          <a:xfrm>
            <a:off x="666630" y="3276600"/>
            <a:ext cx="4632145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ticulate Light" panose="02000503040000020004" pitchFamily="2" charset="0"/>
              </a:rPr>
              <a:t>Step 3: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ticulate Light" panose="02000503040000020004" pitchFamily="2" charset="0"/>
              </a:rPr>
              <a:t>Present Solutions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ticulate Light" panose="02000503040000020004" pitchFamily="2" charset="0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 userDrawn="1"/>
        </p:nvSpPr>
        <p:spPr>
          <a:xfrm>
            <a:off x="666630" y="4029973"/>
            <a:ext cx="4632145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ticulate Light" panose="02000503040000020004" pitchFamily="2" charset="0"/>
              </a:rPr>
              <a:t>Step 4: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ticulate Light" panose="02000503040000020004" pitchFamily="2" charset="0"/>
              </a:rPr>
              <a:t>Forward a Complaint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ticulate Light" panose="02000503040000020004" pitchFamily="2" charset="0"/>
            </a:endParaRPr>
          </a:p>
        </p:txBody>
      </p:sp>
      <p:sp>
        <p:nvSpPr>
          <p:cNvPr id="12" name="Rectangle 11">
            <a:hlinkClick r:id="" action="ppaction://noaction"/>
          </p:cNvPr>
          <p:cNvSpPr/>
          <p:nvPr userDrawn="1"/>
        </p:nvSpPr>
        <p:spPr>
          <a:xfrm>
            <a:off x="666630" y="5486400"/>
            <a:ext cx="4632145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ticulate Light" panose="02000503040000020004" pitchFamily="2" charset="0"/>
              </a:rPr>
              <a:t>Step 6: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ticulate Light" panose="02000503040000020004" pitchFamily="2" charset="0"/>
              </a:rPr>
              <a:t>Resolve the Complaint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ticulate Light" panose="02000503040000020004" pitchFamily="2" charset="0"/>
            </a:endParaRPr>
          </a:p>
        </p:txBody>
      </p:sp>
      <p:sp>
        <p:nvSpPr>
          <p:cNvPr id="13" name="Rectangle 12">
            <a:hlinkClick r:id="rId6" action="ppaction://hlinksldjump"/>
          </p:cNvPr>
          <p:cNvSpPr/>
          <p:nvPr userDrawn="1"/>
        </p:nvSpPr>
        <p:spPr>
          <a:xfrm>
            <a:off x="666630" y="4715775"/>
            <a:ext cx="4632145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ticulate Light" panose="02000503040000020004" pitchFamily="2" charset="0"/>
              </a:rPr>
              <a:t>Step 5: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ticulate Light" panose="02000503040000020004" pitchFamily="2" charset="0"/>
              </a:rPr>
              <a:t>Repair the Relationship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ticulate Light" panose="02000503040000020004" pitchFamily="2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524896" y="483080"/>
            <a:ext cx="40222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Sansita One" panose="02000603080000020003" pitchFamily="2" charset="0"/>
              </a:rPr>
              <a:t>How to Handle a</a:t>
            </a:r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 cstate="screen">
            <a:alphaModFix amt="4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Rectangle 14"/>
          <p:cNvSpPr/>
          <p:nvPr userDrawn="1"/>
        </p:nvSpPr>
        <p:spPr>
          <a:xfrm>
            <a:off x="5943600" y="0"/>
            <a:ext cx="3962400" cy="6858000"/>
          </a:xfrm>
          <a:prstGeom prst="rect">
            <a:avLst/>
          </a:prstGeom>
          <a:solidFill>
            <a:srgbClr val="60AC7D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Rectangle 15">
            <a:hlinkClick r:id="rId3" action="ppaction://hlinksldjump"/>
          </p:cNvPr>
          <p:cNvSpPr/>
          <p:nvPr userDrawn="1"/>
        </p:nvSpPr>
        <p:spPr>
          <a:xfrm>
            <a:off x="666630" y="1839587"/>
            <a:ext cx="4632145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ticulate Light" panose="02000503040000020004" pitchFamily="2" charset="0"/>
              </a:rPr>
              <a:t>Step 1: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ticulate Light" panose="02000503040000020004" pitchFamily="2" charset="0"/>
              </a:rPr>
              <a:t>Listen Attentively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ticulate Light" panose="02000503040000020004" pitchFamily="2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 userDrawn="1"/>
        </p:nvSpPr>
        <p:spPr>
          <a:xfrm>
            <a:off x="666630" y="2568951"/>
            <a:ext cx="4632145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ticulate Light" panose="02000503040000020004" pitchFamily="2" charset="0"/>
              </a:rPr>
              <a:t>Step 2: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ticulate Light" panose="02000503040000020004" pitchFamily="2" charset="0"/>
              </a:rPr>
              <a:t>Show Empathy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ticulate Light" panose="02000503040000020004" pitchFamily="2" charset="0"/>
            </a:endParaRPr>
          </a:p>
        </p:txBody>
      </p:sp>
      <p:sp>
        <p:nvSpPr>
          <p:cNvPr id="18" name="Rectangle 17">
            <a:hlinkClick r:id="rId3" action="ppaction://hlinksldjump"/>
          </p:cNvPr>
          <p:cNvSpPr/>
          <p:nvPr userDrawn="1"/>
        </p:nvSpPr>
        <p:spPr>
          <a:xfrm>
            <a:off x="666630" y="3276600"/>
            <a:ext cx="4632145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ticulate Light" panose="02000503040000020004" pitchFamily="2" charset="0"/>
              </a:rPr>
              <a:t>Step 3: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ticulate Light" panose="02000503040000020004" pitchFamily="2" charset="0"/>
              </a:rPr>
              <a:t>Present Solutions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ticulate Light" panose="02000503040000020004" pitchFamily="2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 userDrawn="1"/>
        </p:nvSpPr>
        <p:spPr>
          <a:xfrm>
            <a:off x="666630" y="4029973"/>
            <a:ext cx="4632145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ticulate Light" panose="02000503040000020004" pitchFamily="2" charset="0"/>
              </a:rPr>
              <a:t>Step 4: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ticulate Light" panose="02000503040000020004" pitchFamily="2" charset="0"/>
              </a:rPr>
              <a:t>Forward a Complaint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ticulate Light" panose="02000503040000020004" pitchFamily="2" charset="0"/>
            </a:endParaRPr>
          </a:p>
        </p:txBody>
      </p:sp>
      <p:sp>
        <p:nvSpPr>
          <p:cNvPr id="20" name="Rectangle 19">
            <a:hlinkClick r:id="" action="ppaction://noaction"/>
          </p:cNvPr>
          <p:cNvSpPr/>
          <p:nvPr userDrawn="1"/>
        </p:nvSpPr>
        <p:spPr>
          <a:xfrm>
            <a:off x="666630" y="5486400"/>
            <a:ext cx="4632145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ticulate Light" panose="02000503040000020004" pitchFamily="2" charset="0"/>
              </a:rPr>
              <a:t>Step 6: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ticulate Light" panose="02000503040000020004" pitchFamily="2" charset="0"/>
              </a:rPr>
              <a:t>Resolve the Complaint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ticulate Light" panose="02000503040000020004" pitchFamily="2" charset="0"/>
            </a:endParaRPr>
          </a:p>
        </p:txBody>
      </p:sp>
      <p:sp>
        <p:nvSpPr>
          <p:cNvPr id="21" name="Rectangle 20">
            <a:hlinkClick r:id="rId6" action="ppaction://hlinksldjump"/>
          </p:cNvPr>
          <p:cNvSpPr/>
          <p:nvPr userDrawn="1"/>
        </p:nvSpPr>
        <p:spPr>
          <a:xfrm>
            <a:off x="666630" y="4715775"/>
            <a:ext cx="4632145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ticulate Light" panose="02000503040000020004" pitchFamily="2" charset="0"/>
              </a:rPr>
              <a:t>Step 5: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ticulate Light" panose="02000503040000020004" pitchFamily="2" charset="0"/>
              </a:rPr>
              <a:t>Repair the Relationship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ticulate Light" panose="02000503040000020004" pitchFamily="2" charset="0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495300" y="999293"/>
            <a:ext cx="520065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solidFill>
                  <a:schemeClr val="bg1"/>
                </a:solidFill>
                <a:latin typeface="Sansita One" panose="02000603080000020003" pitchFamily="2" charset="0"/>
              </a:rPr>
              <a:t>Customer Complaint</a:t>
            </a:r>
            <a:endParaRPr lang="en-US" sz="3500" dirty="0">
              <a:solidFill>
                <a:schemeClr val="bg1"/>
              </a:solidFill>
              <a:latin typeface="Sansita One" panose="02000603080000020003" pitchFamily="2" charset="0"/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524896" y="483080"/>
            <a:ext cx="40222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Sansita One" panose="02000603080000020003" pitchFamily="2" charset="0"/>
              </a:rPr>
              <a:t>How to Handle a</a:t>
            </a:r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75E13-F17F-434E-A6B9-B4BB3C315E35}" type="datetimeFigureOut">
              <a:rPr lang="en-US" smtClean="0"/>
              <a:t>3/11/19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F313E-AA40-4DB1-A834-C09209387F5F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75E13-F17F-434E-A6B9-B4BB3C315E35}" type="datetimeFigureOut">
              <a:rPr lang="en-US" smtClean="0"/>
              <a:t>3/11/19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F313E-AA40-4DB1-A834-C09209387F5F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75E13-F17F-434E-A6B9-B4BB3C315E35}" type="datetimeFigureOut">
              <a:rPr lang="en-US" smtClean="0"/>
              <a:t>3/11/19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F313E-AA40-4DB1-A834-C09209387F5F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75E13-F17F-434E-A6B9-B4BB3C315E35}" type="datetimeFigureOut">
              <a:rPr lang="en-US" smtClean="0"/>
              <a:t>3/11/19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F313E-AA40-4DB1-A834-C09209387F5F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75E13-F17F-434E-A6B9-B4BB3C315E35}" type="datetimeFigureOut">
              <a:rPr lang="en-US" smtClean="0"/>
              <a:t>3/11/19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F313E-AA40-4DB1-A834-C09209387F5F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75E13-F17F-434E-A6B9-B4BB3C315E35}" type="datetimeFigureOut">
              <a:rPr lang="en-US" smtClean="0"/>
              <a:t>3/11/19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F313E-AA40-4DB1-A834-C09209387F5F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49"/>
            <a:ext cx="3259006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75E13-F17F-434E-A6B9-B4BB3C315E35}" type="datetimeFigureOut">
              <a:rPr lang="en-US" smtClean="0"/>
              <a:t>3/11/19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F313E-AA40-4DB1-A834-C09209387F5F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55865" y="28577"/>
            <a:ext cx="9395354" cy="7003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6"/>
          </p:nvPr>
        </p:nvSpPr>
        <p:spPr>
          <a:xfrm>
            <a:off x="390397" y="1358902"/>
            <a:ext cx="9047823" cy="49657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>
              <a:spcBef>
                <a:spcPts val="450"/>
              </a:spcBef>
              <a:buClr>
                <a:schemeClr val="accent1"/>
              </a:buClr>
              <a:buFont typeface="Arial"/>
              <a:buNone/>
              <a:defRPr lang="en-US" sz="2000" kern="1200" dirty="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 marL="727075" indent="-342900">
              <a:spcBef>
                <a:spcPts val="450"/>
              </a:spcBef>
              <a:buClr>
                <a:schemeClr val="tx1"/>
              </a:buClr>
              <a:buFont typeface="Arial"/>
              <a:buChar char="•"/>
              <a:defRPr lang="en-US" sz="2000" kern="1200" dirty="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2pPr>
            <a:lvl3pPr marL="857250" indent="-171450">
              <a:spcBef>
                <a:spcPts val="450"/>
              </a:spcBef>
              <a:buClr>
                <a:schemeClr val="tx1"/>
              </a:buClr>
              <a:buFont typeface="Arial"/>
              <a:buChar char="•"/>
              <a:defRPr lang="en-US" sz="2000" kern="1200" dirty="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3pPr>
            <a:lvl4pPr marL="1200150" indent="-171450">
              <a:spcBef>
                <a:spcPts val="450"/>
              </a:spcBef>
              <a:buClr>
                <a:schemeClr val="tx1"/>
              </a:buClr>
              <a:buFont typeface="Arial"/>
              <a:buChar char="•"/>
              <a:defRPr sz="2000"/>
            </a:lvl4pPr>
            <a:lvl5pPr marL="1543050" indent="-171450">
              <a:spcBef>
                <a:spcPts val="450"/>
              </a:spcBef>
              <a:buClr>
                <a:schemeClr val="tx1"/>
              </a:buClr>
              <a:buFont typeface="Arial"/>
              <a:buChar char="•"/>
              <a:defRPr sz="2000"/>
            </a:lvl5pPr>
          </a:lstStyle>
          <a:p>
            <a:pPr marL="285750" lvl="1" indent="-285750" algn="l" defTabSz="3429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6"/>
              </a:buClr>
              <a:buFontTx/>
              <a:buChar char="•"/>
            </a:pPr>
            <a:r>
              <a:rPr lang="en-US" dirty="0"/>
              <a:t>Click to edit Master text styles</a:t>
            </a:r>
          </a:p>
          <a:p>
            <a:pPr marL="722313" lvl="2" indent="-338138" algn="l" defTabSz="3429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6"/>
              </a:buClr>
              <a:buFont typeface=".AppleSystemUIFont" charset="-120"/>
              <a:buChar char="‑"/>
              <a:defRPr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/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75E13-F17F-434E-A6B9-B4BB3C315E35}" type="datetimeFigureOut">
              <a:rPr lang="en-US" smtClean="0"/>
              <a:t>3/11/19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F313E-AA40-4DB1-A834-C09209387F5F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75E13-F17F-434E-A6B9-B4BB3C315E35}" type="datetimeFigureOut">
              <a:rPr lang="en-US" smtClean="0"/>
              <a:t>3/11/19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F313E-AA40-4DB1-A834-C09209387F5F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75E13-F17F-434E-A6B9-B4BB3C315E35}" type="datetimeFigureOut">
              <a:rPr lang="en-US" smtClean="0"/>
              <a:t>3/11/19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F313E-AA40-4DB1-A834-C09209387F5F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684EB-2708-4676-B146-16C977E346CD}" type="datetimeFigureOut">
              <a:rPr lang="en-US" smtClean="0"/>
              <a:t>3/11/19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F1D9-021F-4F70-8B81-A38E03DD7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971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9"/>
            <a:ext cx="84201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5001154" y="1352552"/>
            <a:ext cx="4445671" cy="50182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1"/>
              </a:buClr>
              <a:defRPr sz="1500"/>
            </a:lvl1pPr>
            <a:lvl2pPr marL="285750" indent="-285750" algn="l" defTabSz="3429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6"/>
              </a:buClr>
              <a:buFontTx/>
              <a:buChar char="•"/>
              <a:defRPr sz="2000"/>
            </a:lvl2pPr>
            <a:lvl3pPr marL="722313" indent="-338138" algn="l" defTabSz="3429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6"/>
              </a:buClr>
              <a:buFont typeface=".AppleSystemUIFont" charset="-120"/>
              <a:buChar char="‑"/>
              <a:defRPr sz="2000"/>
            </a:lvl3pPr>
            <a:lvl4pPr marL="1028700" indent="0">
              <a:buClr>
                <a:schemeClr val="tx1"/>
              </a:buClr>
              <a:buFont typeface="Arial"/>
              <a:buNone/>
              <a:defRPr sz="1500"/>
            </a:lvl4pPr>
            <a:lvl5pPr marL="1543050" indent="-171450">
              <a:buFont typeface="Arial"/>
              <a:buChar char="•"/>
              <a:defRPr/>
            </a:lvl5pPr>
          </a:lstStyle>
          <a:p>
            <a:pPr marL="285750" lvl="1" indent="-285750" algn="l" defTabSz="3429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6"/>
              </a:buClr>
              <a:buFontTx/>
              <a:buChar char="•"/>
            </a:pPr>
            <a:r>
              <a:rPr lang="en-US" dirty="0" smtClean="0"/>
              <a:t>Click to edit Master text styles</a:t>
            </a:r>
          </a:p>
          <a:p>
            <a:pPr marL="722313" lvl="2" indent="-338138" algn="l" defTabSz="3429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6"/>
              </a:buClr>
              <a:buFont typeface=".AppleSystemUIFont" charset="-120"/>
              <a:buChar char="‑"/>
              <a:defRPr/>
            </a:pPr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6"/>
          </p:nvPr>
        </p:nvSpPr>
        <p:spPr>
          <a:xfrm>
            <a:off x="390394" y="1358902"/>
            <a:ext cx="4478290" cy="49657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spcBef>
                <a:spcPts val="450"/>
              </a:spcBef>
              <a:buClr>
                <a:schemeClr val="accent1"/>
              </a:buClr>
              <a:buFont typeface="Arial"/>
              <a:buNone/>
              <a:defRPr sz="1500"/>
            </a:lvl1pPr>
            <a:lvl2pPr marL="285750" indent="-285750" algn="l" defTabSz="3429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6"/>
              </a:buClr>
              <a:buFontTx/>
              <a:buChar char="•"/>
              <a:defRPr sz="2000"/>
            </a:lvl2pPr>
            <a:lvl3pPr marL="722313" indent="-338138" algn="l" defTabSz="3429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6"/>
              </a:buClr>
              <a:buFont typeface=".AppleSystemUIFont" charset="-120"/>
              <a:buChar char="‑"/>
              <a:defRPr sz="2000"/>
            </a:lvl3pPr>
            <a:lvl4pPr marL="1200150" indent="-171450">
              <a:spcBef>
                <a:spcPts val="450"/>
              </a:spcBef>
              <a:buClr>
                <a:schemeClr val="tx1"/>
              </a:buClr>
              <a:buFont typeface="Arial"/>
              <a:buChar char="•"/>
              <a:defRPr sz="1500"/>
            </a:lvl4pPr>
            <a:lvl5pPr marL="1543050" indent="-171450">
              <a:spcBef>
                <a:spcPts val="450"/>
              </a:spcBef>
              <a:buClr>
                <a:schemeClr val="tx1"/>
              </a:buClr>
              <a:buFont typeface="Arial"/>
              <a:buChar char="•"/>
              <a:defRPr sz="1500"/>
            </a:lvl5pPr>
          </a:lstStyle>
          <a:p>
            <a:pPr marL="285750" lvl="1" indent="-285750" algn="l" defTabSz="3429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6"/>
              </a:buClr>
              <a:buFontTx/>
              <a:buChar char="•"/>
            </a:pPr>
            <a:r>
              <a:rPr lang="en-US" dirty="0" smtClean="0"/>
              <a:t>Click to edit Master text styles</a:t>
            </a:r>
          </a:p>
          <a:p>
            <a:pPr marL="722313" lvl="2" indent="-338138" algn="l" defTabSz="3429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6"/>
              </a:buClr>
              <a:buFont typeface=".AppleSystemUIFont" charset="-120"/>
              <a:buChar char="‑"/>
              <a:defRPr/>
            </a:pPr>
            <a:r>
              <a:rPr lang="en-US" dirty="0" smtClean="0"/>
              <a:t>Second level</a:t>
            </a:r>
            <a:endParaRPr lang="en-AU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55865" y="128587"/>
            <a:ext cx="9348920" cy="616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C7D26D-9FF2-487B-8D8A-F933CB347023}" type="datetimeFigureOut">
              <a:rPr lang="en-GB" smtClean="0"/>
              <a:t>11/03/2019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34EBDCF6-E419-4713-ADD5-50CB8131BBCE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95304" y="3429004"/>
            <a:ext cx="8260294" cy="85633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7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95300" y="4482997"/>
            <a:ext cx="6934200" cy="47059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63081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000" r="18750" b="7778"/>
          <a:stretch/>
        </p:blipFill>
        <p:spPr>
          <a:xfrm>
            <a:off x="0" y="762000"/>
            <a:ext cx="9906000" cy="6096000"/>
          </a:xfrm>
          <a:prstGeom prst="rect">
            <a:avLst/>
          </a:prstGeom>
        </p:spPr>
      </p:pic>
      <p:sp>
        <p:nvSpPr>
          <p:cNvPr id="10" name="Rectangle 9">
            <a:hlinkClick r:id="rId3" action="ppaction://hlinksldjump"/>
          </p:cNvPr>
          <p:cNvSpPr/>
          <p:nvPr userDrawn="1"/>
        </p:nvSpPr>
        <p:spPr>
          <a:xfrm>
            <a:off x="655729" y="2438400"/>
            <a:ext cx="4632145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Plan: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Policy,</a:t>
            </a:r>
            <a:r>
              <a:rPr lang="en-US" sz="14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Planning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 userDrawn="1"/>
        </p:nvSpPr>
        <p:spPr>
          <a:xfrm>
            <a:off x="655729" y="3191775"/>
            <a:ext cx="4632145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Do: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Risk Profiling,</a:t>
            </a:r>
            <a:r>
              <a:rPr lang="en-US" sz="14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baseline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Organising</a:t>
            </a:r>
            <a:r>
              <a:rPr lang="en-US" sz="14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Implementing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Rectangle 13">
            <a:hlinkClick r:id="" action="ppaction://noaction"/>
          </p:cNvPr>
          <p:cNvSpPr/>
          <p:nvPr userDrawn="1"/>
        </p:nvSpPr>
        <p:spPr>
          <a:xfrm>
            <a:off x="655729" y="4724400"/>
            <a:ext cx="4632145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Act: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Reviewing Performance,</a:t>
            </a:r>
            <a:r>
              <a:rPr lang="en-US" sz="14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Learning Lessons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 userDrawn="1"/>
        </p:nvSpPr>
        <p:spPr>
          <a:xfrm>
            <a:off x="655729" y="3962400"/>
            <a:ext cx="4632145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Check: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Measuring Performance, Investigating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524895" y="483077"/>
            <a:ext cx="47211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Management Model</a:t>
            </a:r>
            <a:endParaRPr lang="en-US" sz="40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700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000" r="18750" b="7778"/>
          <a:stretch/>
        </p:blipFill>
        <p:spPr>
          <a:xfrm>
            <a:off x="0" y="762000"/>
            <a:ext cx="9906000" cy="6096000"/>
          </a:xfrm>
          <a:prstGeom prst="rect">
            <a:avLst/>
          </a:prstGeom>
        </p:spPr>
      </p:pic>
      <p:sp>
        <p:nvSpPr>
          <p:cNvPr id="6" name="Rectangle 5">
            <a:hlinkClick r:id="rId3" action="ppaction://hlinksldjump"/>
          </p:cNvPr>
          <p:cNvSpPr/>
          <p:nvPr userDrawn="1"/>
        </p:nvSpPr>
        <p:spPr>
          <a:xfrm>
            <a:off x="666630" y="1828800"/>
            <a:ext cx="4632145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Introduction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>
            <a:hlinkClick r:id="rId4" action="ppaction://hlinksldjump"/>
          </p:cNvPr>
          <p:cNvSpPr/>
          <p:nvPr userDrawn="1"/>
        </p:nvSpPr>
        <p:spPr>
          <a:xfrm>
            <a:off x="666630" y="2568951"/>
            <a:ext cx="4632145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PDCA </a:t>
            </a:r>
            <a:r>
              <a:rPr lang="en-US" sz="14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Model</a:t>
            </a:r>
            <a:endParaRPr lang="en-US" sz="1400" b="1" kern="12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Rectangle 9">
            <a:hlinkClick r:id="rId3" action="ppaction://hlinksldjump"/>
          </p:cNvPr>
          <p:cNvSpPr/>
          <p:nvPr userDrawn="1"/>
        </p:nvSpPr>
        <p:spPr>
          <a:xfrm>
            <a:off x="666630" y="3276600"/>
            <a:ext cx="4632145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Plan: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Policy,</a:t>
            </a:r>
            <a:r>
              <a:rPr lang="en-US" sz="14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Planning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 userDrawn="1"/>
        </p:nvSpPr>
        <p:spPr>
          <a:xfrm>
            <a:off x="666630" y="4029973"/>
            <a:ext cx="4632145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Do: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Risk Profiling,</a:t>
            </a:r>
            <a:r>
              <a:rPr lang="en-US" sz="14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baseline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Organising</a:t>
            </a:r>
            <a:r>
              <a:rPr lang="en-US" sz="14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Implementing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Rectangle 13">
            <a:hlinkClick r:id="" action="ppaction://noaction"/>
          </p:cNvPr>
          <p:cNvSpPr/>
          <p:nvPr userDrawn="1"/>
        </p:nvSpPr>
        <p:spPr>
          <a:xfrm>
            <a:off x="666630" y="5486400"/>
            <a:ext cx="4632145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Act: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Reviewing Performance,</a:t>
            </a:r>
            <a:r>
              <a:rPr lang="en-US" sz="14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Learning Lessons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Rectangle 14">
            <a:hlinkClick r:id="rId6" action="ppaction://hlinksldjump"/>
          </p:cNvPr>
          <p:cNvSpPr/>
          <p:nvPr userDrawn="1"/>
        </p:nvSpPr>
        <p:spPr>
          <a:xfrm>
            <a:off x="666630" y="4715775"/>
            <a:ext cx="4632145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Check: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Measuring Performance, Investigating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524895" y="483077"/>
            <a:ext cx="47211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Management Model</a:t>
            </a:r>
            <a:endParaRPr lang="en-US" sz="40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000" r="18750" b="7778"/>
          <a:stretch/>
        </p:blipFill>
        <p:spPr>
          <a:xfrm>
            <a:off x="0" y="762000"/>
            <a:ext cx="9906000" cy="6096000"/>
          </a:xfrm>
          <a:prstGeom prst="rect">
            <a:avLst/>
          </a:prstGeom>
        </p:spPr>
      </p:pic>
      <p:sp>
        <p:nvSpPr>
          <p:cNvPr id="10" name="Rectangle 9">
            <a:hlinkClick r:id="rId3" action="ppaction://hlinksldjump"/>
          </p:cNvPr>
          <p:cNvSpPr/>
          <p:nvPr userDrawn="1"/>
        </p:nvSpPr>
        <p:spPr>
          <a:xfrm>
            <a:off x="655729" y="2438400"/>
            <a:ext cx="4632145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STEP 1: </a:t>
            </a:r>
            <a:r>
              <a:rPr lang="en-US" sz="14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Get</a:t>
            </a:r>
            <a:r>
              <a:rPr lang="en-US" sz="1400" b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a map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 userDrawn="1"/>
        </p:nvSpPr>
        <p:spPr>
          <a:xfrm>
            <a:off x="655729" y="3191775"/>
            <a:ext cx="4632145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STEP 2: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Tune</a:t>
            </a:r>
            <a:r>
              <a:rPr lang="en-US" sz="14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up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Rectangle 13">
            <a:hlinkClick r:id="" action="ppaction://noaction"/>
          </p:cNvPr>
          <p:cNvSpPr/>
          <p:nvPr userDrawn="1"/>
        </p:nvSpPr>
        <p:spPr>
          <a:xfrm>
            <a:off x="655729" y="4724400"/>
            <a:ext cx="4632145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STEP 4: </a:t>
            </a:r>
            <a:r>
              <a:rPr lang="en-US" sz="14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Enjoy</a:t>
            </a:r>
            <a:r>
              <a:rPr lang="en-US" sz="1400" b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the trip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 userDrawn="1"/>
        </p:nvSpPr>
        <p:spPr>
          <a:xfrm>
            <a:off x="655729" y="3962400"/>
            <a:ext cx="4632145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STEP</a:t>
            </a:r>
            <a:r>
              <a:rPr lang="en-US" sz="1400" b="1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3</a:t>
            </a: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14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Choose</a:t>
            </a:r>
            <a:r>
              <a:rPr lang="en-US" sz="1400" b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the best route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524895" y="483077"/>
            <a:ext cx="57470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Life-long Health Journey</a:t>
            </a:r>
            <a:endParaRPr lang="en-US" sz="40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Relationship Id="rId9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15"/>
          <p:cNvSpPr txBox="1">
            <a:spLocks/>
          </p:cNvSpPr>
          <p:nvPr userDrawn="1"/>
        </p:nvSpPr>
        <p:spPr>
          <a:xfrm>
            <a:off x="6094942" y="6508753"/>
            <a:ext cx="3549650" cy="284163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750" b="1" dirty="0">
                <a:solidFill>
                  <a:srgbClr val="FFFFFF"/>
                </a:solidFill>
                <a:latin typeface="Calibri" charset="0"/>
                <a:cs typeface="Arial" charset="0"/>
              </a:rPr>
              <a:t>Mobile Plant and Equipment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776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</p:sldLayoutIdLst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75E13-F17F-434E-A6B9-B4BB3C315E35}" type="datetimeFigureOut">
              <a:rPr lang="en-US" smtClean="0"/>
              <a:t>3/11/19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F313E-AA40-4DB1-A834-C09209387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482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slide" Target="slide9.xml"/><Relationship Id="rId5" Type="http://schemas.openxmlformats.org/officeDocument/2006/relationships/image" Target="../media/image6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slide" Target="slide9.xml"/><Relationship Id="rId5" Type="http://schemas.openxmlformats.org/officeDocument/2006/relationships/image" Target="../media/image7.pn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slide" Target="slide9.xml"/><Relationship Id="rId5" Type="http://schemas.openxmlformats.org/officeDocument/2006/relationships/image" Target="../media/image8.png"/><Relationship Id="rId6" Type="http://schemas.openxmlformats.org/officeDocument/2006/relationships/image" Target="../media/image9.jpe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slide" Target="slide9.xml"/><Relationship Id="rId5" Type="http://schemas.openxmlformats.org/officeDocument/2006/relationships/image" Target="../media/image10.emf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slide" Target="slide9.xml"/><Relationship Id="rId5" Type="http://schemas.openxmlformats.org/officeDocument/2006/relationships/image" Target="../media/image11.emf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slide" Target="slide9.xml"/><Relationship Id="rId5" Type="http://schemas.openxmlformats.org/officeDocument/2006/relationships/image" Target="../media/image12.emf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slide" Target="slide18.xml"/><Relationship Id="rId5" Type="http://schemas.openxmlformats.org/officeDocument/2006/relationships/image" Target="../media/image13.png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slide" Target="slide14.xml"/><Relationship Id="rId5" Type="http://schemas.openxmlformats.org/officeDocument/2006/relationships/slide" Target="slide15.xml"/><Relationship Id="rId6" Type="http://schemas.openxmlformats.org/officeDocument/2006/relationships/slide" Target="slide16.xml"/><Relationship Id="rId7" Type="http://schemas.openxmlformats.org/officeDocument/2006/relationships/slide" Target="slide11.xml"/><Relationship Id="rId8" Type="http://schemas.openxmlformats.org/officeDocument/2006/relationships/slide" Target="slide13.xml"/><Relationship Id="rId9" Type="http://schemas.openxmlformats.org/officeDocument/2006/relationships/slide" Target="slide12.xml"/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slide" Target="slide14.xml"/><Relationship Id="rId5" Type="http://schemas.openxmlformats.org/officeDocument/2006/relationships/slide" Target="slide15.xml"/><Relationship Id="rId6" Type="http://schemas.openxmlformats.org/officeDocument/2006/relationships/slide" Target="slide16.xml"/><Relationship Id="rId7" Type="http://schemas.openxmlformats.org/officeDocument/2006/relationships/image" Target="../media/image5.png"/><Relationship Id="rId8" Type="http://schemas.openxmlformats.org/officeDocument/2006/relationships/slide" Target="slide10.xml"/><Relationship Id="rId9" Type="http://schemas.openxmlformats.org/officeDocument/2006/relationships/slide" Target="slide11.xml"/><Relationship Id="rId10" Type="http://schemas.openxmlformats.org/officeDocument/2006/relationships/slide" Target="slide13.xml"/><Relationship Id="rId11" Type="http://schemas.openxmlformats.org/officeDocument/2006/relationships/slide" Target="slide12.xml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charset="0"/>
                <a:ea typeface="MS PGothic" charset="0"/>
              </a:rPr>
              <a:t>Health for Life</a:t>
            </a:r>
            <a:r>
              <a:rPr lang="en-US" dirty="0">
                <a:latin typeface="Arial" charset="0"/>
                <a:ea typeface="MS PGothic" charset="0"/>
              </a:rPr>
              <a:t/>
            </a:r>
            <a:br>
              <a:rPr lang="en-US" dirty="0">
                <a:latin typeface="Arial" charset="0"/>
                <a:ea typeface="MS PGothic" charset="0"/>
              </a:rPr>
            </a:br>
            <a:endParaRPr lang="en-US" sz="2800" dirty="0">
              <a:latin typeface="Arial" charset="0"/>
              <a:ea typeface="MS PGothic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Awareness Package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2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8199" y="500421"/>
            <a:ext cx="488342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The Health for Life 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book has two 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sections: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 </a:t>
            </a:r>
            <a:endParaRPr lang="en-US" sz="1800" dirty="0" smtClean="0">
              <a:latin typeface="Arial" charset="0"/>
              <a:ea typeface="Arial" charset="0"/>
              <a:cs typeface="Arial" charset="0"/>
            </a:endParaRPr>
          </a:p>
          <a:p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800" b="1" dirty="0" smtClean="0">
                <a:latin typeface="Arial" charset="0"/>
                <a:ea typeface="Arial" charset="0"/>
                <a:cs typeface="Arial" charset="0"/>
              </a:rPr>
              <a:t>Section 1: Health Assessment</a:t>
            </a:r>
          </a:p>
          <a:p>
            <a:pPr marL="317500" lvl="1"/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During 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your health assessment, our health professionals will record your assessment results to give you a snapshot of your current health level, and help you to establish realistic goals to improve your health. </a:t>
            </a:r>
            <a:endParaRPr lang="en-US" sz="1800" dirty="0" smtClean="0">
              <a:latin typeface="Arial" charset="0"/>
              <a:ea typeface="Arial" charset="0"/>
              <a:cs typeface="Arial" charset="0"/>
            </a:endParaRPr>
          </a:p>
          <a:p>
            <a:pPr marL="317500" lvl="1"/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800" b="1" dirty="0">
                <a:latin typeface="Arial" charset="0"/>
                <a:ea typeface="Arial" charset="0"/>
                <a:cs typeface="Arial" charset="0"/>
              </a:rPr>
              <a:t>Section </a:t>
            </a:r>
            <a:r>
              <a:rPr lang="en-US" sz="1800" b="1" dirty="0" smtClean="0">
                <a:latin typeface="Arial" charset="0"/>
                <a:ea typeface="Arial" charset="0"/>
                <a:cs typeface="Arial" charset="0"/>
              </a:rPr>
              <a:t>2: Education</a:t>
            </a:r>
            <a:endParaRPr lang="en-US" sz="1800" b="1" dirty="0">
              <a:latin typeface="Arial" charset="0"/>
              <a:ea typeface="Arial" charset="0"/>
              <a:cs typeface="Arial" charset="0"/>
            </a:endParaRPr>
          </a:p>
          <a:p>
            <a:pPr marL="317500" lvl="1"/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This section contains practical 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information about health issues and risks, and how they can be managed simply by 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you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4724399" y="5867400"/>
            <a:ext cx="4887139" cy="548640"/>
          </a:xfrm>
          <a:prstGeom prst="rect">
            <a:avLst/>
          </a:prstGeom>
          <a:solidFill>
            <a:schemeClr val="accent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Return to Main Menu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69" y="233901"/>
            <a:ext cx="4367087" cy="61821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415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8199" y="464882"/>
            <a:ext cx="495978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Eye Health 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brochure 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has information 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on: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Typical 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Injuries, such as chemicals, foreign body in eye, blunt trauma, allergic reaction, eye diseases and computer use disorders.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Tips 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for healthy 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eyes:</a:t>
            </a:r>
          </a:p>
          <a:p>
            <a:pPr marL="742898" lvl="1" indent="-285750">
              <a:buFont typeface="Wingdings" charset="2"/>
              <a:buChar char="ü"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keep active</a:t>
            </a:r>
          </a:p>
          <a:p>
            <a:pPr marL="742898" lvl="1" indent="-285750">
              <a:buFont typeface="Wingdings" charset="2"/>
              <a:buChar char="ü"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eat fruit and vegetables</a:t>
            </a:r>
          </a:p>
          <a:p>
            <a:pPr marL="742898" lvl="1" indent="-285750">
              <a:buFont typeface="Wingdings" charset="2"/>
              <a:buChar char="ü"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eat less fat and have more </a:t>
            </a:r>
            <a:r>
              <a:rPr lang="en-US" sz="1800" dirty="0" err="1" smtClean="0">
                <a:latin typeface="Arial" charset="0"/>
                <a:ea typeface="Arial" charset="0"/>
                <a:cs typeface="Arial" charset="0"/>
              </a:rPr>
              <a:t>fibre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 in diet</a:t>
            </a:r>
          </a:p>
          <a:p>
            <a:pPr marL="742898" lvl="1" indent="-285750">
              <a:buFont typeface="Wingdings" charset="2"/>
              <a:buChar char="ü"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drink plenty of water</a:t>
            </a:r>
          </a:p>
          <a:p>
            <a:pPr marL="742898" lvl="1" indent="-285750">
              <a:buFont typeface="Wingdings" charset="2"/>
              <a:buChar char="ü"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quit smoking</a:t>
            </a:r>
          </a:p>
          <a:p>
            <a:pPr marL="742898" lvl="1" indent="-285750">
              <a:buFont typeface="Wingdings" charset="2"/>
              <a:buChar char="ü"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wear sunglasses</a:t>
            </a:r>
          </a:p>
          <a:p>
            <a:pPr marL="742898" lvl="1" indent="-285750">
              <a:buFont typeface="Wingdings" charset="2"/>
              <a:buChar char="ü"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have regular eye checks</a:t>
            </a:r>
          </a:p>
          <a:p>
            <a:pPr marL="742898" lvl="1" indent="-285750">
              <a:buFont typeface="Wingdings" charset="2"/>
              <a:buChar char="ü"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rest your eyes when working on the computer.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4724400" y="5867400"/>
            <a:ext cx="4883588" cy="548640"/>
          </a:xfrm>
          <a:prstGeom prst="rect">
            <a:avLst/>
          </a:prstGeom>
          <a:solidFill>
            <a:schemeClr val="accent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Return to Main Menu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06" y="439060"/>
            <a:ext cx="2895600" cy="600307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524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8200" y="304801"/>
            <a:ext cx="50424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Fatigue and Work 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brochure has information 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on the impacts and signs of fatigue and tips for preventing fatigue. 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4724400" y="5867400"/>
            <a:ext cx="4896678" cy="548640"/>
          </a:xfrm>
          <a:prstGeom prst="rect">
            <a:avLst/>
          </a:prstGeom>
          <a:solidFill>
            <a:schemeClr val="accent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Return to Main Menu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176" y="304801"/>
            <a:ext cx="2885661" cy="61112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7438" y="1350606"/>
            <a:ext cx="4143976" cy="43943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622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8200" y="304801"/>
            <a:ext cx="50424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Chewing Betel Nut can cause gum disease and mouth ulcers. Bacteria and food can also cause damage to teeth and gums. </a:t>
            </a:r>
          </a:p>
          <a:p>
            <a:endParaRPr lang="en-US" sz="18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The Healthy Mouth and Teeth brochure looks at what causes tooth decay and treatment options.</a:t>
            </a:r>
          </a:p>
          <a:p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It is recommended that you brush your teeth at least twice a day for healthy teeth, gums and mouth.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4724400" y="5867400"/>
            <a:ext cx="4896678" cy="548640"/>
          </a:xfrm>
          <a:prstGeom prst="rect">
            <a:avLst/>
          </a:prstGeom>
          <a:solidFill>
            <a:schemeClr val="accent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Return to Main Menu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172" t="4444" r="4464" b="5217"/>
          <a:stretch/>
        </p:blipFill>
        <p:spPr>
          <a:xfrm>
            <a:off x="864649" y="304801"/>
            <a:ext cx="2860492" cy="61112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805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8200" y="304801"/>
            <a:ext cx="50424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Tuberculosis or TB is an infectious disease that affects any part of the body. It is spread when an infected person coughs or sneezes without covering their mouth. </a:t>
            </a:r>
          </a:p>
          <a:p>
            <a:endParaRPr lang="en-US" sz="18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TB is curable as long as it is diagnosed early and the required medication is taken regularly.</a:t>
            </a:r>
          </a:p>
          <a:p>
            <a:endParaRPr lang="en-US" sz="18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Not everyone who has the TB germ will develop the TB disease.</a:t>
            </a:r>
          </a:p>
          <a:p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TB can affect nearly all parts of the body.</a:t>
            </a:r>
          </a:p>
          <a:p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See your doctor if you have any of the signs or symptoms of TB as listed in the brochure.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4724400" y="5867400"/>
            <a:ext cx="4896678" cy="548640"/>
          </a:xfrm>
          <a:prstGeom prst="rect">
            <a:avLst/>
          </a:prstGeom>
          <a:solidFill>
            <a:schemeClr val="accent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Return to Main Menu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699" t="4445" r="3705" b="4927"/>
          <a:stretch/>
        </p:blipFill>
        <p:spPr>
          <a:xfrm>
            <a:off x="914345" y="304801"/>
            <a:ext cx="2882348" cy="62152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702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8200" y="304801"/>
            <a:ext cx="50424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HIV stands for Human Immunodeficiency Virus. It is a virus that 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is most commonly spread through sexual activity and sharing needles or syringes. HIV attacks 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the body’s immune 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system, making it weak and unable to fight off opportunistic infections such as pneumonia or cancers. This condition is called AIDS (Acquired Immune Deficiency Syndrome).</a:t>
            </a:r>
          </a:p>
          <a:p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HIV and AIDS is NOT curable. But with treatment people can live for a long time with a good quality of life.</a:t>
            </a:r>
          </a:p>
          <a:p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The only way to know for sure if you have HIV is to get tested, so see your doctor.</a:t>
            </a:r>
          </a:p>
          <a:p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If you have HIV it is important that you do not pass it on to anyone else.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4724400" y="5867400"/>
            <a:ext cx="4896678" cy="548640"/>
          </a:xfrm>
          <a:prstGeom prst="rect">
            <a:avLst/>
          </a:prstGeom>
          <a:solidFill>
            <a:schemeClr val="accent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Return to Main Menu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123" t="4445" r="4805" b="4927"/>
          <a:stretch/>
        </p:blipFill>
        <p:spPr>
          <a:xfrm>
            <a:off x="1013790" y="304801"/>
            <a:ext cx="2932043" cy="62152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90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8200" y="304801"/>
            <a:ext cx="504245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Malaria is caused by the Plasmodium parasite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It 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is transmitted from one person to another 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by the 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bite of an infected anopheles mosquito. </a:t>
            </a:r>
            <a:endParaRPr lang="en-US" sz="1800" dirty="0" smtClean="0">
              <a:latin typeface="Arial" charset="0"/>
              <a:ea typeface="Arial" charset="0"/>
              <a:cs typeface="Arial" charset="0"/>
            </a:endParaRPr>
          </a:p>
          <a:p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Malaria is preventable and curable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Symptoms include fever and flu-like symptoms, headache, back and joint pain, tiredness, nausea, vomiting and diarrhea.</a:t>
            </a:r>
          </a:p>
          <a:p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Protect yourself from becoming infected covering up with long sleeves, long pants, socks and shoes, applying insect repellent, sleeping under a mosquito net, keeping doors and windows closed, using the air-conditioner, and destroying mosquito breeding sites (stagnant water, such as puddles, containers, old </a:t>
            </a:r>
            <a:r>
              <a:rPr lang="en-US" sz="1800" dirty="0" err="1" smtClean="0">
                <a:latin typeface="Arial" charset="0"/>
                <a:ea typeface="Arial" charset="0"/>
                <a:cs typeface="Arial" charset="0"/>
              </a:rPr>
              <a:t>tyres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 and wheel ruts).</a:t>
            </a:r>
          </a:p>
        </p:txBody>
      </p:sp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4724400" y="5867400"/>
            <a:ext cx="4896678" cy="548640"/>
          </a:xfrm>
          <a:prstGeom prst="rect">
            <a:avLst/>
          </a:prstGeom>
          <a:solidFill>
            <a:schemeClr val="accent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Next Slide</a:t>
            </a:r>
            <a:endParaRPr 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3487" y="304801"/>
            <a:ext cx="2912165" cy="62152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50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390398" y="1358902"/>
            <a:ext cx="9043748" cy="915978"/>
          </a:xfrm>
        </p:spPr>
        <p:txBody>
          <a:bodyPr>
            <a:normAutofit/>
          </a:bodyPr>
          <a:lstStyle/>
          <a:p>
            <a:pPr marL="9525" indent="-9525"/>
            <a:r>
              <a:rPr lang="en-US" dirty="0" smtClean="0">
                <a:ea typeface="Arial" charset="0"/>
              </a:rPr>
              <a:t>Other resources are being developed and these will be included on the </a:t>
            </a:r>
            <a:r>
              <a:rPr lang="en-US" dirty="0" err="1" smtClean="0">
                <a:ea typeface="Arial" charset="0"/>
              </a:rPr>
              <a:t>OTML</a:t>
            </a:r>
            <a:r>
              <a:rPr lang="en-US" dirty="0" smtClean="0">
                <a:ea typeface="Arial" charset="0"/>
              </a:rPr>
              <a:t> Intranet in the future.</a:t>
            </a:r>
            <a:endParaRPr lang="en-US" dirty="0">
              <a:ea typeface="Arial" charset="0"/>
            </a:endParaRPr>
          </a:p>
        </p:txBody>
      </p: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5445483" y="2781806"/>
            <a:ext cx="2657057" cy="437288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Smoking</a:t>
            </a:r>
            <a:endParaRPr lang="en-US" sz="1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5445483" y="3326930"/>
            <a:ext cx="2657057" cy="439200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Obesity</a:t>
            </a:r>
            <a:endParaRPr lang="en-US" sz="1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5421212" y="3880844"/>
            <a:ext cx="2657057" cy="439200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Nutrition</a:t>
            </a:r>
            <a:endParaRPr lang="en-US" sz="1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Rectangle 23">
            <a:hlinkClick r:id="rId7" action="ppaction://hlinksldjump"/>
          </p:cNvPr>
          <p:cNvSpPr/>
          <p:nvPr/>
        </p:nvSpPr>
        <p:spPr>
          <a:xfrm>
            <a:off x="1935632" y="3326931"/>
            <a:ext cx="2657057" cy="439200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High Cholesterol</a:t>
            </a:r>
            <a:endParaRPr lang="en-US" sz="1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Rectangle 24">
            <a:hlinkClick r:id="rId8" action="ppaction://hlinksldjump"/>
          </p:cNvPr>
          <p:cNvSpPr/>
          <p:nvPr/>
        </p:nvSpPr>
        <p:spPr>
          <a:xfrm>
            <a:off x="1935632" y="3880844"/>
            <a:ext cx="2657057" cy="439200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Alcohol</a:t>
            </a:r>
            <a:endParaRPr lang="en-US" sz="1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Rectangle 25">
            <a:hlinkClick r:id="rId9" action="ppaction://hlinksldjump"/>
          </p:cNvPr>
          <p:cNvSpPr/>
          <p:nvPr/>
        </p:nvSpPr>
        <p:spPr>
          <a:xfrm>
            <a:off x="1935632" y="2781806"/>
            <a:ext cx="2666674" cy="439200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High Blood Pressure</a:t>
            </a:r>
            <a:endParaRPr lang="en-US" sz="1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Rectangle 26">
            <a:hlinkClick r:id="rId6" action="ppaction://hlinksldjump"/>
          </p:cNvPr>
          <p:cNvSpPr/>
          <p:nvPr/>
        </p:nvSpPr>
        <p:spPr>
          <a:xfrm>
            <a:off x="5421212" y="4434340"/>
            <a:ext cx="2657057" cy="439200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Diabetes</a:t>
            </a:r>
            <a:endParaRPr lang="en-US" sz="1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Rectangle 27">
            <a:hlinkClick r:id="rId8" action="ppaction://hlinksldjump"/>
          </p:cNvPr>
          <p:cNvSpPr/>
          <p:nvPr/>
        </p:nvSpPr>
        <p:spPr>
          <a:xfrm>
            <a:off x="1911361" y="4434340"/>
            <a:ext cx="2657057" cy="439200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Physical Exercise</a:t>
            </a:r>
            <a:endParaRPr lang="en-US" sz="1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651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dirty="0">
                <a:latin typeface="Arial" charset="0"/>
                <a:ea typeface="MS PGothic" charset="0"/>
              </a:rPr>
              <a:t>Summary</a:t>
            </a:r>
            <a:endParaRPr lang="en-GB" dirty="0">
              <a:latin typeface="Arial" charset="0"/>
              <a:ea typeface="MS PGothic" charset="0"/>
            </a:endParaRPr>
          </a:p>
        </p:txBody>
      </p:sp>
      <p:sp>
        <p:nvSpPr>
          <p:cNvPr id="117762" name="Content Placeholder 2"/>
          <p:cNvSpPr>
            <a:spLocks noGrp="1"/>
          </p:cNvSpPr>
          <p:nvPr>
            <p:ph sz="quarter" idx="16"/>
          </p:nvPr>
        </p:nvSpPr>
        <p:spPr>
          <a:xfrm>
            <a:off x="390397" y="1358901"/>
            <a:ext cx="5891134" cy="49657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5750" indent="-285750">
              <a:spcBef>
                <a:spcPts val="1000"/>
              </a:spcBef>
              <a:buClr>
                <a:schemeClr val="accent6"/>
              </a:buClr>
              <a:buFontTx/>
              <a:buChar char="•"/>
            </a:pPr>
            <a:r>
              <a:rPr lang="en-US" dirty="0" smtClean="0"/>
              <a:t>Complete your Health Assessment in the Health for Life book</a:t>
            </a:r>
          </a:p>
          <a:p>
            <a:pPr marL="285750" indent="-285750">
              <a:spcBef>
                <a:spcPts val="1000"/>
              </a:spcBef>
              <a:buClr>
                <a:schemeClr val="accent6"/>
              </a:buClr>
              <a:buFontTx/>
              <a:buChar char="•"/>
            </a:pPr>
            <a:r>
              <a:rPr lang="en-US" dirty="0" smtClean="0"/>
              <a:t>Know where to go for help</a:t>
            </a:r>
          </a:p>
          <a:p>
            <a:pPr marL="0" indent="0">
              <a:spcBef>
                <a:spcPts val="1000"/>
              </a:spcBef>
              <a:buClr>
                <a:schemeClr val="accent6"/>
              </a:buClr>
            </a:pPr>
            <a:endParaRPr lang="en-US" dirty="0" smtClean="0"/>
          </a:p>
          <a:p>
            <a:pPr marL="285750" indent="-285750">
              <a:spcBef>
                <a:spcPts val="1000"/>
              </a:spcBef>
              <a:buClr>
                <a:schemeClr val="accent6"/>
              </a:buClr>
              <a:buFontTx/>
              <a:buChar char="•"/>
            </a:pPr>
            <a:r>
              <a:rPr lang="en-US" dirty="0" smtClean="0"/>
              <a:t>Life is an opportunity and is lived only once. </a:t>
            </a:r>
          </a:p>
          <a:p>
            <a:pPr marL="285750" indent="-285750">
              <a:spcBef>
                <a:spcPts val="1000"/>
              </a:spcBef>
              <a:buClr>
                <a:schemeClr val="accent6"/>
              </a:buClr>
              <a:buFontTx/>
              <a:buChar char="•"/>
            </a:pPr>
            <a:r>
              <a:rPr lang="en-US" dirty="0" smtClean="0"/>
              <a:t>Remember, YOUR health is in YOUR hands:</a:t>
            </a:r>
            <a:r>
              <a:rPr lang="en-US" dirty="0"/>
              <a:t> </a:t>
            </a:r>
          </a:p>
          <a:p>
            <a:pPr lvl="1">
              <a:spcBef>
                <a:spcPts val="1000"/>
              </a:spcBef>
              <a:buClr>
                <a:schemeClr val="accent6"/>
              </a:buClr>
              <a:buFont typeface="Wingdings" charset="2"/>
              <a:buChar char="ü"/>
            </a:pPr>
            <a:r>
              <a:rPr lang="en-US" dirty="0" smtClean="0"/>
              <a:t>Eat well </a:t>
            </a:r>
          </a:p>
          <a:p>
            <a:pPr lvl="1">
              <a:spcBef>
                <a:spcPts val="1000"/>
              </a:spcBef>
              <a:buClr>
                <a:schemeClr val="accent6"/>
              </a:buClr>
              <a:buFont typeface="Wingdings" charset="2"/>
              <a:buChar char="ü"/>
            </a:pPr>
            <a:r>
              <a:rPr lang="en-US" dirty="0" smtClean="0"/>
              <a:t>Move more </a:t>
            </a:r>
          </a:p>
          <a:p>
            <a:pPr lvl="1">
              <a:spcBef>
                <a:spcPts val="1000"/>
              </a:spcBef>
              <a:buClr>
                <a:schemeClr val="accent6"/>
              </a:buClr>
              <a:buFont typeface="Wingdings" charset="2"/>
              <a:buChar char="ü"/>
            </a:pPr>
            <a:r>
              <a:rPr lang="en-US" dirty="0" smtClean="0"/>
              <a:t>Quit drugs (including alcohol, smoking, betel nut) </a:t>
            </a:r>
          </a:p>
          <a:p>
            <a:pPr lvl="1">
              <a:spcBef>
                <a:spcPts val="1000"/>
              </a:spcBef>
              <a:buClr>
                <a:schemeClr val="accent6"/>
              </a:buClr>
              <a:buFont typeface="Wingdings" charset="2"/>
              <a:buChar char="ü"/>
            </a:pPr>
            <a:r>
              <a:rPr lang="en-US" dirty="0" smtClean="0"/>
              <a:t>Be happy. </a:t>
            </a:r>
          </a:p>
          <a:p>
            <a:pPr marL="285750" indent="-285750">
              <a:spcBef>
                <a:spcPts val="1000"/>
              </a:spcBef>
              <a:buClr>
                <a:schemeClr val="accent6"/>
              </a:buClr>
              <a:buFontTx/>
              <a:buChar char="•"/>
            </a:pPr>
            <a:endParaRPr lang="en-GB" sz="2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250" y="1635370"/>
            <a:ext cx="3414969" cy="500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47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6"/>
          </p:nvPr>
        </p:nvSpPr>
        <p:spPr>
          <a:xfrm>
            <a:off x="390398" y="1358901"/>
            <a:ext cx="9047823" cy="4965700"/>
          </a:xfrm>
        </p:spPr>
        <p:txBody>
          <a:bodyPr/>
          <a:lstStyle/>
          <a:p>
            <a:pPr marL="285750" indent="-285750">
              <a:spcBef>
                <a:spcPts val="1000"/>
              </a:spcBef>
              <a:buClr>
                <a:schemeClr val="accent6"/>
              </a:buClr>
              <a:buFontTx/>
              <a:buChar char="•"/>
            </a:pPr>
            <a:r>
              <a:rPr lang="en-US" dirty="0" smtClean="0"/>
              <a:t>What </a:t>
            </a:r>
            <a:r>
              <a:rPr lang="en-US" dirty="0"/>
              <a:t>would happen if you got sick and could no longer work? </a:t>
            </a:r>
            <a:endParaRPr lang="en-US" dirty="0" smtClean="0"/>
          </a:p>
          <a:p>
            <a:pPr marL="285750" indent="-285750">
              <a:spcBef>
                <a:spcPts val="1000"/>
              </a:spcBef>
              <a:buClr>
                <a:schemeClr val="accent6"/>
              </a:buClr>
              <a:buFontTx/>
              <a:buChar char="•"/>
            </a:pPr>
            <a:r>
              <a:rPr lang="en-US" dirty="0" smtClean="0"/>
              <a:t>How </a:t>
            </a:r>
            <a:r>
              <a:rPr lang="en-US" dirty="0"/>
              <a:t>would your family cope without you? 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4602" y="2328294"/>
            <a:ext cx="4805940" cy="415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0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MS PGothic" charset="0"/>
                <a:cs typeface="Arial" charset="0"/>
              </a:rPr>
              <a:t>Major Health Problems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6"/>
          </p:nvPr>
        </p:nvSpPr>
        <p:spPr>
          <a:xfrm>
            <a:off x="390397" y="1358902"/>
            <a:ext cx="9360822" cy="5499099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1000"/>
              </a:spcBef>
              <a:buClr>
                <a:schemeClr val="accent6"/>
              </a:buClr>
              <a:buFontTx/>
              <a:buChar char="•"/>
            </a:pPr>
            <a:r>
              <a:rPr lang="en-US" dirty="0" smtClean="0"/>
              <a:t>The </a:t>
            </a:r>
            <a:r>
              <a:rPr lang="en-US" dirty="0"/>
              <a:t>major health problems currently affecting PNG according to the World Health </a:t>
            </a:r>
            <a:r>
              <a:rPr lang="en-US" dirty="0" err="1" smtClean="0"/>
              <a:t>Organisation</a:t>
            </a:r>
            <a:r>
              <a:rPr lang="en-US" dirty="0" smtClean="0"/>
              <a:t>:</a:t>
            </a:r>
          </a:p>
          <a:p>
            <a:pPr marL="628650" lvl="1">
              <a:spcBef>
                <a:spcPts val="1000"/>
              </a:spcBef>
              <a:buClr>
                <a:schemeClr val="accent6"/>
              </a:buClr>
              <a:buFont typeface=".AppleSystemUIFont" charset="-120"/>
              <a:buChar char="‑"/>
            </a:pPr>
            <a:r>
              <a:rPr lang="en-US" dirty="0" err="1"/>
              <a:t>Malariaia</a:t>
            </a:r>
            <a:endParaRPr lang="en-US" dirty="0"/>
          </a:p>
          <a:p>
            <a:pPr marL="628650" lvl="1">
              <a:spcBef>
                <a:spcPts val="1000"/>
              </a:spcBef>
              <a:buClr>
                <a:schemeClr val="accent6"/>
              </a:buClr>
              <a:buFont typeface=".AppleSystemUIFont" charset="-120"/>
              <a:buChar char="‑"/>
            </a:pPr>
            <a:r>
              <a:rPr lang="en-US" dirty="0" smtClean="0"/>
              <a:t>Tuberculosis (TB)</a:t>
            </a:r>
            <a:endParaRPr lang="en-US" dirty="0"/>
          </a:p>
          <a:p>
            <a:pPr marL="628650" lvl="1">
              <a:spcBef>
                <a:spcPts val="1000"/>
              </a:spcBef>
              <a:buClr>
                <a:schemeClr val="accent6"/>
              </a:buClr>
              <a:buFont typeface=".AppleSystemUIFont" charset="-120"/>
              <a:buChar char="‑"/>
            </a:pPr>
            <a:r>
              <a:rPr lang="en-US" dirty="0" smtClean="0"/>
              <a:t>Diarrheal diseases (spread by poor hygiene)</a:t>
            </a:r>
            <a:endParaRPr lang="en-US" dirty="0"/>
          </a:p>
          <a:p>
            <a:pPr marL="628650" lvl="1">
              <a:spcBef>
                <a:spcPts val="1000"/>
              </a:spcBef>
              <a:buClr>
                <a:schemeClr val="accent6"/>
              </a:buClr>
              <a:buFont typeface=".AppleSystemUIFont" charset="-120"/>
              <a:buChar char="‑"/>
            </a:pPr>
            <a:r>
              <a:rPr lang="en-US" dirty="0" smtClean="0"/>
              <a:t>Acute respiratory disease   </a:t>
            </a:r>
          </a:p>
          <a:p>
            <a:pPr marL="285750" indent="-285750">
              <a:spcBef>
                <a:spcPts val="1000"/>
              </a:spcBef>
              <a:buClr>
                <a:schemeClr val="accent6"/>
              </a:buClr>
              <a:buFontTx/>
              <a:buChar char="•"/>
            </a:pPr>
            <a:r>
              <a:rPr lang="en-US" dirty="0" smtClean="0"/>
              <a:t>The </a:t>
            </a:r>
            <a:r>
              <a:rPr lang="en-US" dirty="0" err="1" smtClean="0"/>
              <a:t>OTML</a:t>
            </a:r>
            <a:r>
              <a:rPr lang="en-US" dirty="0" smtClean="0"/>
              <a:t> Health Team has also identified the following as major health hazards </a:t>
            </a:r>
            <a:r>
              <a:rPr lang="en-AU" dirty="0"/>
              <a:t>that can affect workers at </a:t>
            </a:r>
            <a:r>
              <a:rPr lang="en-AU" dirty="0" err="1"/>
              <a:t>OTML</a:t>
            </a:r>
            <a:r>
              <a:rPr lang="en-US" dirty="0" smtClean="0"/>
              <a:t>:</a:t>
            </a:r>
            <a:endParaRPr lang="en-US" dirty="0"/>
          </a:p>
          <a:p>
            <a:pPr marL="628650" lvl="1">
              <a:spcBef>
                <a:spcPts val="1000"/>
              </a:spcBef>
              <a:buClr>
                <a:schemeClr val="accent6"/>
              </a:buClr>
              <a:buFont typeface=".AppleSystemUIFont" charset="-120"/>
              <a:buChar char="‑"/>
            </a:pPr>
            <a:r>
              <a:rPr lang="en-US" dirty="0" smtClean="0"/>
              <a:t>Lifestyle diseases (High blood pressure, coronary artery disease, diabetes, obesity)</a:t>
            </a:r>
            <a:endParaRPr lang="en-US" dirty="0"/>
          </a:p>
          <a:p>
            <a:pPr marL="628650" lvl="1">
              <a:spcBef>
                <a:spcPts val="1000"/>
              </a:spcBef>
              <a:buClr>
                <a:schemeClr val="accent6"/>
              </a:buClr>
              <a:buFont typeface=".AppleSystemUIFont" charset="-120"/>
              <a:buChar char="‑"/>
            </a:pPr>
            <a:r>
              <a:rPr lang="en-US" dirty="0" smtClean="0"/>
              <a:t>Fatigue</a:t>
            </a:r>
            <a:endParaRPr lang="en-US" dirty="0"/>
          </a:p>
          <a:p>
            <a:pPr marL="628650" lvl="1">
              <a:spcBef>
                <a:spcPts val="1000"/>
              </a:spcBef>
              <a:buClr>
                <a:schemeClr val="accent6"/>
              </a:buClr>
              <a:buFont typeface=".AppleSystemUIFont" charset="-120"/>
              <a:buChar char="‑"/>
            </a:pPr>
            <a:r>
              <a:rPr lang="en-US" dirty="0" smtClean="0"/>
              <a:t>HIV / AIDS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MS PGothic" charset="0"/>
                <a:cs typeface="Arial" charset="0"/>
              </a:rPr>
              <a:t>Controlling Major </a:t>
            </a:r>
            <a:r>
              <a:rPr lang="en-US" dirty="0">
                <a:latin typeface="Arial" charset="0"/>
                <a:ea typeface="MS PGothic" charset="0"/>
                <a:cs typeface="Arial" charset="0"/>
              </a:rPr>
              <a:t>Health Problems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6"/>
          </p:nvPr>
        </p:nvSpPr>
        <p:spPr>
          <a:xfrm>
            <a:off x="390397" y="1358902"/>
            <a:ext cx="9360822" cy="5499099"/>
          </a:xfrm>
        </p:spPr>
        <p:txBody>
          <a:bodyPr>
            <a:normAutofit/>
          </a:bodyPr>
          <a:lstStyle/>
          <a:p>
            <a:pPr marL="0" indent="0">
              <a:spcBef>
                <a:spcPts val="800"/>
              </a:spcBef>
              <a:buClr>
                <a:schemeClr val="accent6"/>
              </a:buClr>
            </a:pPr>
            <a:r>
              <a:rPr lang="en-US" dirty="0" smtClean="0"/>
              <a:t>Think about life-long health as a journey</a:t>
            </a:r>
            <a:r>
              <a:rPr lang="mr-IN" dirty="0" smtClean="0"/>
              <a:t>…</a:t>
            </a:r>
            <a:endParaRPr lang="en-US" dirty="0" smtClean="0"/>
          </a:p>
          <a:p>
            <a:pPr marL="285750" lvl="1" indent="-285750">
              <a:spcBef>
                <a:spcPts val="800"/>
              </a:spcBef>
              <a:buClr>
                <a:schemeClr val="accent6"/>
              </a:buClr>
              <a:buFontTx/>
              <a:buChar char="•"/>
            </a:pPr>
            <a:r>
              <a:rPr lang="en-US" dirty="0"/>
              <a:t>First figure out where you are now </a:t>
            </a:r>
          </a:p>
          <a:p>
            <a:pPr lvl="2">
              <a:spcBef>
                <a:spcPts val="800"/>
              </a:spcBef>
              <a:buClr>
                <a:schemeClr val="accent6"/>
              </a:buClr>
              <a:buFont typeface="Wingdings" charset="2"/>
              <a:buChar char="ü"/>
            </a:pPr>
            <a:r>
              <a:rPr lang="en-US" dirty="0" smtClean="0"/>
              <a:t>  Do </a:t>
            </a:r>
            <a:r>
              <a:rPr lang="en-US" dirty="0"/>
              <a:t>a health </a:t>
            </a:r>
            <a:r>
              <a:rPr lang="en-US" dirty="0" smtClean="0"/>
              <a:t>assessment </a:t>
            </a:r>
          </a:p>
          <a:p>
            <a:pPr marL="285750" lvl="1" indent="-285750">
              <a:spcBef>
                <a:spcPts val="800"/>
              </a:spcBef>
              <a:buClr>
                <a:schemeClr val="accent6"/>
              </a:buClr>
              <a:buFontTx/>
              <a:buChar char="•"/>
            </a:pPr>
            <a:r>
              <a:rPr lang="en-US" dirty="0"/>
              <a:t>Then decide where you want to be for the rest of your life </a:t>
            </a:r>
            <a:endParaRPr lang="en-US" dirty="0" smtClean="0"/>
          </a:p>
          <a:p>
            <a:pPr lvl="2">
              <a:spcBef>
                <a:spcPts val="800"/>
              </a:spcBef>
              <a:buClr>
                <a:schemeClr val="accent6"/>
              </a:buClr>
              <a:buFont typeface="Wingdings" charset="2"/>
              <a:buChar char="ü"/>
            </a:pPr>
            <a:r>
              <a:rPr lang="en-US" dirty="0" smtClean="0"/>
              <a:t>  Be </a:t>
            </a:r>
            <a:r>
              <a:rPr lang="en-US" dirty="0"/>
              <a:t>healthy, happy, spending time with family and friends</a:t>
            </a:r>
          </a:p>
          <a:p>
            <a:pPr lvl="2">
              <a:spcBef>
                <a:spcPts val="800"/>
              </a:spcBef>
              <a:buClr>
                <a:schemeClr val="accent6"/>
              </a:buClr>
              <a:buFont typeface="Wingdings" charset="2"/>
              <a:buChar char="ü"/>
            </a:pPr>
            <a:r>
              <a:rPr lang="en-US" dirty="0" smtClean="0"/>
              <a:t>  Living </a:t>
            </a:r>
            <a:r>
              <a:rPr lang="en-US" dirty="0"/>
              <a:t>long enough to see your children grow up and become self-reliant</a:t>
            </a:r>
          </a:p>
          <a:p>
            <a:pPr lvl="2">
              <a:spcBef>
                <a:spcPts val="800"/>
              </a:spcBef>
              <a:buClr>
                <a:schemeClr val="accent6"/>
              </a:buClr>
              <a:buFont typeface="Wingdings" charset="2"/>
              <a:buChar char="ü"/>
            </a:pPr>
            <a:r>
              <a:rPr lang="en-US" dirty="0" smtClean="0"/>
              <a:t>  See </a:t>
            </a:r>
            <a:r>
              <a:rPr lang="en-US" dirty="0"/>
              <a:t>your hard work and sacrifice come into fruition / reality</a:t>
            </a:r>
          </a:p>
          <a:p>
            <a:pPr marL="285750" lvl="1" indent="-285750">
              <a:spcBef>
                <a:spcPts val="800"/>
              </a:spcBef>
              <a:buClr>
                <a:schemeClr val="accent6"/>
              </a:buClr>
              <a:buFontTx/>
              <a:buChar char="•"/>
            </a:pPr>
            <a:r>
              <a:rPr lang="en-US" dirty="0"/>
              <a:t>Gather the resources that can help you get from where you are to where you want to </a:t>
            </a:r>
            <a:r>
              <a:rPr lang="en-US" dirty="0" smtClean="0"/>
              <a:t>be</a:t>
            </a:r>
          </a:p>
          <a:p>
            <a:pPr lvl="2">
              <a:spcBef>
                <a:spcPts val="800"/>
              </a:spcBef>
              <a:buClr>
                <a:schemeClr val="accent6"/>
              </a:buClr>
              <a:buFont typeface="Wingdings" charset="2"/>
              <a:buChar char="ü"/>
            </a:pPr>
            <a:r>
              <a:rPr lang="en-US" dirty="0"/>
              <a:t> </a:t>
            </a:r>
            <a:r>
              <a:rPr lang="en-US" dirty="0" smtClean="0"/>
              <a:t>Make lifestyle changes</a:t>
            </a:r>
            <a:endParaRPr lang="en-US" dirty="0"/>
          </a:p>
          <a:p>
            <a:pPr lvl="3">
              <a:spcBef>
                <a:spcPts val="800"/>
              </a:spcBef>
              <a:buClr>
                <a:schemeClr val="accent6"/>
              </a:buClr>
              <a:buFont typeface="Wingdings" charset="2"/>
              <a:buChar char="§"/>
            </a:pPr>
            <a:r>
              <a:rPr lang="en-US" dirty="0"/>
              <a:t>  </a:t>
            </a:r>
            <a:r>
              <a:rPr lang="en-US" dirty="0" smtClean="0"/>
              <a:t>Stop smoking</a:t>
            </a:r>
          </a:p>
          <a:p>
            <a:pPr lvl="3">
              <a:spcBef>
                <a:spcPts val="800"/>
              </a:spcBef>
              <a:buClr>
                <a:schemeClr val="accent6"/>
              </a:buClr>
              <a:buFont typeface="Wingdings" charset="2"/>
              <a:buChar char="§"/>
            </a:pPr>
            <a:r>
              <a:rPr lang="en-US" dirty="0" smtClean="0"/>
              <a:t>Reduce or stop alcohol</a:t>
            </a:r>
          </a:p>
          <a:p>
            <a:pPr lvl="3">
              <a:spcBef>
                <a:spcPts val="800"/>
              </a:spcBef>
              <a:buClr>
                <a:schemeClr val="accent6"/>
              </a:buClr>
              <a:buFont typeface="Wingdings" charset="2"/>
              <a:buChar char="§"/>
            </a:pPr>
            <a:r>
              <a:rPr lang="en-US" dirty="0" smtClean="0"/>
              <a:t>Diet control and exercise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27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46044" y="1679712"/>
            <a:ext cx="9259957" cy="5178287"/>
            <a:chOff x="624495" y="1679712"/>
            <a:chExt cx="8519505" cy="5178287"/>
          </a:xfrm>
        </p:grpSpPr>
        <p:sp>
          <p:nvSpPr>
            <p:cNvPr id="6" name="Rectangle 5"/>
            <p:cNvSpPr/>
            <p:nvPr/>
          </p:nvSpPr>
          <p:spPr>
            <a:xfrm>
              <a:off x="5486400" y="1679712"/>
              <a:ext cx="3657600" cy="5178287"/>
            </a:xfrm>
            <a:prstGeom prst="rect">
              <a:avLst/>
            </a:prstGeom>
            <a:solidFill>
              <a:schemeClr val="accent6">
                <a:lumMod val="50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24495" y="2438400"/>
              <a:ext cx="4871049" cy="533400"/>
            </a:xfrm>
            <a:prstGeom prst="rect">
              <a:avLst/>
            </a:prstGeom>
            <a:solidFill>
              <a:schemeClr val="accent6">
                <a:lumMod val="50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STEP 1: </a:t>
              </a:r>
              <a:r>
                <a:rPr lang="en-US" sz="1400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Get a map</a:t>
              </a:r>
              <a:endPara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15000" y="1747897"/>
              <a:ext cx="3276600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Bef>
                  <a:spcPts val="200"/>
                </a:spcBef>
                <a:spcAft>
                  <a:spcPts val="400"/>
                </a:spcAft>
                <a:buFont typeface="Arial" charset="0"/>
                <a:buChar char="•"/>
              </a:pPr>
              <a:r>
                <a:rPr lang="en-GB" sz="1600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The Health for Life Book is part of Ok </a:t>
              </a:r>
              <a:r>
                <a:rPr lang="en-GB" sz="1600" dirty="0" err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Tedi’s</a:t>
              </a:r>
              <a:r>
                <a:rPr lang="en-GB" sz="16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 Employee Health and Wellness </a:t>
              </a:r>
              <a:r>
                <a:rPr lang="en-GB" sz="1600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Program.</a:t>
              </a:r>
            </a:p>
            <a:p>
              <a:pPr marL="285750" indent="-285750">
                <a:spcBef>
                  <a:spcPts val="200"/>
                </a:spcBef>
                <a:spcAft>
                  <a:spcPts val="400"/>
                </a:spcAft>
                <a:buFont typeface="Arial" charset="0"/>
                <a:buChar char="•"/>
              </a:pPr>
              <a:r>
                <a:rPr lang="en-GB" sz="1600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It </a:t>
              </a:r>
              <a:r>
                <a:rPr lang="en-GB" sz="16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has been designed to help you: </a:t>
              </a:r>
            </a:p>
            <a:p>
              <a:pPr marL="742898" lvl="1" indent="-285750">
                <a:spcBef>
                  <a:spcPts val="200"/>
                </a:spcBef>
                <a:spcAft>
                  <a:spcPts val="400"/>
                </a:spcAft>
                <a:buFont typeface="Arial" charset="0"/>
                <a:buChar char="•"/>
              </a:pPr>
              <a:r>
                <a:rPr lang="en-GB" sz="16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Assess your own health </a:t>
              </a:r>
            </a:p>
            <a:p>
              <a:pPr marL="742898" lvl="1" indent="-285750">
                <a:spcBef>
                  <a:spcPts val="200"/>
                </a:spcBef>
                <a:spcAft>
                  <a:spcPts val="400"/>
                </a:spcAft>
                <a:buFont typeface="Arial" charset="0"/>
                <a:buChar char="•"/>
              </a:pPr>
              <a:r>
                <a:rPr lang="en-GB" sz="16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Access professional help when needed </a:t>
              </a:r>
            </a:p>
            <a:p>
              <a:pPr marL="742898" lvl="1" indent="-285750">
                <a:spcBef>
                  <a:spcPts val="200"/>
                </a:spcBef>
                <a:spcAft>
                  <a:spcPts val="400"/>
                </a:spcAft>
                <a:buFont typeface="Arial" charset="0"/>
                <a:buChar char="•"/>
              </a:pPr>
              <a:r>
                <a:rPr lang="en-GB" sz="16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Make healthy choices that can lead to better health for life. </a:t>
              </a:r>
              <a:endParaRPr lang="en-GB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535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55983" y="408929"/>
            <a:ext cx="9250017" cy="6457949"/>
            <a:chOff x="606473" y="408928"/>
            <a:chExt cx="8528649" cy="6457949"/>
          </a:xfrm>
        </p:grpSpPr>
        <p:sp>
          <p:nvSpPr>
            <p:cNvPr id="6" name="Rectangle 5"/>
            <p:cNvSpPr/>
            <p:nvPr/>
          </p:nvSpPr>
          <p:spPr>
            <a:xfrm>
              <a:off x="5477522" y="1669772"/>
              <a:ext cx="3657600" cy="5197105"/>
            </a:xfrm>
            <a:prstGeom prst="rect">
              <a:avLst/>
            </a:prstGeom>
            <a:solidFill>
              <a:schemeClr val="accent6">
                <a:lumMod val="50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06473" y="3189733"/>
              <a:ext cx="4871049" cy="535187"/>
            </a:xfrm>
            <a:prstGeom prst="rect">
              <a:avLst/>
            </a:prstGeom>
            <a:solidFill>
              <a:schemeClr val="accent6">
                <a:lumMod val="50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STEP 2: Tune up</a:t>
              </a:r>
              <a:endPara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477522" y="408928"/>
              <a:ext cx="3657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3200" dirty="0"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087122" y="1756775"/>
            <a:ext cx="3633348" cy="49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Make </a:t>
            </a:r>
            <a:r>
              <a: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sure your vehicle (your body) is tuned up and ready to </a:t>
            </a:r>
            <a:r>
              <a:rPr lang="en-US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go:</a:t>
            </a:r>
            <a:r>
              <a: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 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AU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Do a self assessment and / or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AU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Visit a professional (Doctor, Nurse, Counsellor, </a:t>
            </a:r>
            <a:r>
              <a:rPr lang="en-AU" sz="16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etc</a:t>
            </a:r>
            <a:r>
              <a:rPr lang="en-AU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AU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Use the right fuel: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AU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Plenty of healthy food 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AU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Lots of water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AU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Limit alcohol (none at work)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AU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Give up smoking 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AU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No drugs (including </a:t>
            </a:r>
            <a:r>
              <a:rPr lang="en-AU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Betel </a:t>
            </a:r>
            <a:r>
              <a:rPr lang="en-AU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Nut</a:t>
            </a:r>
            <a:r>
              <a:rPr lang="en-AU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AU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Keep your vehicle running </a:t>
            </a:r>
            <a:r>
              <a:rPr lang="en-AU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smoothly:</a:t>
            </a:r>
            <a:endParaRPr lang="en-GB" sz="1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AU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Fresh </a:t>
            </a:r>
            <a:r>
              <a:rPr lang="en-AU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air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AU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Sleep</a:t>
            </a:r>
            <a:endParaRPr lang="en-AU" sz="1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AU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Physical </a:t>
            </a:r>
            <a:r>
              <a:rPr lang="en-AU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activity and exercise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AU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Time with friends and family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AU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Relax</a:t>
            </a:r>
            <a:endParaRPr lang="en-GB" sz="1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183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55983" y="1679713"/>
            <a:ext cx="9250017" cy="5187166"/>
            <a:chOff x="606473" y="1679712"/>
            <a:chExt cx="8528649" cy="5187166"/>
          </a:xfrm>
        </p:grpSpPr>
        <p:sp>
          <p:nvSpPr>
            <p:cNvPr id="6" name="Rectangle 5"/>
            <p:cNvSpPr/>
            <p:nvPr/>
          </p:nvSpPr>
          <p:spPr>
            <a:xfrm>
              <a:off x="5477522" y="1679712"/>
              <a:ext cx="3657600" cy="5187166"/>
            </a:xfrm>
            <a:prstGeom prst="rect">
              <a:avLst/>
            </a:prstGeom>
            <a:solidFill>
              <a:schemeClr val="accent6">
                <a:lumMod val="50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06473" y="3962090"/>
              <a:ext cx="4871049" cy="535187"/>
            </a:xfrm>
            <a:prstGeom prst="rect">
              <a:avLst/>
            </a:prstGeom>
            <a:solidFill>
              <a:schemeClr val="accent6">
                <a:lumMod val="50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STEP 3: </a:t>
              </a:r>
              <a:r>
                <a:rPr lang="en-US" sz="1400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Choose the best route</a:t>
              </a:r>
              <a:endPara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087122" y="1786595"/>
            <a:ext cx="3276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AU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Every person is different. </a:t>
            </a:r>
            <a:endParaRPr lang="en-GB" sz="1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AU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Your journey will not be the same as anyone else.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AU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Although you may go to some of the same places and do some of the same things.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AU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Some of the resources available to help you choose YOUR journey include:</a:t>
            </a:r>
            <a:endParaRPr lang="en-GB" sz="1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AU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The Health for Life book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AU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AU" sz="16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OTML</a:t>
            </a:r>
            <a:r>
              <a:rPr lang="en-AU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Health and Well being brochures and awareness packages.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AU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Resources are available from the </a:t>
            </a:r>
            <a:r>
              <a:rPr lang="en-AU" sz="16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OMTL</a:t>
            </a:r>
            <a:r>
              <a:rPr lang="en-AU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AU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Intranet</a:t>
            </a:r>
            <a:r>
              <a:rPr lang="en-AU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625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55983" y="1689651"/>
            <a:ext cx="9250017" cy="5177227"/>
            <a:chOff x="606473" y="1689650"/>
            <a:chExt cx="8528649" cy="5177227"/>
          </a:xfrm>
        </p:grpSpPr>
        <p:sp>
          <p:nvSpPr>
            <p:cNvPr id="6" name="Rectangle 5"/>
            <p:cNvSpPr/>
            <p:nvPr/>
          </p:nvSpPr>
          <p:spPr>
            <a:xfrm>
              <a:off x="5477522" y="1689650"/>
              <a:ext cx="3657600" cy="5177227"/>
            </a:xfrm>
            <a:prstGeom prst="rect">
              <a:avLst/>
            </a:prstGeom>
            <a:solidFill>
              <a:schemeClr val="accent6">
                <a:lumMod val="50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06473" y="4717464"/>
              <a:ext cx="4871049" cy="540335"/>
            </a:xfrm>
            <a:prstGeom prst="rect">
              <a:avLst/>
            </a:prstGeom>
            <a:solidFill>
              <a:schemeClr val="accent6">
                <a:lumMod val="50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STEP 4: </a:t>
              </a:r>
              <a:r>
                <a:rPr lang="en-US" sz="1400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Enjoy the trip</a:t>
              </a:r>
              <a:endPara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007991" y="1689651"/>
            <a:ext cx="378664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  <a:spcAft>
                <a:spcPts val="400"/>
              </a:spcAft>
            </a:pPr>
            <a:r>
              <a:rPr lang="en-AU" sz="1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It’s not a race to get somewhere!</a:t>
            </a:r>
            <a:endParaRPr lang="en-GB" sz="15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spcBef>
                <a:spcPts val="200"/>
              </a:spcBef>
              <a:spcAft>
                <a:spcPts val="400"/>
              </a:spcAft>
              <a:buFont typeface="Arial" charset="0"/>
              <a:buChar char="•"/>
            </a:pPr>
            <a:r>
              <a:rPr lang="en-AU" sz="1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Your journey is about making healthy choices and changes today and every day for the rest of your life.</a:t>
            </a:r>
          </a:p>
          <a:p>
            <a:pPr marL="285750" indent="-285750">
              <a:spcBef>
                <a:spcPts val="200"/>
              </a:spcBef>
              <a:spcAft>
                <a:spcPts val="400"/>
              </a:spcAft>
              <a:buFont typeface="Arial" charset="0"/>
              <a:buChar char="•"/>
            </a:pPr>
            <a:r>
              <a:rPr lang="en-AU" sz="1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Don’t try to change everything at once.</a:t>
            </a:r>
          </a:p>
          <a:p>
            <a:pPr>
              <a:spcBef>
                <a:spcPts val="200"/>
              </a:spcBef>
              <a:spcAft>
                <a:spcPts val="400"/>
              </a:spcAft>
            </a:pPr>
            <a:r>
              <a:rPr lang="en-AU" sz="1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Start with one healthy change, then make another, and another</a:t>
            </a:r>
            <a:r>
              <a:rPr lang="en-AU" sz="15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Choose things you like:</a:t>
            </a:r>
          </a:p>
          <a:p>
            <a:pPr marL="285750" indent="-285750">
              <a:spcBef>
                <a:spcPts val="200"/>
              </a:spcBef>
              <a:spcAft>
                <a:spcPts val="400"/>
              </a:spcAft>
              <a:buFont typeface="Arial" charset="0"/>
              <a:buChar char="•"/>
            </a:pPr>
            <a:r>
              <a:rPr lang="en-AU" sz="1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Find a sport you enjoy</a:t>
            </a:r>
          </a:p>
          <a:p>
            <a:pPr marL="285750" indent="-285750">
              <a:spcBef>
                <a:spcPts val="200"/>
              </a:spcBef>
              <a:spcAft>
                <a:spcPts val="400"/>
              </a:spcAft>
              <a:buFont typeface="Arial" charset="0"/>
              <a:buChar char="•"/>
            </a:pPr>
            <a:r>
              <a:rPr lang="en-AU" sz="1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Go for a walk with a friend instead of having an after work drink</a:t>
            </a:r>
          </a:p>
          <a:p>
            <a:pPr marL="285750" indent="-285750">
              <a:spcBef>
                <a:spcPts val="200"/>
              </a:spcBef>
              <a:spcAft>
                <a:spcPts val="400"/>
              </a:spcAft>
              <a:buFont typeface="Arial" charset="0"/>
              <a:buChar char="•"/>
            </a:pPr>
            <a:r>
              <a:rPr lang="en-AU" sz="1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You don’t have to go without desert after dinner, but choose fruit and yoghurt rather than cake and </a:t>
            </a:r>
            <a:r>
              <a:rPr lang="en-AU" sz="15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AU" sz="15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AU" sz="15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ice-cream</a:t>
            </a:r>
            <a:r>
              <a:rPr lang="en-AU" sz="1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285750" indent="-285750">
              <a:spcBef>
                <a:spcPts val="200"/>
              </a:spcBef>
              <a:spcAft>
                <a:spcPts val="400"/>
              </a:spcAft>
              <a:buFont typeface="Arial" charset="0"/>
              <a:buChar char="•"/>
            </a:pPr>
            <a:r>
              <a:rPr lang="en-AU" sz="1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Experiment </a:t>
            </a:r>
            <a:r>
              <a:rPr lang="mr-IN" sz="1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AU" sz="1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you might discover new healthy foods or a sport or activity that you’ve never tried before.</a:t>
            </a:r>
          </a:p>
          <a:p>
            <a:pPr>
              <a:spcBef>
                <a:spcPts val="200"/>
              </a:spcBef>
              <a:spcAft>
                <a:spcPts val="400"/>
              </a:spcAft>
            </a:pPr>
            <a:endParaRPr lang="en-GB" sz="1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176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3323194" y="3186952"/>
            <a:ext cx="2657057" cy="437288"/>
          </a:xfrm>
          <a:prstGeom prst="rect">
            <a:avLst/>
          </a:prstGeom>
          <a:solidFill>
            <a:schemeClr val="accent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TB</a:t>
            </a:r>
            <a:endParaRPr lang="en-US" sz="1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323194" y="3732076"/>
            <a:ext cx="2657057" cy="439200"/>
          </a:xfrm>
          <a:prstGeom prst="rect">
            <a:avLst/>
          </a:prstGeom>
          <a:solidFill>
            <a:schemeClr val="accent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HIV / AIDS</a:t>
            </a:r>
            <a:endParaRPr lang="en-US" sz="1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3323194" y="4277198"/>
            <a:ext cx="2657057" cy="439200"/>
          </a:xfrm>
          <a:prstGeom prst="rect">
            <a:avLst/>
          </a:prstGeom>
          <a:solidFill>
            <a:schemeClr val="accent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Malaria</a:t>
            </a:r>
            <a:endParaRPr lang="en-US" sz="1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6580" y="985333"/>
            <a:ext cx="3418421" cy="526718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390398" y="1358902"/>
            <a:ext cx="5950768" cy="915978"/>
          </a:xfrm>
        </p:spPr>
        <p:txBody>
          <a:bodyPr/>
          <a:lstStyle/>
          <a:p>
            <a:pPr marL="9525" indent="-9525"/>
            <a:r>
              <a:rPr lang="en-US" dirty="0" smtClean="0">
                <a:ea typeface="Arial" charset="0"/>
              </a:rPr>
              <a:t>Let’s look at some of the Health and Well-being resources that are available on the </a:t>
            </a:r>
            <a:r>
              <a:rPr lang="en-US" dirty="0" err="1" smtClean="0">
                <a:ea typeface="Arial" charset="0"/>
              </a:rPr>
              <a:t>OTML</a:t>
            </a:r>
            <a:r>
              <a:rPr lang="en-US" dirty="0" smtClean="0">
                <a:ea typeface="Arial" charset="0"/>
              </a:rPr>
              <a:t> Intranet.</a:t>
            </a:r>
            <a:endParaRPr lang="en-US" dirty="0">
              <a:ea typeface="Arial" charset="0"/>
            </a:endParaRPr>
          </a:p>
        </p:txBody>
      </p:sp>
      <p:sp>
        <p:nvSpPr>
          <p:cNvPr id="9" name="Rectangle 8">
            <a:hlinkClick r:id="rId8" action="ppaction://hlinksldjump"/>
          </p:cNvPr>
          <p:cNvSpPr/>
          <p:nvPr/>
        </p:nvSpPr>
        <p:spPr>
          <a:xfrm>
            <a:off x="516729" y="2648449"/>
            <a:ext cx="5463522" cy="442588"/>
          </a:xfrm>
          <a:prstGeom prst="rect">
            <a:avLst/>
          </a:prstGeom>
          <a:solidFill>
            <a:schemeClr val="accent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Health for Life Book</a:t>
            </a:r>
            <a:endParaRPr lang="en-US" sz="1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Rectangle 9">
            <a:hlinkClick r:id="rId9" action="ppaction://hlinksldjump"/>
          </p:cNvPr>
          <p:cNvSpPr/>
          <p:nvPr/>
        </p:nvSpPr>
        <p:spPr>
          <a:xfrm>
            <a:off x="516728" y="3732077"/>
            <a:ext cx="2657057" cy="439200"/>
          </a:xfrm>
          <a:prstGeom prst="rect">
            <a:avLst/>
          </a:prstGeom>
          <a:solidFill>
            <a:schemeClr val="accent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Eye Health</a:t>
            </a:r>
          </a:p>
        </p:txBody>
      </p:sp>
      <p:sp>
        <p:nvSpPr>
          <p:cNvPr id="11" name="Rectangle 10">
            <a:hlinkClick r:id="rId10" action="ppaction://hlinksldjump"/>
          </p:cNvPr>
          <p:cNvSpPr/>
          <p:nvPr/>
        </p:nvSpPr>
        <p:spPr>
          <a:xfrm>
            <a:off x="516728" y="4277198"/>
            <a:ext cx="2657057" cy="439200"/>
          </a:xfrm>
          <a:prstGeom prst="rect">
            <a:avLst/>
          </a:prstGeom>
          <a:solidFill>
            <a:schemeClr val="accent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Healthy Mouth &amp; Teeth</a:t>
            </a:r>
            <a:endParaRPr lang="en-US" sz="1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ctangle 11">
            <a:hlinkClick r:id="rId11" action="ppaction://hlinksldjump"/>
          </p:cNvPr>
          <p:cNvSpPr/>
          <p:nvPr/>
        </p:nvSpPr>
        <p:spPr>
          <a:xfrm>
            <a:off x="516728" y="3186952"/>
            <a:ext cx="2666674" cy="439200"/>
          </a:xfrm>
          <a:prstGeom prst="rect">
            <a:avLst/>
          </a:prstGeom>
          <a:solidFill>
            <a:schemeClr val="accent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Fatigue and </a:t>
            </a:r>
            <a:r>
              <a:rPr lang="en-US" sz="18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Work</a:t>
            </a:r>
            <a:endParaRPr lang="en-US" sz="1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400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TOC_EXPANDED" val="True"/>
  <p:tag name="ARTICULATE_SLIDE_PRESENTER_GUID" val="d3a57392-192c-4a24-bba0-ea1c080b19e7"/>
  <p:tag name="ARTICULATE_SLIDE_PAUSE" val="1"/>
  <p:tag name="ARTICULATE_HIDE_SLIDE" val="0"/>
  <p:tag name="ARTICULATE_PLAYER_CONTROL_PREVIOUS" val="False"/>
  <p:tag name="ARTICULATE_PLAYER_CONTROL_NEXT" val="False"/>
  <p:tag name="AUDIO_ID" val="258"/>
  <p:tag name="ARTICULATE_USED_LAYOUT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TOC_EXPANDED" val="True"/>
  <p:tag name="ARTICULATE_SLIDE_PRESENTER_GUID" val="848b335b-28a9-47d0-b5b6-d1408c91d304"/>
  <p:tag name="ARTICULATE_SLIDE_PAUSE" val="1"/>
  <p:tag name="ARTICULATE_HIDE_SLIDE" val="0"/>
  <p:tag name="ARTICULATE_PLAYER_CONTROL_PREVIOUS" val="False"/>
  <p:tag name="ARTICULATE_PLAYER_CONTROL_NEXT" val="False"/>
  <p:tag name="AUDIO_ID" val="259"/>
  <p:tag name="ARTICULATE_USED_LAYOUT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TOC_EXPANDED" val="True"/>
  <p:tag name="ARTICULATE_SLIDE_PRESENTER_GUID" val="848b335b-28a9-47d0-b5b6-d1408c91d304"/>
  <p:tag name="ARTICULATE_SLIDE_PAUSE" val="1"/>
  <p:tag name="ARTICULATE_HIDE_SLIDE" val="0"/>
  <p:tag name="ARTICULATE_PLAYER_CONTROL_PREVIOUS" val="False"/>
  <p:tag name="ARTICULATE_PLAYER_CONTROL_NEXT" val="False"/>
  <p:tag name="AUDIO_ID" val="259"/>
  <p:tag name="ARTICULATE_USED_LAYOUT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TOC_EXPANDED" val="True"/>
  <p:tag name="ARTICULATE_SLIDE_PRESENTER_GUID" val="848b335b-28a9-47d0-b5b6-d1408c91d304"/>
  <p:tag name="ARTICULATE_SLIDE_PAUSE" val="1"/>
  <p:tag name="ARTICULATE_HIDE_SLIDE" val="0"/>
  <p:tag name="ARTICULATE_PLAYER_CONTROL_PREVIOUS" val="False"/>
  <p:tag name="ARTICULATE_PLAYER_CONTROL_NEXT" val="False"/>
  <p:tag name="AUDIO_ID" val="259"/>
  <p:tag name="ARTICULATE_USED_LAYOUT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TOC_EXPANDED" val="True"/>
  <p:tag name="ARTICULATE_SLIDE_PRESENTER_GUID" val="848b335b-28a9-47d0-b5b6-d1408c91d304"/>
  <p:tag name="ARTICULATE_SLIDE_PAUSE" val="1"/>
  <p:tag name="ARTICULATE_HIDE_SLIDE" val="0"/>
  <p:tag name="ARTICULATE_PLAYER_CONTROL_PREVIOUS" val="False"/>
  <p:tag name="ARTICULATE_PLAYER_CONTROL_NEXT" val="False"/>
  <p:tag name="AUDIO_ID" val="257"/>
  <p:tag name="ARTICULATE_USED_LAYOUT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TOC_EXPANDED" val="True"/>
  <p:tag name="ARTICULATE_SLIDE_PRESENTER_GUID" val="d3a57392-192c-4a24-bba0-ea1c080b19e7"/>
  <p:tag name="ARTICULATE_SLIDE_PAUSE" val="1"/>
  <p:tag name="ARTICULATE_HIDE_SLIDE" val="0"/>
  <p:tag name="ARTICULATE_PLAYER_CONTROL_PREVIOUS" val="False"/>
  <p:tag name="ARTICULATE_PLAYER_CONTROL_NEXT" val="False"/>
  <p:tag name="AUDIO_ID" val="258"/>
  <p:tag name="ARTICULATE_USED_LAYOUT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TOC_EXPANDED" val="True"/>
  <p:tag name="ARTICULATE_SLIDE_PRESENTER_GUID" val="d3a57392-192c-4a24-bba0-ea1c080b19e7"/>
  <p:tag name="ARTICULATE_SLIDE_PAUSE" val="1"/>
  <p:tag name="ARTICULATE_HIDE_SLIDE" val="0"/>
  <p:tag name="ARTICULATE_PLAYER_CONTROL_PREVIOUS" val="False"/>
  <p:tag name="ARTICULATE_PLAYER_CONTROL_NEXT" val="False"/>
  <p:tag name="AUDIO_ID" val="258"/>
  <p:tag name="ARTICULATE_USED_LAYOUT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TOC_EXPANDED" val="True"/>
  <p:tag name="ARTICULATE_SLIDE_PRESENTER_GUID" val="d3a57392-192c-4a24-bba0-ea1c080b19e7"/>
  <p:tag name="ARTICULATE_SLIDE_PAUSE" val="1"/>
  <p:tag name="ARTICULATE_HIDE_SLIDE" val="0"/>
  <p:tag name="ARTICULATE_PLAYER_CONTROL_PREVIOUS" val="False"/>
  <p:tag name="ARTICULATE_PLAYER_CONTROL_NEXT" val="False"/>
  <p:tag name="AUDIO_ID" val="258"/>
  <p:tag name="ARTICULATE_USED_LAYOUT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TOC_EXPANDED" val="True"/>
  <p:tag name="ARTICULATE_SLIDE_PRESENTER_GUID" val="848b335b-28a9-47d0-b5b6-d1408c91d304"/>
  <p:tag name="ARTICULATE_SLIDE_PAUSE" val="1"/>
  <p:tag name="ARTICULATE_HIDE_SLIDE" val="0"/>
  <p:tag name="ARTICULATE_PLAYER_CONTROL_PREVIOUS" val="False"/>
  <p:tag name="ARTICULATE_PLAYER_CONTROL_NEXT" val="False"/>
  <p:tag name="AUDIO_ID" val="257"/>
  <p:tag name="ARTICULATE_USED_LAYOUT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TOC_EXPANDED" val="True"/>
  <p:tag name="ARTICULATE_SLIDE_PRESENTER_GUID" val="848b335b-28a9-47d0-b5b6-d1408c91d304"/>
  <p:tag name="ARTICULATE_SLIDE_PAUSE" val="1"/>
  <p:tag name="ARTICULATE_HIDE_SLIDE" val="0"/>
  <p:tag name="ARTICULATE_PLAYER_CONTROL_PREVIOUS" val="False"/>
  <p:tag name="ARTICULATE_PLAYER_CONTROL_NEXT" val="False"/>
  <p:tag name="AUDIO_ID" val="258"/>
  <p:tag name="ARTICULATE_USED_LAYOUT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TOC_EXPANDED" val="True"/>
  <p:tag name="ARTICULATE_SLIDE_PRESENTER_GUID" val="848b335b-28a9-47d0-b5b6-d1408c91d304"/>
  <p:tag name="ARTICULATE_SLIDE_PAUSE" val="1"/>
  <p:tag name="ARTICULATE_HIDE_SLIDE" val="0"/>
  <p:tag name="ARTICULATE_PLAYER_CONTROL_PREVIOUS" val="False"/>
  <p:tag name="ARTICULATE_PLAYER_CONTROL_NEXT" val="False"/>
  <p:tag name="AUDIO_ID" val="260"/>
  <p:tag name="ARTICULATE_USED_LAYOUT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TOC_EXPANDED" val="True"/>
  <p:tag name="ARTICULATE_SLIDE_PRESENTER_GUID" val="848b335b-28a9-47d0-b5b6-d1408c91d304"/>
  <p:tag name="ARTICULATE_SLIDE_PAUSE" val="1"/>
  <p:tag name="ARTICULATE_HIDE_SLIDE" val="0"/>
  <p:tag name="ARTICULATE_PLAYER_CONTROL_PREVIOUS" val="False"/>
  <p:tag name="ARTICULATE_PLAYER_CONTROL_NEXT" val="False"/>
  <p:tag name="AUDIO_ID" val="259"/>
  <p:tag name="ARTICULATE_USED_LAYOUT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TOC_EXPANDED" val="True"/>
  <p:tag name="ARTICULATE_SLIDE_PRESENTER_GUID" val="848b335b-28a9-47d0-b5b6-d1408c91d304"/>
  <p:tag name="ARTICULATE_SLIDE_PAUSE" val="1"/>
  <p:tag name="ARTICULATE_HIDE_SLIDE" val="0"/>
  <p:tag name="ARTICULATE_PLAYER_CONTROL_PREVIOUS" val="False"/>
  <p:tag name="ARTICULATE_PLAYER_CONTROL_NEXT" val="False"/>
  <p:tag name="AUDIO_ID" val="259"/>
  <p:tag name="ARTICULATE_USED_LAYOUT" val="1"/>
</p:tagLst>
</file>

<file path=ppt/theme/theme1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99C84002B06B439DA773BCD5D7BD89" ma:contentTypeVersion="0" ma:contentTypeDescription="Create a new document." ma:contentTypeScope="" ma:versionID="93cce71f2c3fb9a7609fae389cb10a5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A1DF809-CD7C-40D7-9C9A-875F4D9DF132}"/>
</file>

<file path=customXml/itemProps2.xml><?xml version="1.0" encoding="utf-8"?>
<ds:datastoreItem xmlns:ds="http://schemas.openxmlformats.org/officeDocument/2006/customXml" ds:itemID="{4A6FEDD5-0623-4451-A2B9-02A874FE74B8}"/>
</file>

<file path=customXml/itemProps3.xml><?xml version="1.0" encoding="utf-8"?>
<ds:datastoreItem xmlns:ds="http://schemas.openxmlformats.org/officeDocument/2006/customXml" ds:itemID="{28A81746-474C-4CDB-8062-17F65389EDC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6876</TotalTime>
  <Words>1513</Words>
  <Application>Microsoft Macintosh PowerPoint</Application>
  <PresentationFormat>A4 Paper (210x297 mm)</PresentationFormat>
  <Paragraphs>212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.AppleSystemUIFont</vt:lpstr>
      <vt:lpstr>Arial Bold</vt:lpstr>
      <vt:lpstr>Articulate Light</vt:lpstr>
      <vt:lpstr>Calibri</vt:lpstr>
      <vt:lpstr>Lucida Grande</vt:lpstr>
      <vt:lpstr>MS PGothic</vt:lpstr>
      <vt:lpstr>ＭＳ Ｐゴシック</vt:lpstr>
      <vt:lpstr>Sansita One</vt:lpstr>
      <vt:lpstr>Times</vt:lpstr>
      <vt:lpstr>Wingdings</vt:lpstr>
      <vt:lpstr>Arial</vt:lpstr>
      <vt:lpstr>1_Office Theme</vt:lpstr>
      <vt:lpstr>Office Theme</vt:lpstr>
      <vt:lpstr>Health for Life </vt:lpstr>
      <vt:lpstr>Introduction</vt:lpstr>
      <vt:lpstr>Major Health Problems </vt:lpstr>
      <vt:lpstr>Controlling Major Health Problems </vt:lpstr>
      <vt:lpstr>PowerPoint Presentation</vt:lpstr>
      <vt:lpstr>PowerPoint Presentation</vt:lpstr>
      <vt:lpstr>PowerPoint Presentation</vt:lpstr>
      <vt:lpstr>PowerPoint Presentation</vt:lpstr>
      <vt:lpstr>Resources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Resources</vt:lpstr>
      <vt:lpstr>Summary</vt:lpstr>
    </vt:vector>
  </TitlesOfParts>
  <Company>PT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 Coventon</dc:creator>
  <cp:lastModifiedBy>Glen Coventon</cp:lastModifiedBy>
  <cp:revision>582</cp:revision>
  <cp:lastPrinted>2010-08-08T22:10:52Z</cp:lastPrinted>
  <dcterms:created xsi:type="dcterms:W3CDTF">2010-08-17T03:51:01Z</dcterms:created>
  <dcterms:modified xsi:type="dcterms:W3CDTF">2019-03-11T03:08:54Z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0x010100D999C84002B06B439DA773BCD5D7BD89</vt:lpwstr>
  </property>
</Properties>
</file>