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3" r:id="rId5"/>
    <p:sldId id="264" r:id="rId6"/>
    <p:sldId id="265" r:id="rId7"/>
    <p:sldId id="281" r:id="rId8"/>
    <p:sldId id="279" r:id="rId9"/>
    <p:sldId id="271" r:id="rId10"/>
    <p:sldId id="272" r:id="rId11"/>
    <p:sldId id="273" r:id="rId12"/>
    <p:sldId id="274" r:id="rId13"/>
    <p:sldId id="275" r:id="rId14"/>
    <p:sldId id="276" r:id="rId15"/>
    <p:sldId id="282" r:id="rId16"/>
    <p:sldId id="277" r:id="rId17"/>
    <p:sldId id="278" r:id="rId18"/>
  </p:sldIdLst>
  <p:sldSz cx="9144000" cy="6858000" type="screen4x3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FFCCCC"/>
    <a:srgbClr val="FFFF99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rp.oktedi.internal\dfs\WH\UserData4\User$\C9019234\My%20Documents\Ok%20Tedi_Clinical_Statistics_QAQC\Malaria%20Sta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AU" b="1" baseline="0" dirty="0">
                <a:latin typeface="Arial" panose="020B0604020202020204" pitchFamily="34" charset="0"/>
                <a:cs typeface="Arial" panose="020B0604020202020204" pitchFamily="34" charset="0"/>
              </a:rPr>
              <a:t> Malaria Incidence in </a:t>
            </a:r>
            <a:r>
              <a:rPr lang="en-AU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Tabubil</a:t>
            </a:r>
            <a:r>
              <a:rPr lang="en-AU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OTML Operational Sites, </a:t>
            </a:r>
            <a:r>
              <a:rPr lang="en-AU" b="1" baseline="0" dirty="0">
                <a:latin typeface="Arial" panose="020B0604020202020204" pitchFamily="34" charset="0"/>
                <a:cs typeface="Arial" panose="020B0604020202020204" pitchFamily="34" charset="0"/>
              </a:rPr>
              <a:t>2006-2018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Malaria Incidence Rate per 1000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4.3093084941366259E-2"/>
                  <c:y val="3.1746472614153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639627412049441E-2"/>
                  <c:y val="3.1746472614153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390387479059492E-2"/>
                  <c:y val="-4.2328630152205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468464974871254E-2"/>
                  <c:y val="-2.4691700922119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54654247068313E-2"/>
                  <c:y val="-3.5273858460171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624619966495006E-2"/>
                  <c:y val="2.1164315076102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8468464974871368E-2"/>
                  <c:y val="-3.1746472614153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54654247068313E-2"/>
                  <c:y val="-4.2328630152205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624619966495117E-2"/>
                  <c:y val="-4.5856015998222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007503722777192E-2"/>
                  <c:y val="-4.9383401844239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'Malaria Incidence'!$D$3:$P$3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xVal>
          <c:yVal>
            <c:numRef>
              <c:f>'Malaria Incidence'!$D$17:$P$17</c:f>
              <c:numCache>
                <c:formatCode>General</c:formatCode>
                <c:ptCount val="13"/>
                <c:pt idx="0">
                  <c:v>587.61</c:v>
                </c:pt>
                <c:pt idx="1">
                  <c:v>325.26</c:v>
                </c:pt>
                <c:pt idx="2" formatCode="0">
                  <c:v>198.6</c:v>
                </c:pt>
                <c:pt idx="3" formatCode="0">
                  <c:v>147.44</c:v>
                </c:pt>
                <c:pt idx="4">
                  <c:v>100.18</c:v>
                </c:pt>
                <c:pt idx="5">
                  <c:v>32</c:v>
                </c:pt>
                <c:pt idx="6">
                  <c:v>30</c:v>
                </c:pt>
                <c:pt idx="7">
                  <c:v>20</c:v>
                </c:pt>
                <c:pt idx="8">
                  <c:v>16</c:v>
                </c:pt>
                <c:pt idx="9">
                  <c:v>24</c:v>
                </c:pt>
                <c:pt idx="10">
                  <c:v>33</c:v>
                </c:pt>
                <c:pt idx="11">
                  <c:v>28</c:v>
                </c:pt>
                <c:pt idx="12">
                  <c:v>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84672"/>
        <c:axId val="103886208"/>
      </c:scatterChart>
      <c:valAx>
        <c:axId val="10388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3886208"/>
        <c:crosses val="autoZero"/>
        <c:crossBetween val="midCat"/>
      </c:valAx>
      <c:valAx>
        <c:axId val="1038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b="1">
                    <a:latin typeface="Arial" panose="020B0604020202020204" pitchFamily="34" charset="0"/>
                    <a:cs typeface="Arial" panose="020B0604020202020204" pitchFamily="34" charset="0"/>
                  </a:rPr>
                  <a:t>Number of new cases per 1000 people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8467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61875-6F24-4A2C-B199-5287059AA33E}" type="datetimeFigureOut">
              <a:rPr lang="en-US" smtClean="0"/>
              <a:pPr/>
              <a:t>3/29/2019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DE3AF-1668-4E70-A1DE-173AF603AF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5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1987550"/>
            <a:ext cx="9144000" cy="3889375"/>
          </a:xfrm>
          <a:prstGeom prst="wave">
            <a:avLst>
              <a:gd name="adj1" fmla="val 5356"/>
              <a:gd name="adj2" fmla="val 0"/>
            </a:avLst>
          </a:prstGeom>
          <a:solidFill>
            <a:srgbClr val="FFD7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355975"/>
            <a:ext cx="9144000" cy="3529013"/>
          </a:xfrm>
          <a:prstGeom prst="flowChartManualInput">
            <a:avLst/>
          </a:prstGeom>
          <a:gradFill rotWithShape="1">
            <a:gsLst>
              <a:gs pos="0">
                <a:srgbClr val="5E5E5E"/>
              </a:gs>
              <a:gs pos="100000">
                <a:srgbClr val="92929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2278063"/>
            <a:ext cx="9144000" cy="4319587"/>
          </a:xfrm>
          <a:prstGeom prst="wave">
            <a:avLst>
              <a:gd name="adj1" fmla="val 5356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924175"/>
            <a:ext cx="7058025" cy="1512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868863"/>
            <a:ext cx="7058025" cy="72072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pic>
        <p:nvPicPr>
          <p:cNvPr id="3079" name="Picture 7" descr="Copy of OTML Logo 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728663"/>
            <a:ext cx="17986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9431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681662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50795"/>
            <a:ext cx="7643812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39888"/>
            <a:ext cx="3811587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39888"/>
            <a:ext cx="3813175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1081088"/>
            <a:chOff x="204" y="164"/>
            <a:chExt cx="5352" cy="681"/>
          </a:xfrm>
        </p:grpSpPr>
        <p:sp>
          <p:nvSpPr>
            <p:cNvPr id="1037" name="AutoShape 13"/>
            <p:cNvSpPr>
              <a:spLocks noChangeArrowheads="1"/>
            </p:cNvSpPr>
            <p:nvPr userDrawn="1"/>
          </p:nvSpPr>
          <p:spPr bwMode="auto">
            <a:xfrm>
              <a:off x="204" y="164"/>
              <a:ext cx="5352" cy="545"/>
            </a:xfrm>
            <a:prstGeom prst="flowChartProcess">
              <a:avLst/>
            </a:prstGeom>
            <a:solidFill>
              <a:srgbClr val="FF78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204" y="346"/>
              <a:ext cx="5352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D7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39888"/>
            <a:ext cx="77771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9688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661150"/>
            <a:ext cx="213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[Title of Presentation]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>
                <a:cs typeface="Arial" pitchFamily="34" charset="0"/>
              </a:rPr>
              <a:t>Malaria</a:t>
            </a:r>
            <a:endParaRPr lang="en-AU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7058025" cy="504353"/>
          </a:xfrm>
        </p:spPr>
        <p:txBody>
          <a:bodyPr/>
          <a:lstStyle/>
          <a:p>
            <a:pPr algn="ctr"/>
            <a:r>
              <a:rPr lang="en-AU" sz="1600" b="1" dirty="0" smtClean="0"/>
              <a:t>April Health Theme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Preventing Malaria – General Protection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1" y="980728"/>
            <a:ext cx="6295467" cy="5680422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/>
              <a:t>Mosquito Identification Program</a:t>
            </a:r>
            <a:endParaRPr lang="en-AU" dirty="0" smtClean="0"/>
          </a:p>
          <a:p>
            <a:r>
              <a:rPr lang="en-AU" dirty="0" smtClean="0"/>
              <a:t>Vector Mosquito surveillance and monitoring - Provide detailed information about the number and type of mosquito in the area. Also provides information about the occurrence and distribution certain vector species within a control region.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Breeding site monitoring Program</a:t>
            </a:r>
            <a:endParaRPr lang="en-AU" dirty="0" smtClean="0"/>
          </a:p>
          <a:p>
            <a:r>
              <a:rPr lang="en-AU" dirty="0" smtClean="0"/>
              <a:t>Mosquito breeding activity surveillance - Regular monitoring provide information for preparing control and eradication treatments. Also provides information of a mosquito vector breeding activity.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Drainage Program</a:t>
            </a:r>
          </a:p>
          <a:p>
            <a:r>
              <a:rPr lang="en-AU" dirty="0" smtClean="0"/>
              <a:t>Prevent stagnant water build-up.  Anopheles mosquito favours ground pools with an abundance of organic matter for breeding.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1205281"/>
            <a:ext cx="1845890" cy="114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633398"/>
            <a:ext cx="1882552" cy="1155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252" y="4365104"/>
            <a:ext cx="19485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Preventing Malaria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67544" y="134076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Removing Mosquito Breeding Habitat</a:t>
            </a:r>
          </a:p>
          <a:p>
            <a:r>
              <a:rPr lang="en-AU" dirty="0" smtClean="0"/>
              <a:t>Anopheles mosquitos like to breed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Salty, brackish and stagnant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Pig wallows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Blocked 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Swamps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Puddles &amp; wheel ruts</a:t>
            </a:r>
          </a:p>
          <a:p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7268" y="3501008"/>
            <a:ext cx="83526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Chemical Treatments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Larvicidal</a:t>
            </a:r>
            <a:r>
              <a:rPr lang="en-AU" dirty="0"/>
              <a:t> </a:t>
            </a:r>
            <a:r>
              <a:rPr lang="en-AU" dirty="0" smtClean="0"/>
              <a:t>Treatments – can either be bacteria or insect hormonal growth regulators applied to stagnant water(ground pools especially) to control mosquito larvae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Adulticide Chemicals – chemicals used in fogging and spraying to control adult mosquitos.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Indoor Residual Spraying – process of spraying inside of dwellings with an insecticide to kill and deter mosquitos. Bed nets are also sprayed with insecticide.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727" b="3551"/>
          <a:stretch/>
        </p:blipFill>
        <p:spPr>
          <a:xfrm>
            <a:off x="5148065" y="1528948"/>
            <a:ext cx="2088232" cy="23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Checklist for Malaria Control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21" y="1188542"/>
            <a:ext cx="842461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295232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Malaria is a preventable disease. Take responsibility to protect yourself and others from the disease.</a:t>
            </a:r>
          </a:p>
          <a:p>
            <a:pPr marL="0" indent="0">
              <a:buNone/>
            </a:pPr>
            <a:endParaRPr lang="en-AU" dirty="0" smtClean="0"/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AU" dirty="0" smtClean="0"/>
              <a:t>Wear protective clothing and apply insect repellent.</a:t>
            </a:r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AU" dirty="0" smtClean="0"/>
              <a:t>Fill all ground pools and puddles. Don’t let water stagnate in containers such as empty bottles, cans and old tyres.</a:t>
            </a:r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AU" dirty="0" smtClean="0"/>
              <a:t>If you have cold or flu symptoms, seek site medical treatment quickly</a:t>
            </a:r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AU" dirty="0" smtClean="0"/>
              <a:t>Follow site guidelines for the prevention of malaria</a:t>
            </a:r>
          </a:p>
          <a:p>
            <a:pPr>
              <a:buClr>
                <a:srgbClr val="00B050"/>
              </a:buClr>
              <a:buSzPct val="110000"/>
              <a:buFont typeface="Wingdings" panose="05000000000000000000" pitchFamily="2" charset="2"/>
              <a:buChar char="ü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4020913"/>
            <a:ext cx="2315503" cy="2108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3224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Facts to Remember: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Be aware of the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Avoid being bitten by mosquitoes.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Take antimalarial drugs(chemoprophylaxis) when visiting malaria endemic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Immediately seek medical attention if symptoms develop.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Further Information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Contact the following: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err="1" smtClean="0"/>
              <a:t>Tabubil</a:t>
            </a:r>
            <a:r>
              <a:rPr lang="en-AU" dirty="0" smtClean="0"/>
              <a:t> OTML Clinic – Ext: 3222</a:t>
            </a:r>
          </a:p>
          <a:p>
            <a:endParaRPr lang="en-AU" dirty="0"/>
          </a:p>
          <a:p>
            <a:r>
              <a:rPr lang="en-AU" dirty="0" smtClean="0"/>
              <a:t>Employee Health &amp; Wellness – Ext: 3806</a:t>
            </a:r>
          </a:p>
          <a:p>
            <a:endParaRPr lang="en-AU" dirty="0"/>
          </a:p>
          <a:p>
            <a:r>
              <a:rPr lang="en-AU" dirty="0" smtClean="0"/>
              <a:t>Folomian Clinic – Ext: 3464</a:t>
            </a:r>
          </a:p>
          <a:p>
            <a:endParaRPr lang="en-AU" dirty="0"/>
          </a:p>
          <a:p>
            <a:r>
              <a:rPr lang="en-AU" dirty="0" smtClean="0"/>
              <a:t>Bige Clinic – Ext: 5179</a:t>
            </a:r>
          </a:p>
          <a:p>
            <a:endParaRPr lang="en-AU" dirty="0"/>
          </a:p>
          <a:p>
            <a:r>
              <a:rPr lang="en-AU" dirty="0" err="1" smtClean="0"/>
              <a:t>Kiunga</a:t>
            </a:r>
            <a:r>
              <a:rPr lang="en-AU" dirty="0" smtClean="0"/>
              <a:t> Clinic – Ext 3711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3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50795"/>
            <a:ext cx="7643812" cy="541901"/>
          </a:xfrm>
        </p:spPr>
        <p:txBody>
          <a:bodyPr/>
          <a:lstStyle/>
          <a:p>
            <a:r>
              <a:rPr lang="en-US" b="1" dirty="0" smtClean="0"/>
              <a:t>What is MALARIA?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80598" cy="5328592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Malaria is an infectious disease caused by a parasite called plasmodium of which there are four types and is spread by Female Anopheles Mosquitoes: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four types of  plasmodium parasites </a:t>
            </a:r>
            <a:r>
              <a:rPr lang="en-US" sz="1600" dirty="0" smtClean="0">
                <a:solidFill>
                  <a:schemeClr val="tx1"/>
                </a:solidFill>
              </a:rPr>
              <a:t>are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Plasmodium </a:t>
            </a:r>
            <a:r>
              <a:rPr lang="en-US" sz="1400" dirty="0">
                <a:solidFill>
                  <a:srgbClr val="0000FF"/>
                </a:solidFill>
              </a:rPr>
              <a:t>Falciparum (PF) </a:t>
            </a:r>
            <a:r>
              <a:rPr lang="en-US" sz="1400" dirty="0">
                <a:solidFill>
                  <a:schemeClr val="tx1"/>
                </a:solidFill>
              </a:rPr>
              <a:t>– If left untreated, can lead to severe malaria causing shock, brain injury/damage, kidney &amp; liver failure, coma and death </a:t>
            </a:r>
          </a:p>
          <a:p>
            <a:pPr lvl="1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Plasmodium </a:t>
            </a:r>
            <a:r>
              <a:rPr lang="en-US" sz="1400" dirty="0" err="1">
                <a:solidFill>
                  <a:srgbClr val="0000FF"/>
                </a:solidFill>
              </a:rPr>
              <a:t>Vivax</a:t>
            </a:r>
            <a:r>
              <a:rPr lang="en-US" sz="1400" dirty="0">
                <a:solidFill>
                  <a:srgbClr val="0000FF"/>
                </a:solidFill>
              </a:rPr>
              <a:t> (PV) </a:t>
            </a:r>
            <a:r>
              <a:rPr lang="en-US" sz="1400" dirty="0">
                <a:solidFill>
                  <a:schemeClr val="tx1"/>
                </a:solidFill>
              </a:rPr>
              <a:t>– If left untreated, can remain in the liver causing sickness for years or recur at irregular times for months or years. May also cause severe malaria at times</a:t>
            </a:r>
          </a:p>
          <a:p>
            <a:pPr lvl="1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Plasmodium </a:t>
            </a:r>
            <a:r>
              <a:rPr lang="en-US" sz="1400" dirty="0" err="1">
                <a:solidFill>
                  <a:srgbClr val="0000FF"/>
                </a:solidFill>
              </a:rPr>
              <a:t>Ovale</a:t>
            </a:r>
            <a:r>
              <a:rPr lang="en-US" sz="1400" dirty="0">
                <a:solidFill>
                  <a:srgbClr val="0000FF"/>
                </a:solidFill>
              </a:rPr>
              <a:t> (PO)  </a:t>
            </a:r>
            <a:r>
              <a:rPr lang="en-US" sz="1400" dirty="0">
                <a:solidFill>
                  <a:schemeClr val="tx1"/>
                </a:solidFill>
              </a:rPr>
              <a:t>- Recurrence similar to PV with milder symptom</a:t>
            </a:r>
          </a:p>
          <a:p>
            <a:pPr lvl="1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Plasmodium </a:t>
            </a:r>
            <a:r>
              <a:rPr lang="en-US" sz="1400" dirty="0" err="1">
                <a:solidFill>
                  <a:srgbClr val="0000FF"/>
                </a:solidFill>
              </a:rPr>
              <a:t>Malariae</a:t>
            </a:r>
            <a:r>
              <a:rPr lang="en-US" sz="1400" dirty="0">
                <a:solidFill>
                  <a:srgbClr val="0000FF"/>
                </a:solidFill>
              </a:rPr>
              <a:t> (PM) </a:t>
            </a:r>
            <a:r>
              <a:rPr lang="en-US" sz="1400" dirty="0">
                <a:solidFill>
                  <a:schemeClr val="tx1"/>
                </a:solidFill>
              </a:rPr>
              <a:t>– If left untreated, can recur after several </a:t>
            </a:r>
            <a:r>
              <a:rPr lang="en-US" sz="1400" dirty="0" smtClean="0">
                <a:solidFill>
                  <a:schemeClr val="tx1"/>
                </a:solidFill>
              </a:rPr>
              <a:t>months/years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600" dirty="0">
              <a:solidFill>
                <a:schemeClr val="tx1"/>
              </a:solidFill>
            </a:endParaRPr>
          </a:p>
          <a:p>
            <a:r>
              <a:rPr lang="en-AU" sz="1600" dirty="0" smtClean="0"/>
              <a:t>Malaria caused by </a:t>
            </a:r>
            <a:r>
              <a:rPr lang="en-AU" sz="1600" dirty="0" smtClean="0">
                <a:solidFill>
                  <a:schemeClr val="tx1"/>
                </a:solidFill>
              </a:rPr>
              <a:t>Plasmodium </a:t>
            </a:r>
            <a:r>
              <a:rPr lang="en-AU" sz="1600" dirty="0">
                <a:solidFill>
                  <a:schemeClr val="tx1"/>
                </a:solidFill>
              </a:rPr>
              <a:t>falciparum </a:t>
            </a:r>
            <a:r>
              <a:rPr lang="en-AU" sz="1600" dirty="0" smtClean="0"/>
              <a:t>can </a:t>
            </a:r>
            <a:r>
              <a:rPr lang="en-AU" sz="1600" dirty="0"/>
              <a:t>be life threatening if not treated properly.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endParaRPr lang="en-AU" sz="1600" dirty="0" smtClean="0"/>
          </a:p>
          <a:p>
            <a:pPr marL="0" indent="0">
              <a:buNone/>
            </a:pPr>
            <a:endParaRPr lang="en-AU" sz="1600" dirty="0"/>
          </a:p>
          <a:p>
            <a:endParaRPr lang="en-AU" sz="1600" dirty="0" smtClean="0"/>
          </a:p>
          <a:p>
            <a:endParaRPr lang="en-AU" sz="1600" dirty="0"/>
          </a:p>
          <a:p>
            <a:endParaRPr lang="en-AU" sz="1600" dirty="0" smtClean="0"/>
          </a:p>
          <a:p>
            <a:endParaRPr lang="en-AU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Malaria Statistics in Brief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8" y="1340768"/>
            <a:ext cx="7777162" cy="4885456"/>
          </a:xfrm>
        </p:spPr>
        <p:txBody>
          <a:bodyPr/>
          <a:lstStyle/>
          <a:p>
            <a:r>
              <a:rPr lang="en-AU" dirty="0"/>
              <a:t>In </a:t>
            </a:r>
            <a:r>
              <a:rPr lang="en-AU" dirty="0" smtClean="0"/>
              <a:t>2017</a:t>
            </a:r>
          </a:p>
          <a:p>
            <a:endParaRPr lang="en-AU" dirty="0" smtClean="0"/>
          </a:p>
          <a:p>
            <a:pPr lvl="1"/>
            <a:r>
              <a:rPr lang="en-AU" dirty="0"/>
              <a:t>A</a:t>
            </a:r>
            <a:r>
              <a:rPr lang="en-AU" dirty="0" smtClean="0"/>
              <a:t>n </a:t>
            </a:r>
            <a:r>
              <a:rPr lang="en-AU" dirty="0"/>
              <a:t>estimated 219 million cases </a:t>
            </a:r>
            <a:r>
              <a:rPr lang="en-AU" dirty="0" smtClean="0"/>
              <a:t>world-wide an increase by 2 million from 217 </a:t>
            </a:r>
            <a:r>
              <a:rPr lang="en-AU" dirty="0"/>
              <a:t>million cases in </a:t>
            </a:r>
            <a:r>
              <a:rPr lang="en-AU" dirty="0" smtClean="0"/>
              <a:t>2016</a:t>
            </a:r>
          </a:p>
          <a:p>
            <a:pPr lvl="1"/>
            <a:r>
              <a:rPr lang="en-AU" dirty="0"/>
              <a:t>A</a:t>
            </a:r>
            <a:r>
              <a:rPr lang="en-AU" dirty="0" smtClean="0"/>
              <a:t>n </a:t>
            </a:r>
            <a:r>
              <a:rPr lang="en-AU" dirty="0"/>
              <a:t>estimated 435 </a:t>
            </a:r>
            <a:r>
              <a:rPr lang="en-AU" dirty="0" smtClean="0"/>
              <a:t>000 died globally an increase by 16 000 compared from 451000</a:t>
            </a:r>
          </a:p>
          <a:p>
            <a:endParaRPr lang="en-AU" dirty="0" smtClean="0"/>
          </a:p>
          <a:p>
            <a:r>
              <a:rPr lang="en-AU" dirty="0" smtClean="0"/>
              <a:t>In PNG, 478,340 case were reported of which 3000 deaths occurred</a:t>
            </a:r>
          </a:p>
          <a:p>
            <a:endParaRPr lang="en-AU" dirty="0"/>
          </a:p>
          <a:p>
            <a:r>
              <a:rPr lang="en-AU" dirty="0"/>
              <a:t>In Tabubil</a:t>
            </a:r>
            <a:r>
              <a:rPr lang="en-AU" dirty="0" smtClean="0"/>
              <a:t>, about 802 positive cases of Malaria were reported in 2018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 smtClean="0"/>
          </a:p>
          <a:p>
            <a:pPr lvl="1"/>
            <a:r>
              <a:rPr lang="en-AU" dirty="0" smtClean="0"/>
              <a:t>OTML Employees 133, </a:t>
            </a:r>
          </a:p>
          <a:p>
            <a:pPr lvl="1"/>
            <a:r>
              <a:rPr lang="en-AU" dirty="0" smtClean="0"/>
              <a:t>OTML Dependents 77, </a:t>
            </a:r>
          </a:p>
          <a:p>
            <a:pPr lvl="1"/>
            <a:r>
              <a:rPr lang="en-AU" dirty="0" smtClean="0"/>
              <a:t>Contractor employees 381</a:t>
            </a:r>
          </a:p>
          <a:p>
            <a:pPr lvl="1"/>
            <a:r>
              <a:rPr lang="en-AU" dirty="0" smtClean="0"/>
              <a:t>Contractor dependents 32.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8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73" y="1277634"/>
            <a:ext cx="7886700" cy="329894"/>
          </a:xfrm>
        </p:spPr>
        <p:txBody>
          <a:bodyPr>
            <a:normAutofit fontScale="90000"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Malaria Incidence –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Tabubil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Hospital Statistics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390406"/>
              </p:ext>
            </p:extLst>
          </p:nvPr>
        </p:nvGraphicFramePr>
        <p:xfrm>
          <a:off x="467544" y="980728"/>
          <a:ext cx="82519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02253"/>
              </p:ext>
            </p:extLst>
          </p:nvPr>
        </p:nvGraphicFramePr>
        <p:xfrm>
          <a:off x="1331640" y="4725144"/>
          <a:ext cx="604867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81"/>
                <a:gridCol w="782477"/>
                <a:gridCol w="1800303"/>
                <a:gridCol w="1749411"/>
              </a:tblGrid>
              <a:tr h="32176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Health Facility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Confirmed Malaria Cases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Lost Work Days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866">
                <a:tc rowSpan="2">
                  <a:txBody>
                    <a:bodyPr/>
                    <a:lstStyle/>
                    <a:p>
                      <a:r>
                        <a:rPr lang="en-US" sz="1100" b="1" dirty="0" err="1" smtClean="0"/>
                        <a:t>Bige</a:t>
                      </a:r>
                      <a:r>
                        <a:rPr lang="en-US" sz="1100" b="1" dirty="0" smtClean="0"/>
                        <a:t> OTML Clinic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2017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150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121.2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2018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172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115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866">
                <a:tc rowSpan="2">
                  <a:txBody>
                    <a:bodyPr/>
                    <a:lstStyle/>
                    <a:p>
                      <a:r>
                        <a:rPr lang="en-US" sz="1100" b="1" dirty="0" err="1" smtClean="0"/>
                        <a:t>Kiunga</a:t>
                      </a:r>
                      <a:r>
                        <a:rPr lang="en-US" sz="1100" b="1" dirty="0" smtClean="0"/>
                        <a:t> OTML</a:t>
                      </a:r>
                      <a:r>
                        <a:rPr lang="en-US" sz="1100" b="1" baseline="0" dirty="0" smtClean="0"/>
                        <a:t> Clinic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2017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396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150.5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2018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373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147.5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866">
                <a:tc rowSpan="2">
                  <a:txBody>
                    <a:bodyPr/>
                    <a:lstStyle/>
                    <a:p>
                      <a:r>
                        <a:rPr lang="en-US" sz="1100" b="1" dirty="0" err="1" smtClean="0"/>
                        <a:t>Tabubil</a:t>
                      </a:r>
                      <a:r>
                        <a:rPr lang="en-US" sz="1100" b="1" dirty="0" smtClean="0"/>
                        <a:t> Hospital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2017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736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N/A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8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2018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 smtClean="0"/>
                        <a:t>802</a:t>
                      </a:r>
                      <a:endParaRPr lang="en-AU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N/A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042988" y="150795"/>
            <a:ext cx="7643812" cy="54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 smtClean="0"/>
              <a:t>Malaria Incidence in OTML Operational Sites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7524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Malaria Parasites are Transmitted by 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43" y="5311390"/>
            <a:ext cx="8496944" cy="12870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400" dirty="0" smtClean="0"/>
              <a:t>A female anopheles mosquito bites a person who is sick with malaria during a blood meal and draws/sucks malaria parasites into its system. </a:t>
            </a:r>
          </a:p>
          <a:p>
            <a:r>
              <a:rPr lang="en-US" sz="1400" dirty="0" smtClean="0"/>
              <a:t>The parasites are then injected into the next person (healthy person) during another blood meal. </a:t>
            </a:r>
          </a:p>
          <a:p>
            <a:r>
              <a:rPr lang="en-US" sz="1400" dirty="0" smtClean="0"/>
              <a:t>The parasites grow and start to destroy the body’s red blood cells and the person starts to feel sick after 7 – 30 days </a:t>
            </a:r>
            <a:r>
              <a:rPr lang="en-US" sz="1400" dirty="0" smtClean="0"/>
              <a:t>after</a:t>
            </a:r>
            <a:r>
              <a:rPr lang="en-US" sz="1400" dirty="0" smtClean="0"/>
              <a:t> being </a:t>
            </a:r>
            <a:r>
              <a:rPr lang="en-US" sz="1400" dirty="0" smtClean="0"/>
              <a:t>bitten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73" t="1724" r="4368"/>
          <a:stretch/>
        </p:blipFill>
        <p:spPr>
          <a:xfrm>
            <a:off x="5364088" y="1196752"/>
            <a:ext cx="3672408" cy="33843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164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60493" y="3179602"/>
            <a:ext cx="655524" cy="45294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Infected mosquito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68993" y="4191362"/>
            <a:ext cx="1376710" cy="38976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Healthy Person Bitten by Infected Mosquito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0200" y="4737054"/>
            <a:ext cx="1577504" cy="40822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Healthy Person becomes Sick after </a:t>
            </a:r>
            <a:r>
              <a:rPr kumimoji="0" lang="en-AU" sz="11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 – 21 days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9553" y="2493653"/>
            <a:ext cx="1080119" cy="39528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Malaria Causing     Mosquito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25134" y="1196752"/>
            <a:ext cx="2160240" cy="43204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Flies over and Bites a infected person with malaria during a blood meal</a:t>
            </a:r>
            <a:endParaRPr kumimoji="0" 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657348" y="1838208"/>
            <a:ext cx="835804" cy="23649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Sick person</a:t>
            </a:r>
            <a:r>
              <a:rPr kumimoji="0" lang="en-A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Symptoms and Treatment of Malaria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3673028" cy="3533995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Clinical symptoms of malaria can range from very mild to severe:</a:t>
            </a:r>
          </a:p>
          <a:p>
            <a:r>
              <a:rPr lang="en-AU" dirty="0" smtClean="0"/>
              <a:t>Fever and flu-like illness that may come and go</a:t>
            </a:r>
          </a:p>
          <a:p>
            <a:r>
              <a:rPr lang="en-AU" dirty="0" smtClean="0"/>
              <a:t>Headache</a:t>
            </a:r>
          </a:p>
          <a:p>
            <a:r>
              <a:rPr lang="en-AU" dirty="0" smtClean="0"/>
              <a:t>Backache</a:t>
            </a:r>
          </a:p>
          <a:p>
            <a:r>
              <a:rPr lang="en-AU" dirty="0" smtClean="0"/>
              <a:t>Joint aches and pain</a:t>
            </a:r>
          </a:p>
          <a:p>
            <a:r>
              <a:rPr lang="en-AU" dirty="0" smtClean="0"/>
              <a:t>Muscle ache</a:t>
            </a:r>
          </a:p>
          <a:p>
            <a:r>
              <a:rPr lang="en-AU" dirty="0" smtClean="0"/>
              <a:t>Tiredness</a:t>
            </a:r>
          </a:p>
          <a:p>
            <a:r>
              <a:rPr lang="en-AU" dirty="0" smtClean="0"/>
              <a:t>Nausea and vomiting</a:t>
            </a:r>
          </a:p>
          <a:p>
            <a:r>
              <a:rPr lang="en-AU" dirty="0" smtClean="0"/>
              <a:t>And diarrhoea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5460821"/>
            <a:ext cx="8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Note: Not all the above symptoms need to be present. Malaria should be suspected if you have any of these symptoms, even if they are mild seek medical help immediately.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017" y="1135360"/>
            <a:ext cx="390525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957" y="473074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Because of the loss of red blood cells, anaemia and jaundice(yellow colouring of skin and eyes) can occur.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67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Diagnosis and Treatment of Malaria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48264" y="6525344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Diagnosing Malaria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 </a:t>
            </a:r>
            <a:r>
              <a:rPr lang="en-AU" dirty="0"/>
              <a:t>R</a:t>
            </a:r>
            <a:r>
              <a:rPr lang="en-AU" dirty="0" smtClean="0"/>
              <a:t>apid Diagnostic Test  (RDT) is done once malaria is suspected. Result is made available in 10 -15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 Blood Slide is taken at the same time to confirm the diagnosis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382" y="3631938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Treatment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Always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Take the </a:t>
            </a:r>
            <a:r>
              <a:rPr lang="en-AU" b="1" dirty="0" smtClean="0"/>
              <a:t>Doses</a:t>
            </a:r>
            <a:r>
              <a:rPr lang="en-AU" dirty="0" smtClean="0"/>
              <a:t> as prescribed at the </a:t>
            </a:r>
            <a:r>
              <a:rPr lang="en-AU" b="1" dirty="0"/>
              <a:t>R</a:t>
            </a:r>
            <a:r>
              <a:rPr lang="en-AU" b="1" dirty="0" smtClean="0"/>
              <a:t>ight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Complete your medications for the </a:t>
            </a:r>
            <a:r>
              <a:rPr lang="en-AU" b="1" dirty="0"/>
              <a:t>D</a:t>
            </a:r>
            <a:r>
              <a:rPr lang="en-AU" b="1" dirty="0" smtClean="0"/>
              <a:t>uration of Time as </a:t>
            </a:r>
            <a:r>
              <a:rPr lang="en-AU" dirty="0" smtClean="0"/>
              <a:t>prescribed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Do Not Stop </a:t>
            </a:r>
            <a:r>
              <a:rPr lang="en-AU" dirty="0"/>
              <a:t>m</a:t>
            </a:r>
            <a:r>
              <a:rPr lang="en-AU" dirty="0" smtClean="0"/>
              <a:t>edications early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You can develop resistance if you continue to miss medications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278952"/>
            <a:ext cx="2736304" cy="1736746"/>
          </a:xfrm>
          <a:prstGeom prst="rect">
            <a:avLst/>
          </a:prstGeom>
        </p:spPr>
      </p:pic>
      <p:pic>
        <p:nvPicPr>
          <p:cNvPr id="2052" name="Picture 4" descr="http://www.aljazeera.net/file/getcustom/ddcf8f21-e612-4409-b48f-070597fa23e6/cc167e9e-54c7-469e-816f-4582ce7cc9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01" y="2136893"/>
            <a:ext cx="2385308" cy="18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INGER blood 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00" y="1128110"/>
            <a:ext cx="262861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Preventing Malaria – Personal Protection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5832648" cy="5086925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/>
              <a:t>Clothing</a:t>
            </a:r>
          </a:p>
          <a:p>
            <a:r>
              <a:rPr lang="en-AU" dirty="0" smtClean="0"/>
              <a:t>Cover as much of your skin as possible by wearing long pants, a long sleeved shirt, shoes and socks.</a:t>
            </a:r>
          </a:p>
          <a:p>
            <a:r>
              <a:rPr lang="en-AU" dirty="0" smtClean="0"/>
              <a:t>Wear light coloured clothes</a:t>
            </a:r>
          </a:p>
          <a:p>
            <a:r>
              <a:rPr lang="en-AU" dirty="0" smtClean="0"/>
              <a:t>Wear insect-treated clothing when working on night-shift</a:t>
            </a:r>
          </a:p>
          <a:p>
            <a:r>
              <a:rPr lang="en-AU" dirty="0" smtClean="0"/>
              <a:t>Insecticides are available as soaks and sprays and usually lasts through several wash</a:t>
            </a:r>
            <a:endParaRPr lang="en-AU" b="1" dirty="0" smtClean="0"/>
          </a:p>
          <a:p>
            <a:endParaRPr lang="en-AU" u="sng" dirty="0" smtClean="0"/>
          </a:p>
          <a:p>
            <a:pPr marL="0" indent="0">
              <a:buNone/>
            </a:pPr>
            <a:r>
              <a:rPr lang="en-AU" b="1" dirty="0" smtClean="0"/>
              <a:t>Insect Repellent</a:t>
            </a:r>
          </a:p>
          <a:p>
            <a:r>
              <a:rPr lang="en-AU" dirty="0" smtClean="0"/>
              <a:t>Apply insect repellent that contains at least 20% DEET to exposed skin</a:t>
            </a:r>
          </a:p>
          <a:p>
            <a:r>
              <a:rPr lang="en-AU" dirty="0" smtClean="0"/>
              <a:t>Reapply after swimming or excessive sweating</a:t>
            </a:r>
          </a:p>
          <a:p>
            <a:r>
              <a:rPr lang="en-AU" dirty="0" smtClean="0"/>
              <a:t>Read directions provided on the labels</a:t>
            </a:r>
          </a:p>
          <a:p>
            <a:r>
              <a:rPr lang="en-AU" dirty="0" smtClean="0"/>
              <a:t>Be aware that allergic reactions can occur in some people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195" y="1466976"/>
            <a:ext cx="1971675" cy="2705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369" t="5726" r="3286"/>
          <a:stretch/>
        </p:blipFill>
        <p:spPr>
          <a:xfrm>
            <a:off x="6372200" y="4552510"/>
            <a:ext cx="2088232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Preventing Malaria – Personal Protection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136" y="1772816"/>
            <a:ext cx="2181225" cy="3143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5112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Sleeping Quarters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Ensure window and door screens are undamaged and fit snugly to frame.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Sleep under insecticide treated mosquito nets.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If sleeping outdoors, treat bedding and clothing with insecticide.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Use knock-down aerosol sprays to kill mosquitos inside the building.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Air conditioning also helps to keep the mosquito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1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h - TB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CBDDA-1CC2-47BD-AFAF-98AA5FF6461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501e76fe-4872-4c17-b30a-94b24b25ca18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36bb156-1f96-45bb-8a7a-2b98fb8b147b"/>
    <ds:schemaRef ds:uri="0c3041f4-b477-46d3-8096-87e483c13df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3E02A5-0C22-42A8-BCA1-9EF97635CD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18E682-B75C-4F6B-BF32-DDC946043808}"/>
</file>

<file path=docProps/app.xml><?xml version="1.0" encoding="utf-8"?>
<Properties xmlns="http://schemas.openxmlformats.org/officeDocument/2006/extended-properties" xmlns:vt="http://schemas.openxmlformats.org/officeDocument/2006/docPropsVTypes">
  <Template>March - TB</Template>
  <TotalTime>9238</TotalTime>
  <Words>1080</Words>
  <Application>Microsoft Office PowerPoint</Application>
  <PresentationFormat>On-screen Show (4:3)</PresentationFormat>
  <Paragraphs>190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March - TB</vt:lpstr>
      <vt:lpstr>Malaria</vt:lpstr>
      <vt:lpstr>What is MALARIA?</vt:lpstr>
      <vt:lpstr>Malaria Statistics in Brief</vt:lpstr>
      <vt:lpstr>Malaria Incidence – Tabubil Hospital Statistics</vt:lpstr>
      <vt:lpstr>How Malaria Parasites are Transmitted by Mosquitoes</vt:lpstr>
      <vt:lpstr>Symptoms and Treatment of Malaria</vt:lpstr>
      <vt:lpstr>Diagnosis and Treatment of Malaria</vt:lpstr>
      <vt:lpstr>Preventing Malaria – Personal Protection</vt:lpstr>
      <vt:lpstr>Preventing Malaria – Personal Protection</vt:lpstr>
      <vt:lpstr>Preventing Malaria – General Protection Programs</vt:lpstr>
      <vt:lpstr>Preventing Malaria </vt:lpstr>
      <vt:lpstr>Checklist for Malaria Control</vt:lpstr>
      <vt:lpstr>Summary</vt:lpstr>
      <vt:lpstr>For Further Information</vt:lpstr>
    </vt:vector>
  </TitlesOfParts>
  <Company>Ok Tedi Mining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Kepolon, John JK</dc:creator>
  <cp:lastModifiedBy>Turharus, Charlie</cp:lastModifiedBy>
  <cp:revision>199</cp:revision>
  <cp:lastPrinted>2019-03-28T07:32:17Z</cp:lastPrinted>
  <dcterms:created xsi:type="dcterms:W3CDTF">2018-03-01T20:51:57Z</dcterms:created>
  <dcterms:modified xsi:type="dcterms:W3CDTF">2019-03-28T20:25:57Z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