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5" r:id="rId4"/>
  </p:sldMasterIdLst>
  <p:notesMasterIdLst>
    <p:notesMasterId r:id="rId22"/>
  </p:notesMasterIdLst>
  <p:handoutMasterIdLst>
    <p:handoutMasterId r:id="rId23"/>
  </p:handoutMasterIdLst>
  <p:sldIdLst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C0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3"/>
    <p:restoredTop sz="79617"/>
  </p:normalViewPr>
  <p:slideViewPr>
    <p:cSldViewPr>
      <p:cViewPr varScale="1">
        <p:scale>
          <a:sx n="93" d="100"/>
          <a:sy n="93" d="100"/>
        </p:scale>
        <p:origin x="2226" y="72"/>
      </p:cViewPr>
      <p:guideLst>
        <p:guide orient="horz" pos="23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411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http://www.pertrain.com.au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000" b="1">
                <a:latin typeface="Arial" charset="0"/>
              </a:rPr>
              <a:t>Plan and Organise Work</a:t>
            </a:r>
            <a:r>
              <a:rPr lang="en-US" altLang="x-none" sz="1000">
                <a:latin typeface="Arial" charset="0"/>
              </a:rPr>
              <a:t>	Page: </a:t>
            </a:r>
            <a:fld id="{18316365-AF78-A149-9368-C39EF25A0F6F}" type="slidenum">
              <a:rPr lang="en-US" altLang="x-none" sz="1000">
                <a:latin typeface="Arial" charset="0"/>
              </a:rPr>
              <a:pPr/>
              <a:t>‹#›</a:t>
            </a:fld>
            <a:endParaRPr lang="en-US" altLang="x-none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4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/>
            <a:r>
              <a:rPr lang="en-US" altLang="x-none" sz="1000">
                <a:latin typeface="Arial" charset="0"/>
              </a:rPr>
              <a:t>Section Two: Page </a:t>
            </a:r>
            <a:fld id="{60BB5504-1B68-2841-A1BB-9C09328332A1}" type="slidenum">
              <a:rPr lang="en-US" altLang="x-none" sz="1000">
                <a:latin typeface="Arial" charset="0"/>
              </a:rPr>
              <a:pPr algn="ctr"/>
              <a:t>‹#›</a:t>
            </a:fld>
            <a:endParaRPr lang="en-US" altLang="x-none" sz="1000">
              <a:latin typeface="Arial" charset="0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27190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1pPr>
    <a:lvl2pPr marL="576263" indent="-188913" algn="l" rtl="0" eaLnBrk="0" fontAlgn="base" hangingPunct="0">
      <a:spcBef>
        <a:spcPct val="300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2pPr>
    <a:lvl3pPr marL="955675" indent="-188913" algn="l" rtl="0" eaLnBrk="0" fontAlgn="base" hangingPunct="0">
      <a:spcBef>
        <a:spcPct val="300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112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the OK TEDI Fundamentally Stable Awareness training package.</a:t>
            </a:r>
          </a:p>
          <a:p>
            <a:r>
              <a:rPr lang="en-US" altLang="en-US" dirty="0">
                <a:latin typeface="Arial" pitchFamily="34" charset="0"/>
              </a:rPr>
              <a:t>Please amend this presentation to suit your site requirements and your training style.  </a:t>
            </a:r>
          </a:p>
          <a:p>
            <a:r>
              <a:rPr lang="en-US" altLang="en-US" dirty="0">
                <a:latin typeface="Arial" pitchFamily="34" charset="0"/>
              </a:rPr>
              <a:t>You may have photos or video links that you may wish to insert to improve your training session.</a:t>
            </a:r>
          </a:p>
          <a:p>
            <a:r>
              <a:rPr lang="en-US" altLang="en-US" dirty="0">
                <a:latin typeface="Arial" pitchFamily="34" charset="0"/>
              </a:rPr>
              <a:t>Welcome course participants. Introduce yourself as the trainer. Outline your experience.</a:t>
            </a:r>
          </a:p>
          <a:p>
            <a:r>
              <a:rPr lang="en-US" altLang="en-US" dirty="0">
                <a:latin typeface="Arial" pitchFamily="34" charset="0"/>
              </a:rPr>
              <a:t>Explain where the facilities are (toilets, coffee room).</a:t>
            </a:r>
          </a:p>
          <a:p>
            <a:r>
              <a:rPr lang="en-US" altLang="en-US" dirty="0">
                <a:latin typeface="Arial" pitchFamily="34" charset="0"/>
              </a:rPr>
              <a:t>Discuss OH&amp;S issues and any ground rules.</a:t>
            </a:r>
          </a:p>
          <a:p>
            <a:r>
              <a:rPr lang="en-US" altLang="en-US" dirty="0">
                <a:latin typeface="Arial" pitchFamily="34" charset="0"/>
              </a:rPr>
              <a:t>Explain the general timing and layout of the course and what will be expected of participants.</a:t>
            </a:r>
          </a:p>
          <a:p>
            <a:r>
              <a:rPr lang="en-US" altLang="en-US" dirty="0">
                <a:latin typeface="Arial" pitchFamily="34" charset="0"/>
              </a:rPr>
              <a:t>Any 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EF92-8E65-E04A-B3A9-0AAF26778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audible</a:t>
            </a:r>
            <a:r>
              <a:rPr lang="en-US" baseline="0" dirty="0"/>
              <a:t> warnings that indicate the close proximity of vehicles.</a:t>
            </a:r>
          </a:p>
          <a:p>
            <a:r>
              <a:rPr lang="en-US" baseline="0" dirty="0"/>
              <a:t>Discuss the vehicle horn signals that indicate start-up, moving off and reversing.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0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the procedure for mounting and dismounting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requirements for stopping or parking in an operational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requirements for refuelling the vehicle.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requirements for an emergency park-up.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procedure in the event of an</a:t>
            </a:r>
            <a:r>
              <a:rPr lang="en-US" baseline="0" dirty="0"/>
              <a:t> equipment runaway.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responsibilities of</a:t>
            </a:r>
            <a:r>
              <a:rPr lang="en-US" baseline="0" dirty="0"/>
              <a:t> all employees to ensure safe vehicle movement and park-up.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Summarise the main points of this presentation.</a:t>
            </a:r>
          </a:p>
          <a:p>
            <a:r>
              <a:rPr lang="en-US" dirty="0"/>
              <a:t>Ask for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importance of maintaining</a:t>
            </a:r>
            <a:r>
              <a:rPr lang="en-US" baseline="0" dirty="0"/>
              <a:t> a safe workplace for all personnel when vehicles and other mobile equipment are around.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hazards and associated risks with the</a:t>
            </a:r>
            <a:r>
              <a:rPr lang="en-US" baseline="0" dirty="0"/>
              <a:t> park-up of vehicles and other mobile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precautions to ensure</a:t>
            </a:r>
            <a:r>
              <a:rPr lang="en-US" baseline="0" dirty="0"/>
              <a:t> the safety of pedestrians and passengers.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features</a:t>
            </a:r>
            <a:r>
              <a:rPr lang="en-US" baseline="0" dirty="0"/>
              <a:t> of designated park-up bays.</a:t>
            </a:r>
          </a:p>
          <a:p>
            <a:r>
              <a:rPr lang="en-US" baseline="0" dirty="0"/>
              <a:t>Explain the measures to prevent uncontrolled vehicle movement.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general principles for park-up.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the precautions to ensure that a vehicle/mobile equipment item is fundamentally 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purpose of signage when parking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requirements</a:t>
            </a:r>
            <a:r>
              <a:rPr lang="en-US" baseline="0" dirty="0"/>
              <a:t> for parking in a car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9B1A-26E8-044C-AE9B-A60907436D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2pPr>
            <a:lvl3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4pPr>
            <a:lvl5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Third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Fourth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 marL="1257300" indent="-342900">
              <a:buClr>
                <a:schemeClr val="accent6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Park up / fundamentally stable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Awareness package</a:t>
            </a:r>
          </a:p>
        </p:txBody>
      </p:sp>
    </p:spTree>
    <p:extLst>
      <p:ext uri="{BB962C8B-B14F-4D97-AF65-F5344CB8AC3E}">
        <p14:creationId xmlns:p14="http://schemas.microsoft.com/office/powerpoint/2010/main" val="267061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 for audible warnings</a:t>
            </a:r>
          </a:p>
          <a:p>
            <a:pPr lvl="1"/>
            <a:r>
              <a:rPr lang="en-US" sz="2400" dirty="0"/>
              <a:t>Horn </a:t>
            </a:r>
          </a:p>
          <a:p>
            <a:pPr lvl="1"/>
            <a:r>
              <a:rPr lang="en-US" sz="2400" dirty="0"/>
              <a:t>Reversing signal</a:t>
            </a:r>
          </a:p>
          <a:p>
            <a:r>
              <a:rPr lang="en-US" sz="2400" dirty="0"/>
              <a:t>Pedestrians stand clear of </a:t>
            </a:r>
            <a:br>
              <a:rPr lang="en-US" sz="2400" dirty="0"/>
            </a:br>
            <a:r>
              <a:rPr lang="en-US" sz="2400" dirty="0"/>
              <a:t>equipment and remain visible</a:t>
            </a:r>
          </a:p>
          <a:p>
            <a:r>
              <a:rPr lang="en-US" sz="2400" dirty="0"/>
              <a:t>Use horn signals to indicate </a:t>
            </a:r>
          </a:p>
          <a:p>
            <a:pPr lvl="1"/>
            <a:r>
              <a:rPr lang="en-US" sz="2400" dirty="0"/>
              <a:t>Start-up</a:t>
            </a:r>
          </a:p>
          <a:p>
            <a:pPr lvl="1"/>
            <a:r>
              <a:rPr lang="en-US" sz="2400" dirty="0"/>
              <a:t>Moving forward </a:t>
            </a:r>
          </a:p>
          <a:p>
            <a:pPr lvl="1"/>
            <a:r>
              <a:rPr lang="en-US" sz="2400" dirty="0"/>
              <a:t>Reversing</a:t>
            </a:r>
          </a:p>
          <a:p>
            <a:r>
              <a:rPr lang="en-US" sz="2400" dirty="0"/>
              <a:t>Wait 5-10 sec before moving </a:t>
            </a:r>
          </a:p>
        </p:txBody>
      </p:sp>
      <p:pic>
        <p:nvPicPr>
          <p:cNvPr id="6" name="Content Placeholder 5" descr="Screen Shot 2015-09-15 at 1.43.37 pm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81" r="-17381"/>
          <a:stretch>
            <a:fillRect/>
          </a:stretch>
        </p:blipFill>
        <p:spPr>
          <a:xfrm>
            <a:off x="4664808" y="1982286"/>
            <a:ext cx="4427984" cy="37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0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Dismounting from parked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>
                <a:cs typeface="Trebuchet MS"/>
              </a:rPr>
              <a:t>Use ladders, steps, hand holds</a:t>
            </a:r>
          </a:p>
          <a:p>
            <a:r>
              <a:rPr lang="en-US" sz="2400" dirty="0">
                <a:cs typeface="Trebuchet MS"/>
              </a:rPr>
              <a:t>Inspect and clean steps</a:t>
            </a:r>
          </a:p>
          <a:p>
            <a:r>
              <a:rPr lang="en-US" sz="2400" dirty="0">
                <a:cs typeface="Trebuchet MS"/>
              </a:rPr>
              <a:t>Face the machine</a:t>
            </a:r>
          </a:p>
          <a:p>
            <a:r>
              <a:rPr lang="en-US" sz="2400" dirty="0">
                <a:cs typeface="Trebuchet MS"/>
              </a:rPr>
              <a:t>Maintain 3 points of contact</a:t>
            </a:r>
          </a:p>
          <a:p>
            <a:r>
              <a:rPr lang="en-US" sz="2400" dirty="0">
                <a:cs typeface="Trebuchet MS"/>
              </a:rPr>
              <a:t>Never dismount moving machine</a:t>
            </a:r>
          </a:p>
          <a:p>
            <a:r>
              <a:rPr lang="en-US" sz="2400" dirty="0">
                <a:cs typeface="Trebuchet MS"/>
              </a:rPr>
              <a:t>Never jump off</a:t>
            </a:r>
          </a:p>
          <a:p>
            <a:r>
              <a:rPr lang="en-US" sz="2400" dirty="0">
                <a:cs typeface="Trebuchet MS"/>
              </a:rPr>
              <a:t>Do not use controls as hand holds</a:t>
            </a:r>
          </a:p>
          <a:p>
            <a:r>
              <a:rPr lang="en-US" sz="2400" dirty="0">
                <a:cs typeface="Trebuchet MS"/>
              </a:rPr>
              <a:t>Keep clear of pinch points</a:t>
            </a:r>
          </a:p>
          <a:p>
            <a:r>
              <a:rPr lang="en-US" sz="2400" dirty="0">
                <a:cs typeface="Trebuchet MS"/>
              </a:rPr>
              <a:t>Check for rocks and water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89D03-5554-4268-8B71-575D7C89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101" y="1358900"/>
            <a:ext cx="3813899" cy="25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Park-up in operational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Keep 50m from equipment</a:t>
            </a:r>
          </a:p>
          <a:p>
            <a:r>
              <a:rPr lang="en-US" sz="2400" dirty="0"/>
              <a:t>Contact operator</a:t>
            </a:r>
          </a:p>
          <a:p>
            <a:r>
              <a:rPr lang="en-US" sz="2400" dirty="0"/>
              <a:t>Park on safe, level ground</a:t>
            </a:r>
          </a:p>
          <a:p>
            <a:r>
              <a:rPr lang="en-US" sz="2400" dirty="0"/>
              <a:t>Turn wheels to berm</a:t>
            </a:r>
          </a:p>
          <a:p>
            <a:r>
              <a:rPr lang="en-US" sz="2400" dirty="0"/>
              <a:t>Chock wheels</a:t>
            </a:r>
          </a:p>
          <a:p>
            <a:r>
              <a:rPr lang="en-US" sz="2400" dirty="0"/>
              <a:t>Lower attachments</a:t>
            </a:r>
          </a:p>
          <a:p>
            <a:r>
              <a:rPr lang="en-US" sz="2400" dirty="0"/>
              <a:t>Apply brake, place in gear</a:t>
            </a:r>
          </a:p>
          <a:p>
            <a:r>
              <a:rPr lang="en-US" sz="2400" dirty="0"/>
              <a:t>Turn off engine </a:t>
            </a:r>
          </a:p>
          <a:p>
            <a:r>
              <a:rPr lang="en-US" sz="2400" dirty="0"/>
              <a:t>Leave rotating beacon on</a:t>
            </a:r>
          </a:p>
        </p:txBody>
      </p:sp>
      <p:pic>
        <p:nvPicPr>
          <p:cNvPr id="6" name="Content Placeholder 5" descr="Screen Shot 2015-09-23 at 9.43.27 am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577"/>
          <a:stretch>
            <a:fillRect/>
          </a:stretch>
        </p:blipFill>
        <p:spPr>
          <a:xfrm>
            <a:off x="4788024" y="1299622"/>
            <a:ext cx="4355976" cy="48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Park-up for refuelling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Coordinate with others </a:t>
            </a:r>
          </a:p>
          <a:p>
            <a:r>
              <a:rPr lang="en-US" sz="2400" dirty="0"/>
              <a:t>Refuel at designated fuel bay</a:t>
            </a:r>
          </a:p>
          <a:p>
            <a:r>
              <a:rPr lang="en-US" sz="2400" dirty="0"/>
              <a:t>Approach at low speed</a:t>
            </a:r>
          </a:p>
          <a:p>
            <a:r>
              <a:rPr lang="en-US" sz="2400" dirty="0"/>
              <a:t>Follow safe driving practices</a:t>
            </a:r>
          </a:p>
          <a:p>
            <a:r>
              <a:rPr lang="en-US" sz="2400" dirty="0"/>
              <a:t>Transmission in correct gear</a:t>
            </a:r>
          </a:p>
          <a:p>
            <a:r>
              <a:rPr lang="en-US" sz="2400" dirty="0"/>
              <a:t>Apply park brake, shut down</a:t>
            </a:r>
          </a:p>
          <a:p>
            <a:r>
              <a:rPr lang="en-US" sz="2400" dirty="0"/>
              <a:t>Dismount correctly</a:t>
            </a:r>
          </a:p>
          <a:p>
            <a:r>
              <a:rPr lang="en-US" sz="2400" dirty="0"/>
              <a:t>Stay with vehicle</a:t>
            </a:r>
          </a:p>
          <a:p>
            <a:r>
              <a:rPr lang="en-US" sz="2400" dirty="0"/>
              <a:t>Passengers must exit vehicle</a:t>
            </a:r>
          </a:p>
        </p:txBody>
      </p:sp>
      <p:pic>
        <p:nvPicPr>
          <p:cNvPr id="8" name="Content Placeholder 7" descr="Screen Shot 2015-09-23 at 9.45.05 am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8086"/>
          <a:stretch>
            <a:fillRect/>
          </a:stretch>
        </p:blipFill>
        <p:spPr>
          <a:xfrm>
            <a:off x="4932040" y="1358900"/>
            <a:ext cx="4211960" cy="47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1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park-up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not make any situation worse</a:t>
            </a:r>
          </a:p>
          <a:p>
            <a:r>
              <a:rPr lang="en-US" sz="2400" dirty="0"/>
              <a:t>Do not place yourself in danger</a:t>
            </a:r>
          </a:p>
          <a:p>
            <a:r>
              <a:rPr lang="en-US" sz="2400" dirty="0"/>
              <a:t>Do not inflict further injuries to casualties</a:t>
            </a:r>
          </a:p>
          <a:p>
            <a:r>
              <a:rPr lang="en-US" sz="2400" dirty="0"/>
              <a:t>Follow correct emergency procedures</a:t>
            </a:r>
          </a:p>
          <a:p>
            <a:r>
              <a:rPr lang="en-US" sz="2400" dirty="0"/>
              <a:t>Contact supervisor</a:t>
            </a:r>
          </a:p>
          <a:p>
            <a:r>
              <a:rPr lang="en-US" sz="2400" dirty="0"/>
              <a:t>Place hazard signs to warn others</a:t>
            </a:r>
          </a:p>
        </p:txBody>
      </p:sp>
    </p:spTree>
    <p:extLst>
      <p:ext uri="{BB962C8B-B14F-4D97-AF65-F5344CB8AC3E}">
        <p14:creationId xmlns:p14="http://schemas.microsoft.com/office/powerpoint/2010/main" val="270440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runaways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you lose control while driving:</a:t>
            </a:r>
          </a:p>
          <a:p>
            <a:pPr lvl="1"/>
            <a:r>
              <a:rPr lang="en-US" sz="2400" dirty="0"/>
              <a:t>Apply the service brakes</a:t>
            </a:r>
          </a:p>
          <a:p>
            <a:pPr lvl="1"/>
            <a:r>
              <a:rPr lang="en-US" sz="2400" dirty="0"/>
              <a:t>Apply the emergency brake</a:t>
            </a:r>
          </a:p>
          <a:p>
            <a:pPr lvl="1"/>
            <a:r>
              <a:rPr lang="en-US" sz="2400" dirty="0"/>
              <a:t>Change down gears</a:t>
            </a:r>
          </a:p>
          <a:p>
            <a:pPr lvl="1"/>
            <a:r>
              <a:rPr lang="en-US" sz="2400" dirty="0"/>
              <a:t>Lower any attachments </a:t>
            </a:r>
          </a:p>
          <a:p>
            <a:pPr lvl="1"/>
            <a:r>
              <a:rPr lang="en-US" sz="2400" dirty="0"/>
              <a:t>Ease vehicle to wall or safety barricade</a:t>
            </a:r>
          </a:p>
          <a:p>
            <a:r>
              <a:rPr lang="en-US" sz="2400" dirty="0"/>
              <a:t>Do not jump from, or attempt to board a moving vehicle</a:t>
            </a:r>
          </a:p>
        </p:txBody>
      </p:sp>
    </p:spTree>
    <p:extLst>
      <p:ext uri="{BB962C8B-B14F-4D97-AF65-F5344CB8AC3E}">
        <p14:creationId xmlns:p14="http://schemas.microsoft.com/office/powerpoint/2010/main" val="271749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/>
              <a:t>Follow Ok Tedi procedures</a:t>
            </a:r>
          </a:p>
          <a:p>
            <a:r>
              <a:rPr lang="en-US" sz="2400" dirty="0"/>
              <a:t>Obey instructions / signage</a:t>
            </a:r>
          </a:p>
          <a:p>
            <a:r>
              <a:rPr lang="en-US" sz="2400" dirty="0"/>
              <a:t>Park in designated areas</a:t>
            </a:r>
          </a:p>
          <a:p>
            <a:r>
              <a:rPr lang="en-US" sz="2400" dirty="0"/>
              <a:t>Ensure fundamentally stable</a:t>
            </a:r>
          </a:p>
          <a:p>
            <a:r>
              <a:rPr lang="en-US" sz="2400" dirty="0"/>
              <a:t>Shut down engine</a:t>
            </a:r>
          </a:p>
          <a:p>
            <a:r>
              <a:rPr lang="en-US" sz="2400" dirty="0"/>
              <a:t>Path clear before moving</a:t>
            </a:r>
          </a:p>
          <a:p>
            <a:r>
              <a:rPr lang="en-US" sz="2400" dirty="0"/>
              <a:t>Use warning signals</a:t>
            </a:r>
          </a:p>
          <a:p>
            <a:r>
              <a:rPr lang="en-US" sz="2400" dirty="0"/>
              <a:t>Solve workplace safety issues</a:t>
            </a:r>
          </a:p>
          <a:p>
            <a:endParaRPr lang="en-US" dirty="0"/>
          </a:p>
        </p:txBody>
      </p:sp>
      <p:pic>
        <p:nvPicPr>
          <p:cNvPr id="6" name="Content Placeholder 7" descr="Screen Shot 2015-09-23 at 9.46.02 am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r="11714"/>
          <a:stretch>
            <a:fillRect/>
          </a:stretch>
        </p:blipFill>
        <p:spPr>
          <a:xfrm>
            <a:off x="4837683" y="1327690"/>
            <a:ext cx="4303034" cy="48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817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OK TEDI’S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sz="2400" dirty="0"/>
              <a:t>Safe workplace for interaction between:</a:t>
            </a:r>
          </a:p>
          <a:p>
            <a:pPr lvl="1"/>
            <a:r>
              <a:rPr lang="en-AU" sz="2400" dirty="0"/>
              <a:t>Light vehicles</a:t>
            </a:r>
          </a:p>
          <a:p>
            <a:pPr lvl="1"/>
            <a:r>
              <a:rPr lang="en-AU" sz="2400" dirty="0"/>
              <a:t>Heavy vehicles</a:t>
            </a:r>
          </a:p>
          <a:p>
            <a:pPr lvl="1"/>
            <a:r>
              <a:rPr lang="en-AU" sz="2400" dirty="0"/>
              <a:t>Mobile equipment</a:t>
            </a:r>
          </a:p>
          <a:p>
            <a:pPr lvl="1"/>
            <a:r>
              <a:rPr lang="en-AU" sz="2400" dirty="0"/>
              <a:t>Pedestrians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85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Park-up hazards and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Park-up hazards and risks include:</a:t>
            </a:r>
          </a:p>
          <a:p>
            <a:pPr lvl="1"/>
            <a:r>
              <a:rPr lang="en-US" dirty="0"/>
              <a:t>Collision with other vehicles</a:t>
            </a:r>
          </a:p>
          <a:p>
            <a:pPr lvl="1"/>
            <a:r>
              <a:rPr lang="en-US" dirty="0"/>
              <a:t>Collision with obstacles</a:t>
            </a:r>
          </a:p>
          <a:p>
            <a:pPr lvl="1"/>
            <a:r>
              <a:rPr lang="en-US" dirty="0"/>
              <a:t>Collision with pedestrians</a:t>
            </a:r>
          </a:p>
          <a:p>
            <a:pPr lvl="1"/>
            <a:r>
              <a:rPr lang="en-US" dirty="0"/>
              <a:t>Uncontrolled movement</a:t>
            </a:r>
          </a:p>
        </p:txBody>
      </p:sp>
      <p:pic>
        <p:nvPicPr>
          <p:cNvPr id="7" name="Content Placeholder 5" descr="Screen Shot 2015-09-15 at 12.50.25 pm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8666" r="2290" b="8666"/>
          <a:stretch/>
        </p:blipFill>
        <p:spPr>
          <a:xfrm>
            <a:off x="4512213" y="2636912"/>
            <a:ext cx="4488912" cy="39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Pedestrian and passenger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Watch for people and objects</a:t>
            </a:r>
          </a:p>
          <a:p>
            <a:r>
              <a:rPr lang="en-US" dirty="0"/>
              <a:t>Give way to pedestrians</a:t>
            </a:r>
          </a:p>
          <a:p>
            <a:r>
              <a:rPr lang="en-US" dirty="0"/>
              <a:t>Consider other traffic</a:t>
            </a:r>
          </a:p>
          <a:p>
            <a:r>
              <a:rPr lang="en-US" dirty="0"/>
              <a:t>Check ground conditions</a:t>
            </a:r>
          </a:p>
          <a:p>
            <a:r>
              <a:rPr lang="en-US" dirty="0"/>
              <a:t>Other work in the area</a:t>
            </a:r>
          </a:p>
          <a:p>
            <a:r>
              <a:rPr lang="en-US" dirty="0"/>
              <a:t>Separation requirements</a:t>
            </a:r>
          </a:p>
          <a:p>
            <a:r>
              <a:rPr lang="en-US" dirty="0"/>
              <a:t>Pedestrians clear of plant</a:t>
            </a:r>
          </a:p>
          <a:p>
            <a:r>
              <a:rPr lang="en-US" dirty="0"/>
              <a:t>Check blind spots</a:t>
            </a:r>
          </a:p>
          <a:p>
            <a:r>
              <a:rPr lang="en-US" dirty="0"/>
              <a:t>Keep out of operational areas</a:t>
            </a:r>
          </a:p>
        </p:txBody>
      </p:sp>
      <p:pic>
        <p:nvPicPr>
          <p:cNvPr id="6" name="Content Placeholder 5" descr="Screen Shot 2015-09-15 at 1.00.22 pm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7" b="-10687"/>
          <a:stretch>
            <a:fillRect/>
          </a:stretch>
        </p:blipFill>
        <p:spPr>
          <a:xfrm>
            <a:off x="4240348" y="1196752"/>
            <a:ext cx="4932040" cy="41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park-up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Designated park-up areas include:</a:t>
            </a:r>
          </a:p>
          <a:p>
            <a:pPr lvl="1"/>
            <a:r>
              <a:rPr lang="en-US" sz="2400" dirty="0"/>
              <a:t>Workshops</a:t>
            </a:r>
          </a:p>
          <a:p>
            <a:pPr lvl="1"/>
            <a:r>
              <a:rPr lang="en-US" sz="2400" dirty="0"/>
              <a:t>Parking bays</a:t>
            </a:r>
          </a:p>
          <a:p>
            <a:pPr lvl="1"/>
            <a:r>
              <a:rPr lang="en-US" sz="2400" dirty="0"/>
              <a:t>Pre-operational inspection areas</a:t>
            </a:r>
          </a:p>
          <a:p>
            <a:r>
              <a:rPr lang="en-US" sz="2400" dirty="0"/>
              <a:t>Park-up bays incorporate:</a:t>
            </a:r>
          </a:p>
          <a:p>
            <a:pPr lvl="1"/>
            <a:r>
              <a:rPr lang="en-US" sz="2400" dirty="0"/>
              <a:t>V-drains</a:t>
            </a:r>
          </a:p>
          <a:p>
            <a:pPr lvl="1"/>
            <a:r>
              <a:rPr lang="en-US" sz="2400" dirty="0"/>
              <a:t>Humps to prevent uncontrolled movement</a:t>
            </a:r>
          </a:p>
        </p:txBody>
      </p:sp>
    </p:spTree>
    <p:extLst>
      <p:ext uri="{BB962C8B-B14F-4D97-AF65-F5344CB8AC3E}">
        <p14:creationId xmlns:p14="http://schemas.microsoft.com/office/powerpoint/2010/main" val="302500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for park-up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Follow manufacturer recommendations</a:t>
            </a:r>
          </a:p>
          <a:p>
            <a:r>
              <a:rPr lang="en-US" sz="2400" dirty="0"/>
              <a:t>Separate light vehicles from heavy equipment</a:t>
            </a:r>
          </a:p>
          <a:p>
            <a:r>
              <a:rPr lang="en-US" sz="2400" dirty="0"/>
              <a:t>Park in a V-drain, over a hump or turn front wheels</a:t>
            </a:r>
          </a:p>
          <a:p>
            <a:r>
              <a:rPr lang="en-US" sz="2400" dirty="0"/>
              <a:t>Chock wheels if necessary</a:t>
            </a:r>
          </a:p>
          <a:p>
            <a:r>
              <a:rPr lang="en-US" sz="2400" dirty="0"/>
              <a:t>Level ground, clear of traffic, and visible to other users</a:t>
            </a:r>
          </a:p>
          <a:p>
            <a:r>
              <a:rPr lang="en-US" sz="2400" dirty="0"/>
              <a:t>Park so that the vehicle can travel forward when leaving</a:t>
            </a:r>
          </a:p>
          <a:p>
            <a:r>
              <a:rPr lang="en-US" sz="2400" dirty="0"/>
              <a:t>No passengers to remain alone in vehicle</a:t>
            </a:r>
          </a:p>
          <a:p>
            <a:r>
              <a:rPr lang="en-US" sz="2400" dirty="0"/>
              <a:t>Lower implements to the ground if applicable</a:t>
            </a:r>
          </a:p>
          <a:p>
            <a:r>
              <a:rPr lang="en-US" sz="2400" dirty="0"/>
              <a:t>Never leave a running vehicle unattended</a:t>
            </a:r>
          </a:p>
        </p:txBody>
      </p:sp>
    </p:spTree>
    <p:extLst>
      <p:ext uri="{BB962C8B-B14F-4D97-AF65-F5344CB8AC3E}">
        <p14:creationId xmlns:p14="http://schemas.microsoft.com/office/powerpoint/2010/main" val="229269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Fundamentally stable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37253" y="1268760"/>
            <a:ext cx="8351837" cy="4965700"/>
          </a:xfrm>
        </p:spPr>
        <p:txBody>
          <a:bodyPr>
            <a:normAutofit/>
          </a:bodyPr>
          <a:lstStyle/>
          <a:p>
            <a:r>
              <a:rPr lang="en-US" sz="2400" dirty="0"/>
              <a:t>Vehicle/equipment will not move</a:t>
            </a:r>
          </a:p>
          <a:p>
            <a:r>
              <a:rPr lang="en-US" sz="2400" dirty="0"/>
              <a:t>Transmission in correct gear</a:t>
            </a:r>
          </a:p>
          <a:p>
            <a:r>
              <a:rPr lang="en-US" sz="2400" dirty="0"/>
              <a:t>Apply park brake</a:t>
            </a:r>
          </a:p>
          <a:p>
            <a:r>
              <a:rPr lang="en-US" sz="2400" dirty="0"/>
              <a:t>Check vehicle is fundamentally stable</a:t>
            </a:r>
          </a:p>
        </p:txBody>
      </p:sp>
      <p:pic>
        <p:nvPicPr>
          <p:cNvPr id="7" name="Content Placeholder 5" descr="Screen Shot 2015-09-15 at 1.29.06 pm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2640" r="1641" b="20123"/>
          <a:stretch/>
        </p:blipFill>
        <p:spPr>
          <a:xfrm>
            <a:off x="1374690" y="3209765"/>
            <a:ext cx="6276962" cy="35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6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Signage is for your protection and identifies:</a:t>
            </a:r>
          </a:p>
          <a:p>
            <a:pPr lvl="1"/>
            <a:r>
              <a:rPr lang="en-US" sz="2400" dirty="0"/>
              <a:t>Parking bays</a:t>
            </a:r>
          </a:p>
          <a:p>
            <a:pPr lvl="1"/>
            <a:r>
              <a:rPr lang="en-US" sz="2400" dirty="0"/>
              <a:t>General parking areas</a:t>
            </a:r>
          </a:p>
          <a:p>
            <a:pPr lvl="1"/>
            <a:r>
              <a:rPr lang="en-US" sz="2400" dirty="0"/>
              <a:t>Pedestrian movement / crossings</a:t>
            </a:r>
          </a:p>
          <a:p>
            <a:pPr lvl="1"/>
            <a:r>
              <a:rPr lang="en-US" sz="2400" dirty="0"/>
              <a:t>Overhead services</a:t>
            </a:r>
          </a:p>
          <a:p>
            <a:pPr lvl="1"/>
            <a:r>
              <a:rPr lang="en-US" sz="2400" dirty="0"/>
              <a:t>Clearance distances</a:t>
            </a:r>
          </a:p>
        </p:txBody>
      </p:sp>
      <p:pic>
        <p:nvPicPr>
          <p:cNvPr id="6" name="Content Placeholder 5" descr="Screen Shot 2015-09-15 at 1.38.49 pm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3047" r="8861" b="2896"/>
          <a:stretch/>
        </p:blipFill>
        <p:spPr>
          <a:xfrm>
            <a:off x="4572000" y="3216096"/>
            <a:ext cx="4429125" cy="3499153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41962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Reverse parking only</a:t>
            </a:r>
          </a:p>
          <a:p>
            <a:r>
              <a:rPr lang="en-US" sz="2400" dirty="0"/>
              <a:t>Park in the parking bay</a:t>
            </a:r>
          </a:p>
          <a:p>
            <a:r>
              <a:rPr lang="en-US" sz="2400" dirty="0"/>
              <a:t>Passengers alight only when fully parked</a:t>
            </a:r>
          </a:p>
        </p:txBody>
      </p:sp>
      <p:pic>
        <p:nvPicPr>
          <p:cNvPr id="7" name="Content Placeholder 5" descr="Screen Shot 2015-09-15 at 1.39.01 pm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639" r="11288" b="4113"/>
          <a:stretch/>
        </p:blipFill>
        <p:spPr>
          <a:xfrm>
            <a:off x="2073863" y="2780928"/>
            <a:ext cx="4996274" cy="39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17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D7BB33-5F33-4B48-A1AE-115CEDF9A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AB9E3-FD1E-495A-B9EF-508835B01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46EF4B-7F61-498B-81A1-893AC901F4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798</Words>
  <Application>Microsoft Office PowerPoint</Application>
  <PresentationFormat>On-screen Show (4:3)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.AppleSystemUIFont</vt:lpstr>
      <vt:lpstr>Arial</vt:lpstr>
      <vt:lpstr>Arial Bold</vt:lpstr>
      <vt:lpstr>Calibri</vt:lpstr>
      <vt:lpstr>Times</vt:lpstr>
      <vt:lpstr>Trebuchet MS</vt:lpstr>
      <vt:lpstr>1_Office Theme</vt:lpstr>
      <vt:lpstr>Park up / fundamentally stable</vt:lpstr>
      <vt:lpstr>OK TEDI’S view</vt:lpstr>
      <vt:lpstr>Park-up hazards and risks</vt:lpstr>
      <vt:lpstr>Pedestrian and passenger safety</vt:lpstr>
      <vt:lpstr>Designated park-up areas</vt:lpstr>
      <vt:lpstr>General principles for park-up</vt:lpstr>
      <vt:lpstr>Fundamentally stable</vt:lpstr>
      <vt:lpstr>Signage</vt:lpstr>
      <vt:lpstr>Car Parks</vt:lpstr>
      <vt:lpstr>Warning signals</vt:lpstr>
      <vt:lpstr>Dismounting from parked equipment</vt:lpstr>
      <vt:lpstr>Park-up in operational areas</vt:lpstr>
      <vt:lpstr>Park-up for refuelling</vt:lpstr>
      <vt:lpstr>Emergency park-up</vt:lpstr>
      <vt:lpstr>Equipment runaways</vt:lpstr>
      <vt:lpstr>Responsibilities</vt:lpstr>
      <vt:lpstr>Summary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Kupe, Bernard Priv.</cp:lastModifiedBy>
  <cp:revision>303</cp:revision>
  <cp:lastPrinted>2018-04-09T01:07:07Z</cp:lastPrinted>
  <dcterms:created xsi:type="dcterms:W3CDTF">2010-08-25T02:43:11Z</dcterms:created>
  <dcterms:modified xsi:type="dcterms:W3CDTF">2021-06-12T04:32:16Z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