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1"/>
    <p:sldMasterId id="2147483749" r:id="rId2"/>
    <p:sldMasterId id="2147483737" r:id="rId3"/>
  </p:sldMasterIdLst>
  <p:notesMasterIdLst>
    <p:notesMasterId r:id="rId15"/>
  </p:notesMasterIdLst>
  <p:handoutMasterIdLst>
    <p:handoutMasterId r:id="rId16"/>
  </p:handoutMasterIdLst>
  <p:sldIdLst>
    <p:sldId id="359" r:id="rId4"/>
    <p:sldId id="258" r:id="rId5"/>
    <p:sldId id="452" r:id="rId6"/>
    <p:sldId id="453" r:id="rId7"/>
    <p:sldId id="454" r:id="rId8"/>
    <p:sldId id="455" r:id="rId9"/>
    <p:sldId id="391" r:id="rId10"/>
    <p:sldId id="471" r:id="rId11"/>
    <p:sldId id="506" r:id="rId12"/>
    <p:sldId id="507" r:id="rId13"/>
    <p:sldId id="505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anne Coulthard" initials="DS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183263"/>
    <a:srgbClr val="579A34"/>
    <a:srgbClr val="1D306F"/>
    <a:srgbClr val="4C72B6"/>
    <a:srgbClr val="9D9D9E"/>
    <a:srgbClr val="F6BB1C"/>
    <a:srgbClr val="579B34"/>
    <a:srgbClr val="183062"/>
    <a:srgbClr val="59A134"/>
    <a:srgbClr val="5858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0"/>
    <p:restoredTop sz="95934" autoAdjust="0"/>
  </p:normalViewPr>
  <p:slideViewPr>
    <p:cSldViewPr snapToGrid="0">
      <p:cViewPr>
        <p:scale>
          <a:sx n="100" d="100"/>
          <a:sy n="100" d="100"/>
        </p:scale>
        <p:origin x="2472" y="120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928" y="208"/>
      </p:cViewPr>
      <p:guideLst>
        <p:guide orient="horz" pos="2880"/>
        <p:guide pos="2160"/>
      </p:guideLst>
    </p:cSldViewPr>
  </p:notesViewPr>
  <p:gridSpacing cx="1828800" cy="18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8" Type="http://schemas.openxmlformats.org/officeDocument/2006/relationships/slide" Target="slides/slide5.xml"/><Relationship Id="rId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7" Type="http://schemas.openxmlformats.org/officeDocument/2006/relationships/slide" Target="slides/slide4.xml"/><Relationship Id="rId20" Type="http://schemas.openxmlformats.org/officeDocument/2006/relationships/theme" Target="theme/theme1.xml"/><Relationship Id="rId1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4" Type="http://schemas.openxmlformats.org/officeDocument/2006/relationships/customXml" Target="../customXml/item3.xml"/><Relationship Id="rId1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4" Type="http://schemas.openxmlformats.org/officeDocument/2006/relationships/slide" Target="slides/slide1.xml"/><Relationship Id="rId22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610600"/>
            <a:ext cx="6858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latin typeface="Arial" charset="0"/>
                <a:ea typeface="Gill Sans" charset="0"/>
                <a:cs typeface="Gill Sans" charset="0"/>
              </a:defRPr>
            </a:lvl1pPr>
          </a:lstStyle>
          <a:p>
            <a:pPr>
              <a:defRPr/>
            </a:pPr>
            <a:r>
              <a:rPr lang="en-US" dirty="0"/>
              <a:t>http://</a:t>
            </a:r>
            <a:r>
              <a:rPr lang="en-US" dirty="0" err="1"/>
              <a:t>www.pertrain.com.au</a:t>
            </a:r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152400"/>
            <a:ext cx="579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5557838" algn="r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b="1" dirty="0" smtClean="0">
                <a:latin typeface="Arial" charset="0"/>
                <a:cs typeface="Gill Sans" charset="0"/>
              </a:rPr>
              <a:t>Dropped Objects</a:t>
            </a:r>
            <a:endParaRPr lang="en-US" sz="1000" dirty="0" smtClean="0">
              <a:latin typeface="Arial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838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16188" y="304800"/>
            <a:ext cx="3808412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0"/>
            <a:r>
              <a:rPr lang="en-US" noProof="0"/>
              <a:t>Asdfa</a:t>
            </a:r>
          </a:p>
          <a:p>
            <a:pPr lvl="0"/>
            <a:r>
              <a:rPr lang="en-US" noProof="0"/>
              <a:t>sdfsdf</a:t>
            </a:r>
          </a:p>
        </p:txBody>
      </p:sp>
      <p:sp>
        <p:nvSpPr>
          <p:cNvPr id="14344" name="Slide Number Placeholder 4"/>
          <p:cNvSpPr txBox="1">
            <a:spLocks noGrp="1"/>
          </p:cNvSpPr>
          <p:nvPr/>
        </p:nvSpPr>
        <p:spPr bwMode="auto">
          <a:xfrm>
            <a:off x="0" y="8610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900" smtClean="0">
                <a:latin typeface="Arial" charset="0"/>
                <a:cs typeface="Gill Sans" charset="0"/>
              </a:rPr>
              <a:t>Section One: Page </a:t>
            </a:r>
            <a:fld id="{6763A902-D38E-C648-AE31-D24DFB8A8530}" type="slidenum">
              <a:rPr lang="en-US" sz="900" smtClean="0">
                <a:latin typeface="Arial" charset="0"/>
                <a:cs typeface="Gill Sans" charset="0"/>
              </a:rPr>
              <a:pPr algn="ctr">
                <a:defRPr/>
              </a:pPr>
              <a:t>‹#›</a:t>
            </a:fld>
            <a:endParaRPr lang="en-US" sz="900" smtClean="0">
              <a:latin typeface="Arial" charset="0"/>
              <a:cs typeface="Gill Sans" charset="0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609600" y="2847975"/>
            <a:ext cx="312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b="1" i="1" dirty="0" smtClean="0">
                <a:solidFill>
                  <a:srgbClr val="262626"/>
                </a:solidFill>
                <a:latin typeface="Arial" charset="0"/>
                <a:cs typeface="Arial Bold" charset="0"/>
              </a:rPr>
              <a:t>Trainer Key Points</a:t>
            </a:r>
          </a:p>
        </p:txBody>
      </p:sp>
    </p:spTree>
    <p:extLst>
      <p:ext uri="{BB962C8B-B14F-4D97-AF65-F5344CB8AC3E}">
        <p14:creationId xmlns:p14="http://schemas.microsoft.com/office/powerpoint/2010/main" val="1744576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96850" indent="-196850" algn="l" rtl="0" eaLnBrk="0" fontAlgn="base" hangingPunct="0">
      <a:spcBef>
        <a:spcPts val="1000"/>
      </a:spcBef>
      <a:spcAft>
        <a:spcPct val="0"/>
      </a:spcAft>
      <a:buFont typeface="Times" charset="0"/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82" charset="-128"/>
        <a:cs typeface="Arial"/>
      </a:defRPr>
    </a:lvl1pPr>
    <a:lvl2pPr marL="576263" indent="-188913" algn="l" rtl="0" eaLnBrk="0" fontAlgn="base" hangingPunct="0">
      <a:spcBef>
        <a:spcPts val="300"/>
      </a:spcBef>
      <a:spcAft>
        <a:spcPct val="0"/>
      </a:spcAft>
      <a:buChar char="-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2pPr>
    <a:lvl3pPr marL="955675" indent="-188913" algn="l" rtl="0" eaLnBrk="0" fontAlgn="base" hangingPunct="0">
      <a:spcBef>
        <a:spcPts val="300"/>
      </a:spcBef>
      <a:spcAft>
        <a:spcPct val="0"/>
      </a:spcAft>
      <a:buChar char="•"/>
      <a:tabLst>
        <a:tab pos="2667000" algn="l"/>
        <a:tab pos="2955925" algn="l"/>
      </a:tabLst>
      <a:defRPr sz="1000" kern="1200">
        <a:solidFill>
          <a:schemeClr val="tx1"/>
        </a:solidFill>
        <a:latin typeface="Arial"/>
        <a:ea typeface="ＭＳ Ｐゴシック" pitchFamily="64" charset="-128"/>
        <a:cs typeface="Arial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tabLst>
        <a:tab pos="2667000" algn="l"/>
        <a:tab pos="2955925" algn="l"/>
      </a:tabLst>
      <a:defRPr sz="1200" kern="1200">
        <a:solidFill>
          <a:schemeClr val="tx1"/>
        </a:solidFill>
        <a:latin typeface="Arial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</a:rPr>
              <a:t>Welcome.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</a:rPr>
              <a:t>Introduce yourself.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</a:rPr>
              <a:t>Outline your experience.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</a:rPr>
              <a:t>Explain where the facilities are and any OHS issues if necessary</a:t>
            </a:r>
          </a:p>
          <a:p>
            <a:pPr marL="171450" indent="-171450">
              <a:buFont typeface="Arial"/>
              <a:buChar char="•"/>
            </a:pPr>
            <a:r>
              <a:rPr lang="en-US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Timeframe for the course.</a:t>
            </a:r>
          </a:p>
          <a:p>
            <a:pPr marL="171450" indent="-171450">
              <a:buFont typeface="Arial"/>
              <a:buChar char="•"/>
            </a:pPr>
            <a:r>
              <a:rPr lang="en-US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Handouts: </a:t>
            </a:r>
          </a:p>
          <a:p>
            <a:pPr marL="177800" indent="0">
              <a:buFont typeface="Arial"/>
              <a:buNone/>
            </a:pPr>
            <a:r>
              <a:rPr lang="en-US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-  Attendance Sheet - get all trainees to sign </a:t>
            </a:r>
          </a:p>
          <a:p>
            <a:pPr marL="177800" indent="0">
              <a:buFont typeface="Arial"/>
              <a:buNone/>
            </a:pPr>
            <a:r>
              <a:rPr lang="en-US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-  Reference Book</a:t>
            </a:r>
            <a:r>
              <a:rPr lang="en-US" altLang="en-US" dirty="0" smtClean="0">
                <a:latin typeface="Arial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Arial" pitchFamily="34" charset="0"/>
              </a:rPr>
              <a:t>Any questions?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challenges to eliminating the risk of dropped objects.</a:t>
            </a:r>
          </a:p>
          <a:p>
            <a:r>
              <a:rPr lang="en-US" dirty="0" smtClean="0"/>
              <a:t>Ask the group to identify any other challenges.</a:t>
            </a:r>
          </a:p>
          <a:p>
            <a:r>
              <a:rPr lang="en-US" dirty="0" smtClean="0"/>
              <a:t>Discuss</a:t>
            </a:r>
            <a:r>
              <a:rPr lang="en-US" baseline="0" dirty="0" smtClean="0"/>
              <a:t> solutions for each challenge.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21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590800" y="304800"/>
            <a:ext cx="3659188" cy="2743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rtl="0">
              <a:buFont typeface="Arial"/>
              <a:buChar char="•"/>
            </a:pPr>
            <a:r>
              <a:rPr lang="en-GB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Summarise the main points from the training session.</a:t>
            </a:r>
          </a:p>
          <a:p>
            <a:pPr marL="171450" indent="-171450" rtl="0">
              <a:buFont typeface="Arial"/>
              <a:buChar char="•"/>
            </a:pPr>
            <a:r>
              <a:rPr lang="en-GB" sz="1000" b="1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Ask the trainees if there are any questions or comments about the training.</a:t>
            </a:r>
          </a:p>
          <a:p>
            <a:pPr marL="171450" indent="-171450" rtl="0">
              <a:buFont typeface="Arial"/>
              <a:buChar char="•"/>
            </a:pPr>
            <a:r>
              <a:rPr lang="en-GB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Check everyone has signed the attendance sheet (if applicable).</a:t>
            </a: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fld id="{CEBEA3BD-53B6-FD45-94BA-33F95D09C666}" type="slidenum">
              <a:rPr lang="en-AU" sz="1200"/>
              <a:pPr eaLnBrk="1" hangingPunct="1"/>
              <a:t>11</a:t>
            </a:fld>
            <a:endParaRPr lang="en-AU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3"/>
          <p:cNvSpPr>
            <a:spLocks noGrp="1"/>
          </p:cNvSpPr>
          <p:nvPr/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eaLnBrk="0" hangingPunct="0">
              <a:spcBef>
                <a:spcPts val="1500"/>
              </a:spcBef>
              <a:buFont typeface="Times" charset="0"/>
              <a:buChar char="•"/>
              <a:tabLst>
                <a:tab pos="2667000" algn="l"/>
                <a:tab pos="2955925" algn="l"/>
              </a:tabLst>
            </a:pPr>
            <a:endParaRPr lang="en-GB" sz="1200">
              <a:latin typeface="Gill Sans" charset="0"/>
            </a:endParaRPr>
          </a:p>
        </p:txBody>
      </p:sp>
      <p:sp>
        <p:nvSpPr>
          <p:cNvPr id="5123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sz="11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Explain that dropped objects are one of the greatest hazards in the workplace and the risks include injury, permanent disability and death.</a:t>
            </a:r>
          </a:p>
          <a:p>
            <a:pPr marL="171450" indent="-171450">
              <a:buFont typeface="Arial"/>
              <a:buChar char="•"/>
            </a:pPr>
            <a:r>
              <a:rPr lang="en-US" sz="11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Discuss some statistics for dropped object related injuries in the work place (share some relevant OTML statistics if available).</a:t>
            </a:r>
          </a:p>
          <a:p>
            <a:pPr marL="171450" indent="-171450">
              <a:lnSpc>
                <a:spcPct val="90000"/>
              </a:lnSpc>
              <a:buFontTx/>
              <a:buChar char="•"/>
            </a:pPr>
            <a:r>
              <a:rPr lang="en-AU" dirty="0" smtClean="0">
                <a:latin typeface="Calibri" charset="0"/>
                <a:ea typeface="MS PGothic" charset="0"/>
              </a:rPr>
              <a:t>The purpose of this training is to</a:t>
            </a:r>
            <a:r>
              <a:rPr lang="en-AU" baseline="0" dirty="0" smtClean="0">
                <a:latin typeface="Calibri" charset="0"/>
                <a:ea typeface="MS PGothic" charset="0"/>
              </a:rPr>
              <a:t> raise awareness of potential dropped objects and to recognise and understand:</a:t>
            </a:r>
          </a:p>
          <a:p>
            <a:pPr marL="822325" lvl="0" indent="-285750">
              <a:buFont typeface="Arial" panose="020B0604020202020204" pitchFamily="34" charset="0"/>
              <a:buChar char="−"/>
              <a:defRPr/>
            </a:pPr>
            <a:r>
              <a:rPr lang="en-GB" dirty="0" smtClean="0">
                <a:latin typeface="Arial" charset="0"/>
              </a:rPr>
              <a:t>the top 10 causes of dropped objects </a:t>
            </a:r>
          </a:p>
          <a:p>
            <a:pPr marL="822325" lvl="0" indent="-285750">
              <a:buFont typeface="Arial" panose="020B0604020202020204" pitchFamily="34" charset="0"/>
              <a:buChar char="−"/>
              <a:defRPr/>
            </a:pPr>
            <a:r>
              <a:rPr lang="en-GB" dirty="0" smtClean="0">
                <a:latin typeface="Arial" charset="0"/>
              </a:rPr>
              <a:t>personal responsibilities for the prevention of dropped objects </a:t>
            </a:r>
          </a:p>
          <a:p>
            <a:pPr marL="822325" lvl="0" indent="-285750">
              <a:buFont typeface="Arial" panose="020B0604020202020204" pitchFamily="34" charset="0"/>
              <a:buChar char="−"/>
              <a:defRPr/>
            </a:pPr>
            <a:r>
              <a:rPr lang="en-GB" dirty="0" smtClean="0">
                <a:latin typeface="Arial" charset="0"/>
              </a:rPr>
              <a:t>ways to stop dropped object incidents</a:t>
            </a:r>
            <a:endParaRPr lang="en-US" sz="1100" b="0" i="0" u="none" strike="noStrike" kern="1200" baseline="0" dirty="0" smtClean="0">
              <a:solidFill>
                <a:schemeClr val="dk1"/>
              </a:solidFill>
              <a:latin typeface="Arial"/>
              <a:ea typeface="ＭＳ Ｐゴシック" pitchFamily="82" charset="-128"/>
              <a:cs typeface="Arial"/>
            </a:endParaRPr>
          </a:p>
          <a:p>
            <a:pPr marL="576263" lvl="1" indent="-196850">
              <a:spcBef>
                <a:spcPct val="0"/>
              </a:spcBef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AU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Discuss the definition and examples of dropped objects.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8612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Explain that even a small or light object can become deadly when dropped from height.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Explain how the possibility of deflection means that the drop zone will need to extend further out than just under the work zone.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There are a number of videos on the internet that you could choose to show to support this training, for example:</a:t>
            </a:r>
          </a:p>
          <a:p>
            <a:pPr marL="550863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b="1" dirty="0" smtClean="0">
                <a:cs typeface="ＭＳ Ｐゴシック" charset="0"/>
              </a:rPr>
              <a:t>https://</a:t>
            </a:r>
            <a:r>
              <a:rPr lang="en-US" altLang="en-US" b="1" dirty="0" err="1" smtClean="0">
                <a:cs typeface="ＭＳ Ｐゴシック" charset="0"/>
              </a:rPr>
              <a:t>www.youtube.com</a:t>
            </a:r>
            <a:r>
              <a:rPr lang="en-US" altLang="en-US" b="1" dirty="0" smtClean="0">
                <a:cs typeface="ＭＳ Ｐゴシック" charset="0"/>
              </a:rPr>
              <a:t>/</a:t>
            </a:r>
            <a:r>
              <a:rPr lang="en-US" altLang="en-US" b="1" dirty="0" err="1" smtClean="0">
                <a:cs typeface="ＭＳ Ｐゴシック" charset="0"/>
              </a:rPr>
              <a:t>watch?v</a:t>
            </a:r>
            <a:r>
              <a:rPr lang="en-US" altLang="en-US" b="1" dirty="0" smtClean="0">
                <a:cs typeface="ＭＳ Ｐゴシック" charset="0"/>
              </a:rPr>
              <a:t>=</a:t>
            </a:r>
            <a:r>
              <a:rPr lang="en-US" altLang="en-US" b="1" dirty="0" err="1" smtClean="0">
                <a:cs typeface="ＭＳ Ｐゴシック" charset="0"/>
              </a:rPr>
              <a:t>cvuFQgnOCdU</a:t>
            </a:r>
            <a:endParaRPr lang="en-US" altLang="en-US" b="1" dirty="0" smtClean="0">
              <a:cs typeface="ＭＳ Ｐゴシック" charset="0"/>
            </a:endParaRPr>
          </a:p>
          <a:p>
            <a:pPr marL="550863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b="1" dirty="0" smtClean="0">
                <a:cs typeface="ＭＳ Ｐゴシック" charset="0"/>
              </a:rPr>
              <a:t>https://</a:t>
            </a:r>
            <a:r>
              <a:rPr lang="en-US" altLang="en-US" b="1" dirty="0" err="1" smtClean="0">
                <a:cs typeface="ＭＳ Ｐゴシック" charset="0"/>
              </a:rPr>
              <a:t>www.youtube.com</a:t>
            </a:r>
            <a:r>
              <a:rPr lang="en-US" altLang="en-US" b="1" dirty="0" smtClean="0">
                <a:cs typeface="ＭＳ Ｐゴシック" charset="0"/>
              </a:rPr>
              <a:t>/</a:t>
            </a:r>
            <a:r>
              <a:rPr lang="en-US" altLang="en-US" b="1" dirty="0" err="1" smtClean="0">
                <a:cs typeface="ＭＳ Ｐゴシック" charset="0"/>
              </a:rPr>
              <a:t>watch?v</a:t>
            </a:r>
            <a:r>
              <a:rPr lang="en-US" altLang="en-US" b="1" dirty="0" smtClean="0">
                <a:cs typeface="ＭＳ Ｐゴシック" charset="0"/>
              </a:rPr>
              <a:t>=</a:t>
            </a:r>
            <a:r>
              <a:rPr lang="en-US" altLang="en-US" b="1" dirty="0" err="1" smtClean="0">
                <a:cs typeface="ＭＳ Ｐゴシック" charset="0"/>
              </a:rPr>
              <a:t>Y_Fk35AEF60&amp;list</a:t>
            </a:r>
            <a:r>
              <a:rPr lang="en-US" altLang="en-US" b="1" dirty="0" smtClean="0">
                <a:cs typeface="ＭＳ Ｐゴシック" charset="0"/>
              </a:rPr>
              <a:t>=</a:t>
            </a:r>
            <a:r>
              <a:rPr lang="en-US" altLang="en-US" b="1" dirty="0" err="1" smtClean="0">
                <a:cs typeface="ＭＳ Ｐゴシック" charset="0"/>
              </a:rPr>
              <a:t>PLgCadPtOBl5zp0DKgBCPM-IrK2ha0GWhl</a:t>
            </a:r>
            <a:endParaRPr lang="en-US" altLang="en-US" b="1" dirty="0" smtClean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2190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 smtClean="0"/>
              <a:t>Using the reference book as a prompt,</a:t>
            </a:r>
            <a:r>
              <a:rPr lang="en-US" altLang="en-US" baseline="0" dirty="0" smtClean="0"/>
              <a:t> lead a discussion about the top 10 identified causes of dropped objects in the work place.</a:t>
            </a:r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baseline="0" dirty="0" smtClean="0"/>
              <a:t>Ask the group if they agree with this list, or do they think there are other causes at their workplace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06116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 smtClean="0"/>
              <a:t>Discuss the ideas of the group in relation to causes of dropped objects.</a:t>
            </a:r>
          </a:p>
          <a:p>
            <a:pPr marL="196850" marR="0" indent="-196850" algn="l" defTabSz="9144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Times" pitchFamily="18" charset="0"/>
              <a:buChar char="•"/>
              <a:tabLst>
                <a:tab pos="2667000" algn="l"/>
                <a:tab pos="2955925" algn="l"/>
              </a:tabLst>
              <a:defRPr/>
            </a:pPr>
            <a:r>
              <a:rPr lang="en-US" altLang="en-US" dirty="0" smtClean="0"/>
              <a:t>Discuss</a:t>
            </a:r>
            <a:r>
              <a:rPr lang="en-US" altLang="en-US" baseline="0" dirty="0" smtClean="0"/>
              <a:t> the impact of working near mobile equipment, work on or near structures and the work place itself</a:t>
            </a:r>
            <a:r>
              <a:rPr lang="en-US" alt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8852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2" name="Notes Placeholder 3"/>
          <p:cNvSpPr>
            <a:spLocks noGrp="1"/>
          </p:cNvSpPr>
          <p:nvPr/>
        </p:nvSpPr>
        <p:spPr bwMode="auto">
          <a:xfrm>
            <a:off x="609600" y="3200400"/>
            <a:ext cx="5715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6850" indent="-196850" eaLnBrk="0" hangingPunct="0">
              <a:spcBef>
                <a:spcPts val="1500"/>
              </a:spcBef>
              <a:buFont typeface="Times" charset="0"/>
              <a:buChar char="•"/>
              <a:tabLst>
                <a:tab pos="2667000" algn="l"/>
                <a:tab pos="2955925" algn="l"/>
              </a:tabLst>
            </a:pPr>
            <a:endParaRPr lang="en-GB" sz="1200">
              <a:latin typeface="Gill Sans" charset="0"/>
            </a:endParaRPr>
          </a:p>
        </p:txBody>
      </p:sp>
      <p:sp>
        <p:nvSpPr>
          <p:cNvPr id="5123" name="Notes Placeholder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 smtClean="0">
                <a:latin typeface="Arial" charset="0"/>
                <a:ea typeface="MS PGothic" charset="0"/>
                <a:cs typeface="Arial" charset="0"/>
              </a:rPr>
              <a:t>Discuss the actions all workers can take to improve safety in relation to dropped objects.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altLang="en-US" dirty="0" smtClean="0"/>
              <a:t>Explain the following points.</a:t>
            </a:r>
          </a:p>
          <a:p>
            <a:pPr marL="628650" lvl="1" indent="-171450">
              <a:buFont typeface="Arial" panose="020B0604020202020204" pitchFamily="34" charset="0"/>
              <a:buChar char="−"/>
              <a:defRPr/>
            </a:pPr>
            <a:r>
              <a:rPr lang="en-US" altLang="en-US" dirty="0" smtClean="0"/>
              <a:t>That hazards must be identified and controlled to avoid an incident or emergency.</a:t>
            </a:r>
          </a:p>
          <a:p>
            <a:pPr marL="628650" lvl="1" indent="-171450">
              <a:buFont typeface="Arial" panose="020B0604020202020204" pitchFamily="34" charset="0"/>
              <a:buChar char="−"/>
              <a:defRPr/>
            </a:pPr>
            <a:r>
              <a:rPr lang="en-US" altLang="en-US" dirty="0" smtClean="0"/>
              <a:t>The site hazard analysis tool must be used to identify and control hazards.</a:t>
            </a:r>
          </a:p>
          <a:p>
            <a:pPr marL="628650" lvl="1" indent="-171450">
              <a:buFont typeface="Arial" panose="020B0604020202020204" pitchFamily="34" charset="0"/>
              <a:buChar char="−"/>
              <a:defRPr/>
            </a:pPr>
            <a:r>
              <a:rPr lang="en-US" altLang="en-US" dirty="0" smtClean="0"/>
              <a:t>Dropped objects is a major</a:t>
            </a:r>
            <a:r>
              <a:rPr lang="en-US" altLang="en-US" baseline="0" dirty="0" smtClean="0"/>
              <a:t> hazard so a Key Control Data Sheet has been developed.</a:t>
            </a:r>
            <a:endParaRPr lang="en-US" altLang="en-US" dirty="0" smtClean="0"/>
          </a:p>
          <a:p>
            <a:pPr marL="628650" lvl="1" indent="-171450">
              <a:buFont typeface="Arial" panose="020B0604020202020204" pitchFamily="34" charset="0"/>
              <a:buChar char="−"/>
              <a:defRPr/>
            </a:pPr>
            <a:r>
              <a:rPr lang="en-US" altLang="en-US" dirty="0" smtClean="0"/>
              <a:t>Refer to the hierarchy of controls to assist with the implementation of controls.</a:t>
            </a:r>
          </a:p>
          <a:p>
            <a:pPr marL="628650" lvl="1" indent="-171450">
              <a:buFont typeface="Arial" panose="020B0604020202020204" pitchFamily="34" charset="0"/>
              <a:buChar char="−"/>
              <a:defRPr/>
            </a:pPr>
            <a:r>
              <a:rPr lang="en-US" altLang="en-US" dirty="0" smtClean="0"/>
              <a:t>Controls are listed on</a:t>
            </a:r>
            <a:r>
              <a:rPr lang="en-US" altLang="en-US" baseline="0" dirty="0" smtClean="0"/>
              <a:t> JSEA, Permit, Procedures.</a:t>
            </a:r>
            <a:endParaRPr lang="en-US" altLang="en-US" dirty="0" smtClean="0"/>
          </a:p>
          <a:p>
            <a:pPr marL="0" indent="0">
              <a:buFont typeface="Arial"/>
              <a:buNone/>
            </a:pPr>
            <a:endParaRPr lang="en-AU" sz="1000" b="1" i="0" u="none" strike="noStrike" kern="1200" baseline="0" dirty="0" smtClean="0">
              <a:solidFill>
                <a:schemeClr val="dk1"/>
              </a:solidFill>
              <a:latin typeface="Arial"/>
              <a:ea typeface="ＭＳ Ｐゴシック" pitchFamily="82" charset="-128"/>
              <a:cs typeface="Arial"/>
            </a:endParaRPr>
          </a:p>
          <a:p>
            <a:pPr marL="171450" indent="-171450">
              <a:buFont typeface="Arial"/>
              <a:buChar char="•"/>
            </a:pPr>
            <a:r>
              <a:rPr lang="en-AU" sz="1000" b="1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Group Discussion </a:t>
            </a:r>
            <a:r>
              <a:rPr lang="en-AU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: Ask the trainees how they would use the hierarchy of controls for eliminating or reducing the risk of dropped objects:</a:t>
            </a:r>
          </a:p>
          <a:p>
            <a:pPr marL="361950" indent="-180975" algn="l" defTabSz="457200" rtl="0" eaLnBrk="1" latinLnBrk="0" hangingPunct="1">
              <a:buFont typeface="Arial" panose="020B0604020202020204" pitchFamily="34" charset="0"/>
              <a:buChar char="−"/>
            </a:pPr>
            <a:r>
              <a:rPr lang="en-AU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How would they eliminate the hazards?</a:t>
            </a:r>
          </a:p>
          <a:p>
            <a:pPr marL="361950" indent="-180975" algn="l" defTabSz="457200" rtl="0" eaLnBrk="1" latinLnBrk="0" hangingPunct="1">
              <a:buFont typeface="Arial" panose="020B0604020202020204" pitchFamily="34" charset="0"/>
              <a:buChar char="−"/>
            </a:pPr>
            <a:r>
              <a:rPr lang="en-AU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What can be used as a substitute?</a:t>
            </a:r>
          </a:p>
          <a:p>
            <a:pPr marL="361950" indent="-180975" algn="l" defTabSz="457200" rtl="0" eaLnBrk="1" latinLnBrk="0" hangingPunct="1">
              <a:buFont typeface="Arial" panose="020B0604020202020204" pitchFamily="34" charset="0"/>
              <a:buChar char="−"/>
            </a:pPr>
            <a:r>
              <a:rPr lang="en-AU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How can the hazard be engineered out?</a:t>
            </a:r>
          </a:p>
          <a:p>
            <a:pPr marL="361950" indent="-180975" algn="l" defTabSz="457200" rtl="0" eaLnBrk="1" latinLnBrk="0" hangingPunct="1">
              <a:buFont typeface="Arial" panose="020B0604020202020204" pitchFamily="34" charset="0"/>
              <a:buChar char="−"/>
            </a:pPr>
            <a:r>
              <a:rPr lang="en-AU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What administrative controls are available onsite?</a:t>
            </a:r>
          </a:p>
          <a:p>
            <a:pPr marL="361950" indent="-180975" algn="l" defTabSz="457200" rtl="0" eaLnBrk="1" latinLnBrk="0" hangingPunct="1">
              <a:buFont typeface="Arial" panose="020B0604020202020204" pitchFamily="34" charset="0"/>
              <a:buChar char="−"/>
            </a:pPr>
            <a:r>
              <a:rPr lang="en-AU" sz="1000" b="0" i="0" u="none" strike="noStrike" kern="1200" baseline="0" dirty="0" smtClean="0">
                <a:solidFill>
                  <a:schemeClr val="dk1"/>
                </a:solidFill>
                <a:latin typeface="Arial"/>
                <a:ea typeface="ＭＳ Ｐゴシック" pitchFamily="82" charset="-128"/>
                <a:cs typeface="Arial"/>
              </a:rPr>
              <a:t>What type of PPE would you need to use?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54700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90800" y="304800"/>
            <a:ext cx="3659188" cy="27432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the controls on the slide</a:t>
            </a:r>
            <a:r>
              <a:rPr lang="en-US" baseline="0" dirty="0" smtClean="0"/>
              <a:t> (if they weren’t already covered in the discussion with the previous slide).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407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rgbClr val="000000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511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1"/>
              </a:buClr>
              <a:defRPr sz="2000"/>
            </a:lvl1pPr>
            <a:lvl2pPr>
              <a:buClr>
                <a:schemeClr val="tx1"/>
              </a:buClr>
              <a:defRPr sz="2000"/>
            </a:lvl2pPr>
            <a:lvl3pPr marL="1257300" indent="-342900">
              <a:buClr>
                <a:schemeClr val="tx1"/>
              </a:buClr>
              <a:buFont typeface="Arial" charset="0"/>
              <a:buChar char="•"/>
              <a:defRPr sz="2000"/>
            </a:lvl3pPr>
            <a:lvl4pPr marL="1371600" indent="0">
              <a:buClr>
                <a:schemeClr val="tx1"/>
              </a:buClr>
              <a:buFont typeface="Arial"/>
              <a:buNone/>
              <a:defRPr sz="2000"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err="1" smtClean="0"/>
              <a:t>sdfsdf</a:t>
            </a:r>
            <a:endParaRPr lang="en-US" dirty="0" smtClean="0"/>
          </a:p>
          <a:p>
            <a:pPr lvl="2"/>
            <a:r>
              <a:rPr lang="en-US" dirty="0" err="1" smtClean="0"/>
              <a:t>asdfsdfsdf</a:t>
            </a:r>
            <a:endParaRPr lang="en-US" dirty="0" smtClean="0"/>
          </a:p>
          <a:p>
            <a:pPr lvl="3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20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128587"/>
            <a:ext cx="8629772" cy="616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57200" y="1490133"/>
            <a:ext cx="5266267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defRPr>
                <a:solidFill>
                  <a:srgbClr val="1D306F"/>
                </a:solidFill>
              </a:defRPr>
            </a:lvl1pPr>
          </a:lstStyle>
          <a:p>
            <a:pPr lvl="0"/>
            <a:r>
              <a:rPr lang="en-AU" dirty="0" smtClean="0"/>
              <a:t>Click to edit Master title style</a:t>
            </a:r>
            <a:br>
              <a:rPr lang="en-AU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5267" y="587556"/>
            <a:ext cx="2575646" cy="82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037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3586396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58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6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8880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660900" y="1875367"/>
            <a:ext cx="4241800" cy="478366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3468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4616450" y="1352550"/>
            <a:ext cx="4103696" cy="5018237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2057400" indent="-228600">
              <a:buFont typeface="Arial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16"/>
          </p:nvPr>
        </p:nvSpPr>
        <p:spPr>
          <a:xfrm>
            <a:off x="360364" y="1358900"/>
            <a:ext cx="4133806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28491" y="471269"/>
            <a:ext cx="6828835" cy="3026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6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accent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7467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57200" y="3429000"/>
            <a:ext cx="7624887" cy="85633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457200" y="4482996"/>
            <a:ext cx="6400800" cy="4705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28491" y="28576"/>
            <a:ext cx="8672634" cy="700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8351837" cy="4965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spcBef>
                <a:spcPts val="600"/>
              </a:spcBef>
              <a:buClr>
                <a:schemeClr val="accent1"/>
              </a:buClr>
              <a:buFont typeface="Arial"/>
              <a:buNone/>
              <a:defRPr sz="1800"/>
            </a:lvl1pPr>
            <a:lvl2pPr marL="361950" indent="-20955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1800"/>
            </a:lvl2pPr>
            <a:lvl3pPr marL="11430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3pPr>
            <a:lvl4pPr marL="16002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4pPr>
            <a:lvl5pPr marL="2057400" indent="-228600">
              <a:spcBef>
                <a:spcPts val="600"/>
              </a:spcBef>
              <a:buClr>
                <a:schemeClr val="tx1"/>
              </a:buClr>
              <a:buFont typeface="Arial"/>
              <a:buChar char="•"/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emf"/><Relationship Id="rId10" Type="http://schemas.openxmlformats.org/officeDocument/2006/relationships/image" Target="../media/image2.emf"/><Relationship Id="rId11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2.xml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8255000" y="0"/>
            <a:ext cx="889000" cy="901700"/>
          </a:xfrm>
          <a:prstGeom prst="rect">
            <a:avLst/>
          </a:prstGeom>
          <a:solidFill>
            <a:srgbClr val="4C72B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4" charset="0"/>
            </a:endParaRPr>
          </a:p>
        </p:txBody>
      </p:sp>
      <p:sp>
        <p:nvSpPr>
          <p:cNvPr id="14336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" y="1261533"/>
            <a:ext cx="8712200" cy="55033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14336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888067"/>
            <a:ext cx="8712200" cy="478366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835" y="166506"/>
            <a:ext cx="1913466" cy="6159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935609"/>
            <a:ext cx="9144000" cy="143892"/>
          </a:xfrm>
          <a:prstGeom prst="rect">
            <a:avLst/>
          </a:prstGeom>
        </p:spPr>
      </p:pic>
      <p:pic>
        <p:nvPicPr>
          <p:cNvPr id="4" name="Picture 3" descr="Intranet (dragged)-01.png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634"/>
          <a:stretch/>
        </p:blipFill>
        <p:spPr>
          <a:xfrm>
            <a:off x="8407400" y="246210"/>
            <a:ext cx="596900" cy="52849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D643963B-5E1B-544F-A872-2BA17486DE1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931333"/>
            <a:ext cx="91440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18306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 userDrawn="1"/>
        </p:nvSpPr>
        <p:spPr>
          <a:xfrm>
            <a:off x="161925" y="6600110"/>
            <a:ext cx="21907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latin typeface="+mj-lt"/>
              </a:rPr>
              <a:t>APT1314</a:t>
            </a:r>
            <a:endParaRPr lang="en-AU" sz="100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4" r:id="rId4"/>
    <p:sldLayoutId id="2147483745" r:id="rId5"/>
    <p:sldLayoutId id="2147483746" r:id="rId6"/>
    <p:sldLayoutId id="2147483747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183062"/>
          </a:solidFill>
          <a:latin typeface="Arial"/>
          <a:ea typeface="ＭＳ Ｐゴシック" pitchFamily="82" charset="-128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pitchFamily="32" charset="0"/>
          <a:ea typeface="ＭＳ Ｐゴシック" pitchFamily="82" charset="-128"/>
          <a:cs typeface="Arial Bold" pitchFamily="-10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Trebuchet MS" pitchFamily="64" charset="0"/>
        </a:defRPr>
      </a:lvl9pPr>
    </p:titleStyle>
    <p:bodyStyle>
      <a:lvl1pPr marL="342900" indent="-342900" algn="l" rtl="0" eaLnBrk="1" fontAlgn="base" hangingPunct="1">
        <a:spcBef>
          <a:spcPts val="1750"/>
        </a:spcBef>
        <a:spcAft>
          <a:spcPct val="0"/>
        </a:spcAft>
        <a:defRPr sz="2400">
          <a:solidFill>
            <a:schemeClr val="tx1"/>
          </a:solidFill>
          <a:latin typeface="Arial"/>
          <a:ea typeface="ＭＳ Ｐゴシック" pitchFamily="82" charset="-128"/>
          <a:cs typeface="Arial"/>
        </a:defRPr>
      </a:lvl1pPr>
      <a:lvl2pPr marL="857250" indent="-38100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Font typeface="Arial" charset="0"/>
        <a:buChar char="•"/>
        <a:defRPr sz="24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2pPr>
      <a:lvl3pPr marL="13335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•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3pPr>
      <a:lvl4pPr marL="180975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–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4pPr>
      <a:lvl5pPr marL="2286000" indent="-285750" algn="l" rtl="0" eaLnBrk="1" fontAlgn="base" hangingPunct="1">
        <a:spcBef>
          <a:spcPct val="20000"/>
        </a:spcBef>
        <a:spcAft>
          <a:spcPct val="0"/>
        </a:spcAft>
        <a:buClr>
          <a:srgbClr val="579A34"/>
        </a:buClr>
        <a:buChar char="»"/>
        <a:defRPr sz="2000">
          <a:solidFill>
            <a:schemeClr val="tx1"/>
          </a:solidFill>
          <a:latin typeface="Arial"/>
          <a:ea typeface="ＭＳ Ｐゴシック" pitchFamily="64" charset="-128"/>
          <a:cs typeface="Arial"/>
        </a:defRPr>
      </a:lvl5pPr>
      <a:lvl6pPr marL="27432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6pPr>
      <a:lvl7pPr marL="32004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7pPr>
      <a:lvl8pPr marL="36576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8pPr>
      <a:lvl9pPr marL="4114800" indent="-28575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5"/>
          <p:cNvSpPr txBox="1">
            <a:spLocks/>
          </p:cNvSpPr>
          <p:nvPr userDrawn="1"/>
        </p:nvSpPr>
        <p:spPr>
          <a:xfrm>
            <a:off x="5626100" y="6508750"/>
            <a:ext cx="3276600" cy="284163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Calibri" charset="0"/>
                <a:cs typeface="Arial" charset="0"/>
              </a:rPr>
              <a:t>Mobile Plant and Equipment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1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43300"/>
            <a:ext cx="9144000" cy="3111500"/>
          </a:xfrm>
          <a:prstGeom prst="rect">
            <a:avLst/>
          </a:prstGeom>
        </p:spPr>
      </p:pic>
      <p:sp>
        <p:nvSpPr>
          <p:cNvPr id="14438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94391"/>
            <a:ext cx="8229600" cy="175101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43963B-5E1B-544F-A872-2BA17486DE1D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" name="Rectangle 2"/>
          <p:cNvSpPr/>
          <p:nvPr userDrawn="1"/>
        </p:nvSpPr>
        <p:spPr>
          <a:xfrm>
            <a:off x="0" y="3536950"/>
            <a:ext cx="9144000" cy="3111500"/>
          </a:xfrm>
          <a:prstGeom prst="rect">
            <a:avLst/>
          </a:prstGeom>
          <a:solidFill>
            <a:srgbClr val="183263">
              <a:alpha val="8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165304"/>
            <a:ext cx="9144000" cy="16520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8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ctr" defTabSz="457200" rtl="0" eaLnBrk="0" fontAlgn="base" hangingPunct="0">
        <a:spcBef>
          <a:spcPct val="20000"/>
        </a:spcBef>
        <a:spcAft>
          <a:spcPct val="0"/>
        </a:spcAft>
        <a:buFont typeface="Arial" charset="0"/>
        <a:defRPr sz="3200" b="1" kern="1200">
          <a:solidFill>
            <a:srgbClr val="FFFFFF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jpg"/><Relationship Id="rId5" Type="http://schemas.openxmlformats.org/officeDocument/2006/relationships/image" Target="../media/image18.jpg"/><Relationship Id="rId6" Type="http://schemas.openxmlformats.org/officeDocument/2006/relationships/image" Target="../media/image19.jpg"/><Relationship Id="rId7" Type="http://schemas.openxmlformats.org/officeDocument/2006/relationships/image" Target="../media/image20.jpg"/><Relationship Id="rId8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Box 3"/>
          <p:cNvSpPr txBox="1">
            <a:spLocks noChangeArrowheads="1"/>
          </p:cNvSpPr>
          <p:nvPr/>
        </p:nvSpPr>
        <p:spPr bwMode="auto">
          <a:xfrm>
            <a:off x="3868738" y="3014663"/>
            <a:ext cx="185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074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charset="0"/>
              </a:rPr>
              <a:t>Dropped Objects</a:t>
            </a:r>
            <a:endParaRPr lang="en-US" dirty="0">
              <a:latin typeface="Arial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Awareness Package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3" y="1856350"/>
            <a:ext cx="8351837" cy="3970799"/>
          </a:xfrm>
        </p:spPr>
      </p:pic>
    </p:spTree>
    <p:extLst>
      <p:ext uri="{BB962C8B-B14F-4D97-AF65-F5344CB8AC3E}">
        <p14:creationId xmlns:p14="http://schemas.microsoft.com/office/powerpoint/2010/main" val="1566717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3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AU">
                <a:latin typeface="Arial" charset="0"/>
              </a:rPr>
              <a:t>Summary</a:t>
            </a:r>
          </a:p>
        </p:txBody>
      </p:sp>
      <p:sp>
        <p:nvSpPr>
          <p:cNvPr id="123906" name="Content Placeholder 4"/>
          <p:cNvSpPr>
            <a:spLocks noGrp="1"/>
          </p:cNvSpPr>
          <p:nvPr>
            <p:ph sz="quarter" idx="16"/>
          </p:nvPr>
        </p:nvSpPr>
        <p:spPr bwMode="auto">
          <a:xfrm>
            <a:off x="360363" y="1358900"/>
            <a:ext cx="6269037" cy="49657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85750" lvl="1" indent="-285750" defTabSz="45720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2000" kern="1200" dirty="0" smtClean="0">
                <a:solidFill>
                  <a:prstClr val="black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Remember </a:t>
            </a:r>
            <a:r>
              <a:rPr lang="mr-IN" sz="2000" kern="1200" dirty="0" smtClean="0">
                <a:solidFill>
                  <a:prstClr val="black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–</a:t>
            </a:r>
            <a:r>
              <a:rPr lang="en-AU" sz="2000" kern="1200" dirty="0" smtClean="0">
                <a:solidFill>
                  <a:prstClr val="black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 Safety is EVERYONE’S responsibility</a:t>
            </a:r>
            <a:endParaRPr lang="en-AU" sz="2000" kern="1200" dirty="0">
              <a:solidFill>
                <a:prstClr val="black"/>
              </a:solidFill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  <a:p>
            <a:pPr marL="285750" lvl="1" indent="-285750" defTabSz="457200"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AU" sz="2000" kern="1200" dirty="0" smtClean="0">
                <a:solidFill>
                  <a:prstClr val="black"/>
                </a:solidFill>
                <a:latin typeface="Arial" pitchFamily="34" charset="0"/>
                <a:ea typeface="ヒラギノ角ゴ Pro W3" pitchFamily="-84" charset="-128"/>
                <a:cs typeface="Arial" pitchFamily="34" charset="0"/>
              </a:rPr>
              <a:t>Protect yourself and others from dropped objects by:</a:t>
            </a:r>
            <a:endParaRPr lang="en-AU" sz="2000" kern="1200" dirty="0">
              <a:solidFill>
                <a:prstClr val="black"/>
              </a:solidFill>
              <a:latin typeface="Arial" pitchFamily="34" charset="0"/>
              <a:ea typeface="ヒラギノ角ゴ Pro W3" pitchFamily="-84" charset="-128"/>
              <a:cs typeface="Arial" pitchFamily="34" charset="0"/>
            </a:endParaRPr>
          </a:p>
          <a:p>
            <a:pPr marL="800100" lvl="1" indent="-285750">
              <a:lnSpc>
                <a:spcPct val="90000"/>
              </a:lnSpc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GB" sz="2000" dirty="0" smtClean="0">
                <a:latin typeface="Arial" charset="0"/>
                <a:ea typeface="ＭＳ Ｐゴシック" pitchFamily="82" charset="-128"/>
              </a:rPr>
              <a:t>Creating a drop zone and restricting access</a:t>
            </a:r>
          </a:p>
          <a:p>
            <a:pPr marL="800100" lvl="1" indent="-285750">
              <a:lnSpc>
                <a:spcPct val="90000"/>
              </a:lnSpc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GB" sz="2000" dirty="0" smtClean="0">
                <a:latin typeface="Arial" charset="0"/>
                <a:ea typeface="ＭＳ Ｐゴシック" pitchFamily="82" charset="-128"/>
              </a:rPr>
              <a:t>Wearing correct PPE</a:t>
            </a:r>
          </a:p>
          <a:p>
            <a:pPr marL="800100" lvl="1" indent="-285750">
              <a:lnSpc>
                <a:spcPct val="90000"/>
              </a:lnSpc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GB" sz="2000" dirty="0" smtClean="0">
                <a:latin typeface="Arial" charset="0"/>
                <a:ea typeface="ＭＳ Ｐゴシック" pitchFamily="82" charset="-128"/>
              </a:rPr>
              <a:t>Securing tools and equipment</a:t>
            </a:r>
          </a:p>
          <a:p>
            <a:pPr marL="800100" lvl="1" indent="-285750">
              <a:lnSpc>
                <a:spcPct val="90000"/>
              </a:lnSpc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GB" sz="2000" dirty="0" smtClean="0">
                <a:latin typeface="Arial" charset="0"/>
                <a:ea typeface="ＭＳ Ｐゴシック" pitchFamily="82" charset="-128"/>
              </a:rPr>
              <a:t>Having edge protection</a:t>
            </a:r>
          </a:p>
          <a:p>
            <a:pPr marL="800100" lvl="1" indent="-285750">
              <a:lnSpc>
                <a:spcPct val="90000"/>
              </a:lnSpc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GB" sz="2000" dirty="0" smtClean="0">
                <a:latin typeface="Arial" charset="0"/>
                <a:ea typeface="ＭＳ Ｐゴシック" pitchFamily="82" charset="-128"/>
              </a:rPr>
              <a:t>Good housekeeping</a:t>
            </a:r>
          </a:p>
          <a:p>
            <a:pPr marL="800100" lvl="1" indent="-285750">
              <a:lnSpc>
                <a:spcPct val="90000"/>
              </a:lnSpc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GB" sz="2000" dirty="0" smtClean="0">
                <a:latin typeface="Arial" charset="0"/>
                <a:ea typeface="ＭＳ Ｐゴシック" pitchFamily="82" charset="-128"/>
              </a:rPr>
              <a:t>Following procedures</a:t>
            </a:r>
          </a:p>
          <a:p>
            <a:pPr marL="800100" lvl="1" indent="-285750">
              <a:lnSpc>
                <a:spcPct val="90000"/>
              </a:lnSpc>
              <a:buFont typeface="Arial" panose="020B0604020202020204" pitchFamily="34" charset="0"/>
              <a:buChar char="−"/>
              <a:tabLst>
                <a:tab pos="457200" algn="l"/>
              </a:tabLst>
              <a:defRPr/>
            </a:pPr>
            <a:r>
              <a:rPr lang="en-GB" sz="2000" dirty="0" smtClean="0">
                <a:latin typeface="Arial" charset="0"/>
                <a:ea typeface="ＭＳ Ｐゴシック" pitchFamily="82" charset="-128"/>
              </a:rPr>
              <a:t>Being aware of changes to the work area.</a:t>
            </a:r>
            <a:endParaRPr lang="en-GB" sz="2000" dirty="0">
              <a:latin typeface="Arial" charset="0"/>
              <a:ea typeface="ＭＳ Ｐゴシック" pitchFamily="82" charset="-128"/>
            </a:endParaRPr>
          </a:p>
          <a:p>
            <a:pPr marL="285750" indent="-285750">
              <a:buFont typeface="Arial" charset="0"/>
              <a:buChar char="•"/>
            </a:pPr>
            <a:endParaRPr lang="en-AU" sz="2000" dirty="0">
              <a:latin typeface="Arial" charset="0"/>
            </a:endParaRPr>
          </a:p>
        </p:txBody>
      </p:sp>
      <p:pic>
        <p:nvPicPr>
          <p:cNvPr id="5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058" y="1358900"/>
            <a:ext cx="1806067" cy="501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 Bold" charset="0"/>
                <a:ea typeface="ＭＳ Ｐゴシック" charset="0"/>
              </a:rPr>
              <a:t>Introduction</a:t>
            </a: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6834695" cy="49657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Dropped objects are one of the biggest workplace killers!</a:t>
            </a:r>
            <a:endParaRPr lang="en-US" sz="2000" dirty="0">
              <a:latin typeface="Arial" charset="0"/>
            </a:endParaRPr>
          </a:p>
          <a:p>
            <a:pPr marL="342900" lvl="1" indent="-342900">
              <a:spcBef>
                <a:spcPts val="175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Learning objectives: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GB" sz="2000" dirty="0" smtClean="0">
                <a:latin typeface="Arial" charset="0"/>
              </a:rPr>
              <a:t>Raise </a:t>
            </a:r>
            <a:r>
              <a:rPr lang="en-GB" sz="2000" dirty="0">
                <a:latin typeface="Arial" charset="0"/>
              </a:rPr>
              <a:t>awareness of potential dropped objects and industry facts </a:t>
            </a: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GB" sz="2000" dirty="0" smtClean="0">
                <a:latin typeface="Arial" charset="0"/>
              </a:rPr>
              <a:t>Recognise </a:t>
            </a:r>
            <a:r>
              <a:rPr lang="en-GB" sz="2000" dirty="0">
                <a:latin typeface="Arial" charset="0"/>
              </a:rPr>
              <a:t>and understand: </a:t>
            </a:r>
            <a:endParaRPr lang="en-GB" sz="2000" dirty="0" smtClean="0">
              <a:latin typeface="Arial" charset="0"/>
            </a:endParaRPr>
          </a:p>
          <a:p>
            <a:pPr marL="1581150" lvl="2" indent="-285750">
              <a:buFont typeface="Arial" panose="020B0604020202020204" pitchFamily="34" charset="0"/>
              <a:buChar char="−"/>
              <a:defRPr/>
            </a:pPr>
            <a:r>
              <a:rPr lang="en-GB" dirty="0" smtClean="0">
                <a:latin typeface="Arial" charset="0"/>
              </a:rPr>
              <a:t>the </a:t>
            </a:r>
            <a:r>
              <a:rPr lang="en-GB" dirty="0">
                <a:latin typeface="Arial" charset="0"/>
              </a:rPr>
              <a:t>top 10 causes of dropped objects </a:t>
            </a:r>
          </a:p>
          <a:p>
            <a:pPr marL="1581150" lvl="2" indent="-285750">
              <a:buFont typeface="Arial" panose="020B0604020202020204" pitchFamily="34" charset="0"/>
              <a:buChar char="−"/>
              <a:defRPr/>
            </a:pPr>
            <a:r>
              <a:rPr lang="en-GB" dirty="0">
                <a:latin typeface="Arial" charset="0"/>
              </a:rPr>
              <a:t>personal responsibilities for the prevention of dropped objects </a:t>
            </a:r>
          </a:p>
          <a:p>
            <a:pPr marL="1581150" lvl="2" indent="-285750">
              <a:buFont typeface="Arial" panose="020B0604020202020204" pitchFamily="34" charset="0"/>
              <a:buChar char="−"/>
              <a:defRPr/>
            </a:pPr>
            <a:r>
              <a:rPr lang="en-GB" dirty="0">
                <a:latin typeface="Arial" charset="0"/>
              </a:rPr>
              <a:t>ways to stop dropped object incidents.</a:t>
            </a:r>
          </a:p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800100" lvl="1" indent="-285750"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endParaRPr lang="en-US" dirty="0"/>
          </a:p>
          <a:p>
            <a:pPr marL="800100" lvl="1" indent="-285750">
              <a:buClr>
                <a:schemeClr val="tx1"/>
              </a:buClr>
              <a:buFont typeface="Arial" panose="020B0604020202020204" pitchFamily="34" charset="0"/>
              <a:buChar char="−"/>
              <a:defRPr/>
            </a:pPr>
            <a:endParaRPr lang="en-US" sz="18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3556000" y="1352550"/>
            <a:ext cx="5164146" cy="5018237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ＭＳ Ｐゴシック" pitchFamily="82" charset="-128"/>
              </a:rPr>
              <a:t>A dropped object falls from its previous static position under its own weight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ＭＳ Ｐゴシック" pitchFamily="82" charset="-128"/>
              </a:rPr>
              <a:t>The fall can be downwards or sideways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  <a:ea typeface="ＭＳ Ｐゴシック" pitchFamily="82" charset="-128"/>
              </a:rPr>
              <a:t>Dropped objects are most commonly associated with work at </a:t>
            </a:r>
            <a:r>
              <a:rPr lang="en-US" dirty="0" smtClean="0">
                <a:latin typeface="Arial" charset="0"/>
                <a:ea typeface="ＭＳ Ｐゴシック" pitchFamily="82" charset="-128"/>
              </a:rPr>
              <a:t>heights or lifting operations</a:t>
            </a:r>
            <a:r>
              <a:rPr lang="en-US" dirty="0">
                <a:latin typeface="Arial" charset="0"/>
                <a:ea typeface="ＭＳ Ｐゴシック" pitchFamily="82" charset="-128"/>
              </a:rPr>
              <a:t> 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 Dropped Object</a:t>
            </a:r>
            <a:endParaRPr lang="en-A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928" y="1352550"/>
            <a:ext cx="2376264" cy="17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544217" y="3200462"/>
            <a:ext cx="2434976" cy="176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4217" y="5048374"/>
            <a:ext cx="2434975" cy="173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03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Impact Statistics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360363" y="1358900"/>
            <a:ext cx="5595937" cy="4965700"/>
          </a:xfrm>
        </p:spPr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chemeClr val="tx1"/>
                </a:solidFill>
                <a:latin typeface="Arial" charset="0"/>
                <a:ea typeface="ＭＳ Ｐゴシック" pitchFamily="82" charset="-128"/>
              </a:rPr>
              <a:t>The impact is a combination of weight and distance</a:t>
            </a:r>
            <a:endParaRPr lang="en-AU" sz="2000" dirty="0">
              <a:solidFill>
                <a:schemeClr val="tx1"/>
              </a:solidFill>
              <a:latin typeface="Arial" charset="0"/>
              <a:ea typeface="ＭＳ Ｐゴシック" pitchFamily="82" charset="-128"/>
            </a:endParaRP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sz="2000" dirty="0" smtClean="0">
                <a:solidFill>
                  <a:schemeClr val="tx1"/>
                </a:solidFill>
                <a:latin typeface="Arial" charset="0"/>
              </a:rPr>
              <a:t>A 220g bolt dropped 23 meters hits with an impact of 50+ kg</a:t>
            </a:r>
            <a:endParaRPr lang="en-AU" sz="2000" dirty="0">
              <a:solidFill>
                <a:schemeClr val="tx1"/>
              </a:solidFill>
              <a:latin typeface="Arial" charset="0"/>
            </a:endParaRPr>
          </a:p>
          <a:p>
            <a:pPr marL="800100" lvl="1" indent="-285750">
              <a:buFont typeface="Arial" panose="020B0604020202020204" pitchFamily="34" charset="0"/>
              <a:buChar char="−"/>
              <a:defRPr/>
            </a:pPr>
            <a:r>
              <a:rPr lang="en-AU" sz="2000" dirty="0" smtClean="0">
                <a:solidFill>
                  <a:schemeClr val="tx1"/>
                </a:solidFill>
                <a:latin typeface="Arial" charset="0"/>
              </a:rPr>
              <a:t>A 2kg hammer dropped 6 metres hits with an impact of 117+ kg</a:t>
            </a:r>
            <a:endParaRPr lang="en-AU" sz="2000" dirty="0">
              <a:solidFill>
                <a:schemeClr val="tx1"/>
              </a:solidFill>
              <a:latin typeface="Arial" charset="0"/>
            </a:endParaRP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solidFill>
                  <a:schemeClr val="tx1"/>
                </a:solidFill>
                <a:latin typeface="Arial" charset="0"/>
                <a:ea typeface="ＭＳ Ｐゴシック" pitchFamily="82" charset="-128"/>
              </a:rPr>
              <a:t>Gravity makes objects fall vertically but objects can be deflected increasing the risk zone</a:t>
            </a:r>
            <a:endParaRPr lang="en-AU" sz="2000" dirty="0">
              <a:solidFill>
                <a:schemeClr val="tx1"/>
              </a:solidFill>
              <a:latin typeface="Arial" charset="0"/>
              <a:ea typeface="ＭＳ Ｐゴシック" pitchFamily="8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549" y="4757258"/>
            <a:ext cx="4734523" cy="1821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500" y="1358900"/>
            <a:ext cx="3365500" cy="448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4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Top 10 Causes of Dropped Objects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/>
        <p:txBody>
          <a:bodyPr>
            <a:noAutofit/>
          </a:bodyPr>
          <a:lstStyle/>
          <a:p>
            <a:pPr marL="342900" lvl="1" indent="-342900">
              <a:spcBef>
                <a:spcPts val="1750"/>
              </a:spcBef>
              <a:buFont typeface="+mj-lt"/>
              <a:buAutoNum type="arabicPeriod"/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Inadequate risk assessment</a:t>
            </a:r>
          </a:p>
          <a:p>
            <a:pPr marL="342900" lvl="1" indent="-342900">
              <a:spcBef>
                <a:spcPts val="1750"/>
              </a:spcBef>
              <a:buFont typeface="+mj-lt"/>
              <a:buAutoNum type="arabicPeriod"/>
              <a:defRPr/>
            </a:pPr>
            <a:r>
              <a:rPr lang="en-AU" sz="2000" dirty="0" smtClean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Lack of planning</a:t>
            </a:r>
          </a:p>
          <a:p>
            <a:pPr marL="342900" lvl="1" indent="-342900">
              <a:spcBef>
                <a:spcPts val="1750"/>
              </a:spcBef>
              <a:buFont typeface="+mj-lt"/>
              <a:buAutoNum type="arabicPeriod"/>
              <a:defRPr/>
            </a:pPr>
            <a:r>
              <a:rPr lang="en-AU" sz="2000" dirty="0" smtClean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Previous jobs</a:t>
            </a:r>
          </a:p>
          <a:p>
            <a:pPr marL="342900" lvl="1" indent="-342900">
              <a:spcBef>
                <a:spcPts val="1750"/>
              </a:spcBef>
              <a:buFont typeface="+mj-lt"/>
              <a:buAutoNum type="arabicPeriod"/>
              <a:defRPr/>
            </a:pPr>
            <a:r>
              <a:rPr lang="en-AU" sz="2000" dirty="0" smtClean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Inadequate repairs and/or inspections</a:t>
            </a:r>
          </a:p>
          <a:p>
            <a:pPr marL="342900" lvl="1" indent="-342900">
              <a:spcBef>
                <a:spcPts val="1750"/>
              </a:spcBef>
              <a:buFont typeface="+mj-lt"/>
              <a:buAutoNum type="arabicPeriod"/>
              <a:defRPr/>
            </a:pPr>
            <a:r>
              <a:rPr lang="en-AU" sz="2000" dirty="0" smtClean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Failed fixtures and fittings</a:t>
            </a:r>
          </a:p>
          <a:p>
            <a:pPr marL="342900" lvl="1" indent="-342900">
              <a:spcBef>
                <a:spcPts val="1750"/>
              </a:spcBef>
              <a:buFont typeface="+mj-lt"/>
              <a:buAutoNum type="arabicPeriod"/>
              <a:defRPr/>
            </a:pPr>
            <a:r>
              <a:rPr lang="en-AU" sz="2000" dirty="0" smtClean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Damaged tools and equipment</a:t>
            </a:r>
          </a:p>
          <a:p>
            <a:pPr marL="342900" lvl="1" indent="-342900">
              <a:spcBef>
                <a:spcPts val="1750"/>
              </a:spcBef>
              <a:buFont typeface="+mj-lt"/>
              <a:buAutoNum type="arabicPeriod"/>
              <a:defRPr/>
            </a:pPr>
            <a:r>
              <a:rPr lang="en-AU" sz="2000" dirty="0" smtClean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Loose objects</a:t>
            </a:r>
          </a:p>
          <a:p>
            <a:pPr marL="342900" lvl="1" indent="-342900">
              <a:spcBef>
                <a:spcPts val="1750"/>
              </a:spcBef>
              <a:buFont typeface="+mj-lt"/>
              <a:buAutoNum type="arabicPeriod"/>
              <a:defRPr/>
            </a:pPr>
            <a:r>
              <a:rPr lang="en-AU" sz="2000" dirty="0" smtClean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Environmental conditions</a:t>
            </a:r>
          </a:p>
          <a:p>
            <a:pPr marL="342900" lvl="1" indent="-342900">
              <a:spcBef>
                <a:spcPts val="1750"/>
              </a:spcBef>
              <a:buFont typeface="+mj-lt"/>
              <a:buAutoNum type="arabicPeriod"/>
              <a:defRPr/>
            </a:pPr>
            <a:r>
              <a:rPr lang="en-AU" sz="2000" dirty="0" smtClean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Collisions and snagging</a:t>
            </a:r>
          </a:p>
          <a:p>
            <a:pPr marL="342900" lvl="1" indent="-342900">
              <a:spcBef>
                <a:spcPts val="1750"/>
              </a:spcBef>
              <a:buFont typeface="+mj-lt"/>
              <a:buAutoNum type="arabicPeriod"/>
              <a:defRPr/>
            </a:pPr>
            <a:r>
              <a:rPr lang="en-AU" sz="2000" dirty="0" smtClean="0">
                <a:solidFill>
                  <a:srgbClr val="000000"/>
                </a:solidFill>
                <a:latin typeface="Arial" charset="0"/>
                <a:ea typeface="ＭＳ Ｐゴシック" pitchFamily="82" charset="-128"/>
              </a:rPr>
              <a:t>Human Error</a:t>
            </a:r>
            <a:endParaRPr lang="en-AU" sz="2000" dirty="0">
              <a:solidFill>
                <a:srgbClr val="000000"/>
              </a:solidFill>
              <a:latin typeface="Arial" charset="0"/>
              <a:ea typeface="ＭＳ Ｐゴシック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67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pitchFamily="82" charset="-128"/>
              </a:rPr>
              <a:t>Working near mobile equipment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pitchFamily="82" charset="-128"/>
              </a:rPr>
              <a:t>Working on or near structures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Arial" charset="0"/>
                <a:ea typeface="ＭＳ Ｐゴシック" pitchFamily="82" charset="-128"/>
              </a:rPr>
              <a:t>Work area </a:t>
            </a:r>
            <a:endParaRPr lang="en-US" dirty="0">
              <a:latin typeface="Arial" charset="0"/>
              <a:ea typeface="ＭＳ Ｐゴシック" pitchFamily="82" charset="-128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6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100" y="1358900"/>
            <a:ext cx="3839880" cy="49657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Hazards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4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latin typeface="Arial Bold" charset="0"/>
                <a:ea typeface="ＭＳ Ｐゴシック" charset="0"/>
              </a:rPr>
              <a:t>Work Safely</a:t>
            </a:r>
            <a:endParaRPr lang="en-US" dirty="0">
              <a:latin typeface="Arial Bold" charset="0"/>
              <a:ea typeface="ＭＳ Ｐゴシック" charset="0"/>
            </a:endParaRPr>
          </a:p>
        </p:txBody>
      </p:sp>
      <p:sp>
        <p:nvSpPr>
          <p:cNvPr id="4098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Make sure you are trained and authorised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Have required authorisations (permits, </a:t>
            </a:r>
            <a:r>
              <a:rPr lang="en-AU" sz="2000" dirty="0" err="1" smtClean="0">
                <a:latin typeface="Arial" charset="0"/>
                <a:ea typeface="ＭＳ Ｐゴシック" pitchFamily="82" charset="-128"/>
              </a:rPr>
              <a:t>etc</a:t>
            </a:r>
            <a:r>
              <a:rPr lang="en-AU" sz="2000" dirty="0" smtClean="0">
                <a:latin typeface="Arial" charset="0"/>
                <a:ea typeface="ＭＳ Ｐゴシック" pitchFamily="82" charset="-128"/>
              </a:rPr>
              <a:t>)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Inspect work site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Use PPE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Inspect equipment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If changes occur, stop and reassess</a:t>
            </a:r>
            <a:endParaRPr lang="en-AU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3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Controls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6"/>
          </p:nvPr>
        </p:nvSpPr>
        <p:spPr/>
        <p:txBody>
          <a:bodyPr>
            <a:normAutofit/>
          </a:bodyPr>
          <a:lstStyle/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Key Control Data Sheets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Use </a:t>
            </a:r>
            <a:r>
              <a:rPr lang="en-AU" sz="2000" dirty="0">
                <a:latin typeface="Arial" charset="0"/>
                <a:ea typeface="ＭＳ Ｐゴシック" pitchFamily="82" charset="-128"/>
              </a:rPr>
              <a:t>and apply the hierarchy of </a:t>
            </a:r>
            <a:r>
              <a:rPr lang="en-AU" sz="2000" dirty="0" smtClean="0">
                <a:latin typeface="Arial" charset="0"/>
                <a:ea typeface="ＭＳ Ｐゴシック" pitchFamily="82" charset="-128"/>
              </a:rPr>
              <a:t>controls</a:t>
            </a:r>
          </a:p>
          <a:p>
            <a:pPr marL="342900" lvl="1" indent="-342900">
              <a:spcBef>
                <a:spcPts val="175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AU" sz="2000" dirty="0" smtClean="0">
                <a:latin typeface="Arial" charset="0"/>
                <a:ea typeface="ＭＳ Ｐゴシック" pitchFamily="82" charset="-128"/>
              </a:rPr>
              <a:t>Controls are discussed at shift briefings and listed in:</a:t>
            </a:r>
          </a:p>
          <a:p>
            <a:pPr marL="1123950" lvl="2" indent="-342900">
              <a:spcBef>
                <a:spcPts val="175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JSEA/Risk Assessment</a:t>
            </a:r>
          </a:p>
          <a:p>
            <a:pPr marL="1123950" lvl="2" indent="-342900">
              <a:spcBef>
                <a:spcPts val="175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AU" dirty="0" smtClean="0">
                <a:latin typeface="Arial" charset="0"/>
                <a:ea typeface="ＭＳ Ｐゴシック" pitchFamily="82" charset="-128"/>
              </a:rPr>
              <a:t>Permits </a:t>
            </a:r>
          </a:p>
          <a:p>
            <a:pPr marL="1123950" lvl="2" indent="-342900">
              <a:spcBef>
                <a:spcPts val="1750"/>
              </a:spcBef>
              <a:buFont typeface="Arial" panose="020B0604020202020204" pitchFamily="34" charset="0"/>
              <a:buChar char="•"/>
              <a:tabLst>
                <a:tab pos="355600" algn="l"/>
              </a:tabLst>
              <a:defRPr/>
            </a:pPr>
            <a:r>
              <a:rPr lang="en-AU" dirty="0">
                <a:latin typeface="Arial" charset="0"/>
                <a:ea typeface="ＭＳ Ｐゴシック" pitchFamily="82" charset="-128"/>
              </a:rPr>
              <a:t>P</a:t>
            </a:r>
            <a:r>
              <a:rPr lang="en-AU" dirty="0" smtClean="0">
                <a:latin typeface="Arial" charset="0"/>
                <a:ea typeface="ＭＳ Ｐゴシック" pitchFamily="82" charset="-128"/>
              </a:rPr>
              <a:t>rocedures and work instructions  </a:t>
            </a:r>
            <a:endParaRPr lang="en-AU" dirty="0">
              <a:latin typeface="Arial" charset="0"/>
              <a:ea typeface="ＭＳ Ｐゴシック" pitchFamily="82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081" y="4614973"/>
            <a:ext cx="4216400" cy="2057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47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81" y="1160389"/>
            <a:ext cx="2321719" cy="1699601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4342" y="1941284"/>
            <a:ext cx="2024796" cy="1689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81" y="2965494"/>
            <a:ext cx="2321719" cy="17169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4848" y="4019550"/>
            <a:ext cx="2206277" cy="172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81" y="4787900"/>
            <a:ext cx="2338018" cy="191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2495" y="2447925"/>
            <a:ext cx="2422704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19971"/>
      </p:ext>
    </p:extLst>
  </p:cSld>
  <p:clrMapOvr>
    <a:masterClrMapping/>
  </p:clrMapOvr>
</p:sld>
</file>

<file path=ppt/theme/theme1.xml><?xml version="1.0" encoding="utf-8"?>
<a:theme xmlns:a="http://schemas.openxmlformats.org/drawingml/2006/main" name="MMJV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9C84002B06B439DA773BCD5D7BD89" ma:contentTypeVersion="0" ma:contentTypeDescription="Create a new document." ma:contentTypeScope="" ma:versionID="93cce71f2c3fb9a7609fae389cb10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FC47E7E-81CB-42E2-B3EC-1B3D79791F9B}"/>
</file>

<file path=customXml/itemProps2.xml><?xml version="1.0" encoding="utf-8"?>
<ds:datastoreItem xmlns:ds="http://schemas.openxmlformats.org/officeDocument/2006/customXml" ds:itemID="{1D796DDD-D705-4648-9D90-8C36002108D3}"/>
</file>

<file path=customXml/itemProps3.xml><?xml version="1.0" encoding="utf-8"?>
<ds:datastoreItem xmlns:ds="http://schemas.openxmlformats.org/officeDocument/2006/customXml" ds:itemID="{29744FC6-8F4F-42B9-9A9E-64BA4E8EEF88}"/>
</file>

<file path=docProps/app.xml><?xml version="1.0" encoding="utf-8"?>
<Properties xmlns="http://schemas.openxmlformats.org/officeDocument/2006/extended-properties" xmlns:vt="http://schemas.openxmlformats.org/officeDocument/2006/docPropsVTypes">
  <Template>MMJV PPT Template.potx</Template>
  <TotalTime>8498</TotalTime>
  <Words>781</Words>
  <Application>Microsoft Macintosh PowerPoint</Application>
  <PresentationFormat>On-screen Show (4:3)</PresentationFormat>
  <Paragraphs>108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 Bold</vt:lpstr>
      <vt:lpstr>Calibri</vt:lpstr>
      <vt:lpstr>Gill Sans</vt:lpstr>
      <vt:lpstr>MS PGothic</vt:lpstr>
      <vt:lpstr>ＭＳ Ｐゴシック</vt:lpstr>
      <vt:lpstr>Times</vt:lpstr>
      <vt:lpstr>Trebuchet MS</vt:lpstr>
      <vt:lpstr>ヒラギノ角ゴ Pro W3</vt:lpstr>
      <vt:lpstr>Arial</vt:lpstr>
      <vt:lpstr>MMJV PPT Template</vt:lpstr>
      <vt:lpstr>1_Office Theme</vt:lpstr>
      <vt:lpstr>1_Custom Design</vt:lpstr>
      <vt:lpstr>Dropped Objects</vt:lpstr>
      <vt:lpstr>Introduction</vt:lpstr>
      <vt:lpstr>What is a Dropped Object</vt:lpstr>
      <vt:lpstr>Impact Statistics</vt:lpstr>
      <vt:lpstr>Top 10 Causes of Dropped Objects</vt:lpstr>
      <vt:lpstr>Other Hazards</vt:lpstr>
      <vt:lpstr>Work Safely</vt:lpstr>
      <vt:lpstr>Controls</vt:lpstr>
      <vt:lpstr>Controls</vt:lpstr>
      <vt:lpstr>Challenges</vt:lpstr>
      <vt:lpstr>Summary</vt:lpstr>
    </vt:vector>
  </TitlesOfParts>
  <Company>PT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Coventon</dc:creator>
  <cp:lastModifiedBy>Glen Coventon</cp:lastModifiedBy>
  <cp:revision>953</cp:revision>
  <cp:lastPrinted>2018-03-29T22:56:04Z</cp:lastPrinted>
  <dcterms:created xsi:type="dcterms:W3CDTF">2009-06-11T07:05:59Z</dcterms:created>
  <dcterms:modified xsi:type="dcterms:W3CDTF">2019-03-14T05:00:33Z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0x010100D999C84002B06B439DA773BCD5D7BD89</vt:lpwstr>
  </property>
</Properties>
</file>