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49" r:id="rId5"/>
    <p:sldMasterId id="2147483737" r:id="rId6"/>
  </p:sldMasterIdLst>
  <p:notesMasterIdLst>
    <p:notesMasterId r:id="rId16"/>
  </p:notesMasterIdLst>
  <p:handoutMasterIdLst>
    <p:handoutMasterId r:id="rId17"/>
  </p:handoutMasterIdLst>
  <p:sldIdLst>
    <p:sldId id="359" r:id="rId7"/>
    <p:sldId id="452" r:id="rId8"/>
    <p:sldId id="524" r:id="rId9"/>
    <p:sldId id="526" r:id="rId10"/>
    <p:sldId id="527" r:id="rId11"/>
    <p:sldId id="528" r:id="rId12"/>
    <p:sldId id="456" r:id="rId13"/>
    <p:sldId id="531" r:id="rId14"/>
    <p:sldId id="547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Coulthard" initials="D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D2D"/>
    <a:srgbClr val="183263"/>
    <a:srgbClr val="579A34"/>
    <a:srgbClr val="1D306F"/>
    <a:srgbClr val="4C72B6"/>
    <a:srgbClr val="9D9D9E"/>
    <a:srgbClr val="F6BB1C"/>
    <a:srgbClr val="579B34"/>
    <a:srgbClr val="183062"/>
    <a:srgbClr val="59A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7"/>
    <p:restoredTop sz="75594" autoAdjust="0"/>
  </p:normalViewPr>
  <p:slideViewPr>
    <p:cSldViewPr snapToGrid="0">
      <p:cViewPr varScale="1">
        <p:scale>
          <a:sx n="86" d="100"/>
          <a:sy n="86" d="100"/>
        </p:scale>
        <p:origin x="2484" y="8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www.pertrain.com.au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>
                <a:latin typeface="Arial" charset="0"/>
                <a:cs typeface="Gill Sans" charset="0"/>
              </a:rPr>
              <a:t>Operator Responsibilities</a:t>
            </a:r>
            <a:endParaRPr lang="en-US" sz="1000" dirty="0"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>
                <a:latin typeface="Arial" charset="0"/>
                <a:cs typeface="Gill Sans" charset="0"/>
              </a:rPr>
              <a:t>Section One: Page </a:t>
            </a:r>
            <a:fld id="{6763A902-D38E-C648-AE31-D24DFB8A8530}" type="slidenum">
              <a:rPr lang="en-US" sz="900" smtClean="0">
                <a:latin typeface="Arial" charset="0"/>
                <a:cs typeface="Gill Sans" charset="0"/>
              </a:rPr>
              <a:pPr algn="ctr">
                <a:defRPr/>
              </a:pPr>
              <a:t>‹#›</a:t>
            </a:fld>
            <a:endParaRPr lang="en-US" sz="900">
              <a:latin typeface="Arial" charset="0"/>
              <a:cs typeface="Gill Sans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>
                <a:solidFill>
                  <a:srgbClr val="262626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174457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82" charset="-128"/>
        <a:cs typeface="Arial"/>
      </a:defRPr>
    </a:lvl1pPr>
    <a:lvl2pPr marL="576263" indent="-188913" algn="l" rtl="0" eaLnBrk="0" fontAlgn="base" hangingPunct="0">
      <a:spcBef>
        <a:spcPts val="3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2pPr>
    <a:lvl3pPr marL="955675" indent="-188913" algn="l" rtl="0" eaLnBrk="0" fontAlgn="base" hangingPunct="0">
      <a:spcBef>
        <a:spcPts val="3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Welcome.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Introduce yourself.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Outline your experience.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Explain where the facilities are and any OHS issues if necessary</a:t>
            </a:r>
          </a:p>
          <a:p>
            <a:pPr marL="171450" indent="-171450">
              <a:buFont typeface="Arial"/>
              <a:buChar char="•"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Timeframe for the course.</a:t>
            </a:r>
          </a:p>
          <a:p>
            <a:pPr marL="171450" indent="-171450">
              <a:buFont typeface="Arial"/>
              <a:buChar char="•"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Handouts: </a:t>
            </a:r>
          </a:p>
          <a:p>
            <a:pPr marL="177800" indent="0">
              <a:buFont typeface="Arial"/>
              <a:buNone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-  Attendance Sheet - get all trainees to sign </a:t>
            </a:r>
          </a:p>
          <a:p>
            <a:pPr marL="177800" indent="0">
              <a:buFont typeface="Arial"/>
              <a:buNone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-  Training Material (Reference book, permits, </a:t>
            </a:r>
            <a:r>
              <a:rPr lang="en-US" sz="1000" b="0" i="0" u="none" strike="noStrike" kern="1200" baseline="0" dirty="0" err="1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etc</a:t>
            </a: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)</a:t>
            </a:r>
            <a:r>
              <a:rPr lang="en-US" altLang="en-US" dirty="0"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Any questions?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1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Discuss </a:t>
            </a:r>
            <a:r>
              <a:rPr lang="en-AU" sz="11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the requirements for driving at </a:t>
            </a:r>
            <a:r>
              <a:rPr lang="en-AU" sz="1100" b="0" i="0" u="none" strike="noStrike" kern="1200" baseline="0" dirty="0" err="1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OTML</a:t>
            </a:r>
            <a:r>
              <a:rPr lang="en-AU" sz="11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61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altLang="en-US" dirty="0"/>
              <a:t>Explain what is meant by fit for work and what can</a:t>
            </a:r>
            <a:r>
              <a:rPr lang="en-US" altLang="en-US" baseline="0" dirty="0"/>
              <a:t> affect your work fitness</a:t>
            </a:r>
            <a:r>
              <a:rPr lang="en-US" altLang="en-US" dirty="0"/>
              <a:t>.</a:t>
            </a:r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altLang="en-US" dirty="0"/>
              <a:t>Discuss the requirements for</a:t>
            </a:r>
            <a:r>
              <a:rPr lang="en-US" altLang="en-US" baseline="0" dirty="0"/>
              <a:t> fitness assessments</a:t>
            </a:r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altLang="en-US" baseline="0" dirty="0"/>
              <a:t>Describe the actions that will take place if a worker is found to be unfit for work.</a:t>
            </a:r>
            <a:endParaRPr lang="en-US" altLang="en-US" dirty="0"/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031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Explain what is meant by fatigue and the risks of being fatigued at work.</a:t>
            </a:r>
          </a:p>
          <a:p>
            <a:r>
              <a:rPr lang="en-US" baseline="0" dirty="0"/>
              <a:t>Discuss the signs of fatigue.</a:t>
            </a:r>
          </a:p>
        </p:txBody>
      </p:sp>
    </p:spTree>
    <p:extLst>
      <p:ext uri="{BB962C8B-B14F-4D97-AF65-F5344CB8AC3E}">
        <p14:creationId xmlns:p14="http://schemas.microsoft.com/office/powerpoint/2010/main" val="158317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Explain that fatigue is often caused by lack of sleep.</a:t>
            </a:r>
          </a:p>
          <a:p>
            <a:r>
              <a:rPr lang="en-US" baseline="0" dirty="0"/>
              <a:t>Discuss the actions to take to </a:t>
            </a:r>
            <a:r>
              <a:rPr lang="en-US" baseline="0"/>
              <a:t>control fatigue.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54409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</a:t>
            </a:r>
            <a:r>
              <a:rPr lang="en-US" dirty="0" err="1"/>
              <a:t>OTML</a:t>
            </a:r>
            <a:r>
              <a:rPr lang="en-US" dirty="0"/>
              <a:t> fatigue</a:t>
            </a:r>
            <a:r>
              <a:rPr lang="en-US" baseline="0" dirty="0"/>
              <a:t> management guidelines</a:t>
            </a:r>
            <a:r>
              <a:rPr lang="en-US" dirty="0"/>
              <a:t>.</a:t>
            </a:r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dirty="0" err="1"/>
              <a:t>Emphasise</a:t>
            </a:r>
            <a:r>
              <a:rPr lang="en-US" baseline="0" dirty="0"/>
              <a:t> that 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r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egardless of the length of shift, if a worker, Superintendent, or Supervisor assesses a worker as suffering fatigue, or being at risk from fatigue, the Superintendent or Supervisor will arrange a means of alternative travel home.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69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Emphasise</a:t>
            </a:r>
            <a:r>
              <a:rPr lang="en-US" baseline="0" dirty="0"/>
              <a:t> that </a:t>
            </a:r>
            <a:r>
              <a:rPr lang="en-US" baseline="0" dirty="0" err="1"/>
              <a:t>OTML</a:t>
            </a:r>
            <a:r>
              <a:rPr lang="en-US" baseline="0" dirty="0"/>
              <a:t> has a zero tolerance for alcohol and illicit drugs at the work place.</a:t>
            </a:r>
          </a:p>
          <a:p>
            <a:r>
              <a:rPr lang="en-US" baseline="0" dirty="0"/>
              <a:t>Discuss the symptoms and risks of alcohol and drugs.</a:t>
            </a:r>
          </a:p>
          <a:p>
            <a:r>
              <a:rPr lang="en-US" baseline="0" dirty="0" err="1"/>
              <a:t>Empasise</a:t>
            </a:r>
            <a:r>
              <a:rPr lang="en-US" baseline="0" dirty="0"/>
              <a:t> that this applies to all substances containing alcohol, drugs including 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amphetamines, barbiturates, benzodiazepines, cannabinoids, cocaine, LSD, methadone, and opiates, over-the-counter and prescription medication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 and b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etel nut. </a:t>
            </a:r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927865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process for alcohol and drug</a:t>
            </a:r>
            <a:r>
              <a:rPr lang="en-US" baseline="0" dirty="0"/>
              <a:t> testing at </a:t>
            </a:r>
            <a:r>
              <a:rPr lang="en-US" baseline="0" dirty="0" err="1"/>
              <a:t>OTML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72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other causes of fatigue.</a:t>
            </a:r>
          </a:p>
        </p:txBody>
      </p:sp>
    </p:spTree>
    <p:extLst>
      <p:ext uri="{BB962C8B-B14F-4D97-AF65-F5344CB8AC3E}">
        <p14:creationId xmlns:p14="http://schemas.microsoft.com/office/powerpoint/2010/main" val="77132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0000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2000"/>
            </a:lvl2pPr>
            <a:lvl3pPr marL="1257300" indent="-342900">
              <a:buClr>
                <a:schemeClr val="tx1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490133"/>
            <a:ext cx="5266267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rgbClr val="1D306F"/>
                </a:solidFill>
              </a:defRPr>
            </a:lvl1pPr>
          </a:lstStyle>
          <a:p>
            <a:pPr lvl="0"/>
            <a:r>
              <a:rPr lang="en-AU" dirty="0"/>
              <a:t>Click to edit Master title style</a:t>
            </a:r>
            <a:br>
              <a:rPr lang="en-AU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67" y="587556"/>
            <a:ext cx="2575646" cy="8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7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3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5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880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60900" y="18753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67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7624887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4482996"/>
            <a:ext cx="64008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491" y="28576"/>
            <a:ext cx="8672634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255000" y="0"/>
            <a:ext cx="889000" cy="901700"/>
          </a:xfrm>
          <a:prstGeom prst="rect">
            <a:avLst/>
          </a:prstGeom>
          <a:solidFill>
            <a:srgbClr val="4C72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43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61533"/>
            <a:ext cx="8712200" cy="5503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888067"/>
            <a:ext cx="8712200" cy="4783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5" y="166506"/>
            <a:ext cx="1913466" cy="615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35609"/>
            <a:ext cx="9144000" cy="143892"/>
          </a:xfrm>
          <a:prstGeom prst="rect">
            <a:avLst/>
          </a:prstGeom>
        </p:spPr>
      </p:pic>
      <p:pic>
        <p:nvPicPr>
          <p:cNvPr id="4" name="Picture 3" descr="Intranet (dragged)-01.pn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4"/>
          <a:stretch/>
        </p:blipFill>
        <p:spPr>
          <a:xfrm>
            <a:off x="8407400" y="246210"/>
            <a:ext cx="596900" cy="52849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931333"/>
            <a:ext cx="9144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1830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 userDrawn="1"/>
        </p:nvSpPr>
        <p:spPr>
          <a:xfrm>
            <a:off x="161925" y="6600110"/>
            <a:ext cx="219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+mj-lt"/>
              </a:rPr>
              <a:t>APT1314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83062"/>
          </a:solidFill>
          <a:latin typeface="Arial"/>
          <a:ea typeface="ＭＳ Ｐゴシック" pitchFamily="82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9pPr>
    </p:titleStyle>
    <p:bodyStyle>
      <a:lvl1pPr marL="342900" indent="-342900" algn="l" rtl="0" eaLnBrk="1" fontAlgn="base" hangingPunct="1">
        <a:spcBef>
          <a:spcPts val="1750"/>
        </a:spcBef>
        <a:spcAft>
          <a:spcPct val="0"/>
        </a:spcAft>
        <a:defRPr sz="2400">
          <a:solidFill>
            <a:schemeClr val="tx1"/>
          </a:solidFill>
          <a:latin typeface="Arial"/>
          <a:ea typeface="ＭＳ Ｐゴシック" pitchFamily="82" charset="-128"/>
          <a:cs typeface="Arial"/>
        </a:defRPr>
      </a:lvl1pPr>
      <a:lvl2pPr marL="857250" indent="-38100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2pPr>
      <a:lvl3pPr marL="13335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•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3pPr>
      <a:lvl4pPr marL="180975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–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4pPr>
      <a:lvl5pPr marL="22860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»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5pPr>
      <a:lvl6pPr marL="27432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6pPr>
      <a:lvl7pPr marL="32004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7pPr>
      <a:lvl8pPr marL="36576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8pPr>
      <a:lvl9pPr marL="41148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5626100" y="6508750"/>
            <a:ext cx="32766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3300"/>
            <a:ext cx="9144000" cy="3111500"/>
          </a:xfrm>
          <a:prstGeom prst="rect">
            <a:avLst/>
          </a:prstGeom>
        </p:spPr>
      </p:pic>
      <p:sp>
        <p:nvSpPr>
          <p:cNvPr id="144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4391"/>
            <a:ext cx="8229600" cy="1751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963B-5E1B-544F-A872-2BA17486DE1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3536950"/>
            <a:ext cx="9144000" cy="3111500"/>
          </a:xfrm>
          <a:prstGeom prst="rect">
            <a:avLst/>
          </a:prstGeom>
          <a:solidFill>
            <a:srgbClr val="183263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5304"/>
            <a:ext cx="9144000" cy="1652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8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3"/>
          <p:cNvSpPr txBox="1">
            <a:spLocks noChangeArrowheads="1"/>
          </p:cNvSpPr>
          <p:nvPr/>
        </p:nvSpPr>
        <p:spPr bwMode="auto">
          <a:xfrm>
            <a:off x="3868738" y="30146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Driver Fitness for Work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Awareness Package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662" y="1358900"/>
            <a:ext cx="2587521" cy="543379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6497636" cy="4965700"/>
          </a:xfrm>
        </p:spPr>
        <p:txBody>
          <a:bodyPr/>
          <a:lstStyle/>
          <a:p>
            <a:pPr marL="0" lvl="1" indent="0">
              <a:spcBef>
                <a:spcPts val="1750"/>
              </a:spcBef>
              <a:buClr>
                <a:schemeClr val="tx1"/>
              </a:buClr>
              <a:buNone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Drivers must: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Be trained and authorised to operate vehicle 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Have relevant Permit for vehicle and area 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Have current driver’s licence for class of vehicle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Be mentally, emotionally and physically fit for work</a:t>
            </a:r>
          </a:p>
        </p:txBody>
      </p:sp>
    </p:spTree>
    <p:extLst>
      <p:ext uri="{BB962C8B-B14F-4D97-AF65-F5344CB8AC3E}">
        <p14:creationId xmlns:p14="http://schemas.microsoft.com/office/powerpoint/2010/main" val="30930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Fit for 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3504045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Physically, mentally and emotionally able to perform your work safely and to required standard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Fitness for work can be affected by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AU" dirty="0">
                <a:latin typeface="Arial" charset="0"/>
              </a:rPr>
              <a:t>fatigue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AU" dirty="0">
                <a:latin typeface="Arial" charset="0"/>
              </a:rPr>
              <a:t>alcohol and drugs, including </a:t>
            </a:r>
            <a:r>
              <a:rPr lang="en-AU" dirty="0" err="1">
                <a:latin typeface="Arial" charset="0"/>
              </a:rPr>
              <a:t>buai</a:t>
            </a:r>
            <a:r>
              <a:rPr lang="en-AU" dirty="0">
                <a:latin typeface="Arial" charset="0"/>
              </a:rPr>
              <a:t> / betel nut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AU" dirty="0">
                <a:latin typeface="Arial" charset="0"/>
              </a:rPr>
              <a:t>stress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AU" dirty="0">
                <a:latin typeface="Arial" charset="0"/>
              </a:rPr>
              <a:t>physical difficulties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Fitness assessments may be conducted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If you are unfit for work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AU" dirty="0">
                <a:latin typeface="Arial" charset="0"/>
              </a:rPr>
              <a:t>you cannot drive a vehicle / operate equipment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AU" dirty="0">
                <a:latin typeface="Arial" charset="0"/>
              </a:rPr>
              <a:t>you may be removed from site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AU" dirty="0">
                <a:latin typeface="Arial" charset="0"/>
              </a:rPr>
              <a:t>you will get a letter outlining the breach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AU" dirty="0">
                <a:latin typeface="Arial" charset="0"/>
              </a:rPr>
              <a:t>you cannot return to work until you have met with Manger/Supervisor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245" y="1876952"/>
            <a:ext cx="3018880" cy="28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Fatigue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91" y="1477315"/>
            <a:ext cx="8351837" cy="4263356"/>
          </a:xfrm>
        </p:spPr>
      </p:pic>
    </p:spTree>
    <p:extLst>
      <p:ext uri="{BB962C8B-B14F-4D97-AF65-F5344CB8AC3E}">
        <p14:creationId xmlns:p14="http://schemas.microsoft.com/office/powerpoint/2010/main" val="103952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553152" cy="4965700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latin typeface="Arial" charset="0"/>
              </a:rPr>
              <a:t>Get 7-8 hours of sleep</a:t>
            </a:r>
          </a:p>
          <a:p>
            <a:pPr lvl="1"/>
            <a:r>
              <a:rPr lang="en-US" dirty="0">
                <a:latin typeface="Arial" charset="0"/>
              </a:rPr>
              <a:t>Have afternoon nap before night shift</a:t>
            </a:r>
          </a:p>
          <a:p>
            <a:pPr lvl="1"/>
            <a:r>
              <a:rPr lang="en-US" dirty="0">
                <a:latin typeface="Arial" charset="0"/>
              </a:rPr>
              <a:t>Take care at roster change</a:t>
            </a:r>
          </a:p>
          <a:p>
            <a:pPr lvl="1"/>
            <a:r>
              <a:rPr lang="en-US" dirty="0">
                <a:latin typeface="Arial" charset="0"/>
              </a:rPr>
              <a:t>Discuss fatigue issues with Supervisor and make changes if required</a:t>
            </a:r>
          </a:p>
          <a:p>
            <a:pPr lvl="1"/>
            <a:r>
              <a:rPr lang="en-US" dirty="0">
                <a:latin typeface="Arial" charset="0"/>
              </a:rPr>
              <a:t>Get professional help if necessary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endParaRPr lang="en-US" sz="20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30" y="4989484"/>
            <a:ext cx="8728364" cy="1091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516" y="1382836"/>
            <a:ext cx="3964478" cy="29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0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 </a:t>
            </a:r>
            <a:r>
              <a:rPr lang="en-US" dirty="0" err="1"/>
              <a:t>Tedi</a:t>
            </a:r>
            <a:r>
              <a:rPr lang="en-US" dirty="0"/>
              <a:t> Fatigue Management Guidelines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83" y="1358900"/>
            <a:ext cx="5193196" cy="4965700"/>
          </a:xfrm>
        </p:spPr>
      </p:pic>
    </p:spTree>
    <p:extLst>
      <p:ext uri="{BB962C8B-B14F-4D97-AF65-F5344CB8AC3E}">
        <p14:creationId xmlns:p14="http://schemas.microsoft.com/office/powerpoint/2010/main" val="112574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Alcohol and Drugs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640762" cy="5365750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ZERO TOLERANCE for alcohol and illicit drugs at work</a:t>
            </a:r>
          </a:p>
          <a:p>
            <a:pPr lvl="1"/>
            <a:r>
              <a:rPr lang="en-US" dirty="0"/>
              <a:t>Must have 0.000 BAC and negative drug test result</a:t>
            </a:r>
          </a:p>
          <a:p>
            <a:pPr lvl="1"/>
            <a:r>
              <a:rPr lang="en-US" dirty="0"/>
              <a:t>Alcohol and drugs can affect a person’s ability to: </a:t>
            </a:r>
          </a:p>
          <a:p>
            <a:pPr lvl="2">
              <a:buFont typeface=".AppleSystemUIFont" charset="-120"/>
              <a:buChar char="-"/>
            </a:pPr>
            <a:r>
              <a:rPr lang="en-US" sz="1800" dirty="0"/>
              <a:t>stay awake and alert  </a:t>
            </a:r>
          </a:p>
          <a:p>
            <a:pPr lvl="2">
              <a:buFont typeface=".AppleSystemUIFont" charset="-120"/>
              <a:buChar char="-"/>
            </a:pPr>
            <a:r>
              <a:rPr lang="en-US" sz="1800" dirty="0"/>
              <a:t>react promptly</a:t>
            </a:r>
          </a:p>
          <a:p>
            <a:pPr lvl="2">
              <a:buFont typeface=".AppleSystemUIFont" charset="-120"/>
              <a:buChar char="-"/>
            </a:pPr>
            <a:r>
              <a:rPr lang="en-US" sz="1800" dirty="0"/>
              <a:t>make good decisions </a:t>
            </a:r>
          </a:p>
          <a:p>
            <a:pPr lvl="2">
              <a:buFont typeface=".AppleSystemUIFont" charset="-120"/>
              <a:buChar char="-"/>
            </a:pPr>
            <a:r>
              <a:rPr lang="en-US" sz="1800" dirty="0"/>
              <a:t>function normally physically </a:t>
            </a:r>
          </a:p>
          <a:p>
            <a:pPr lvl="1"/>
            <a:r>
              <a:rPr lang="en-US" dirty="0"/>
              <a:t>Symptoms of alcohol or drug use include: </a:t>
            </a:r>
          </a:p>
          <a:p>
            <a:pPr lvl="2">
              <a:buFont typeface=".AppleSystemUIFont" charset="-120"/>
              <a:buChar char="-"/>
            </a:pPr>
            <a:r>
              <a:rPr lang="en-US" sz="1800" dirty="0"/>
              <a:t>unusual </a:t>
            </a:r>
            <a:r>
              <a:rPr lang="en-US" sz="1800" dirty="0" err="1"/>
              <a:t>behaviour</a:t>
            </a:r>
            <a:r>
              <a:rPr lang="en-US" sz="1800" dirty="0"/>
              <a:t> </a:t>
            </a:r>
          </a:p>
          <a:p>
            <a:pPr lvl="2">
              <a:buFont typeface=".AppleSystemUIFont" charset="-120"/>
              <a:buChar char="-"/>
            </a:pPr>
            <a:r>
              <a:rPr lang="en-US" sz="1800" dirty="0"/>
              <a:t>increased near misses and incidents </a:t>
            </a:r>
          </a:p>
          <a:p>
            <a:pPr lvl="2">
              <a:buFont typeface=".AppleSystemUIFont" charset="-120"/>
              <a:buChar char="-"/>
            </a:pPr>
            <a:r>
              <a:rPr lang="en-US" sz="1800" dirty="0"/>
              <a:t>deteriorating work performance </a:t>
            </a:r>
          </a:p>
          <a:p>
            <a:pPr lvl="1"/>
            <a:r>
              <a:rPr lang="en-US" dirty="0"/>
              <a:t>You must:</a:t>
            </a:r>
          </a:p>
          <a:p>
            <a:pPr lvl="2">
              <a:buFont typeface=".AppleSystemUIFont" charset="-120"/>
              <a:buChar char="-"/>
            </a:pPr>
            <a:r>
              <a:rPr lang="en-US" sz="1800" dirty="0"/>
              <a:t>notify supervisor if taking medication </a:t>
            </a:r>
          </a:p>
          <a:p>
            <a:pPr lvl="2">
              <a:buFont typeface=".AppleSystemUIFont" charset="-120"/>
              <a:buChar char="-"/>
            </a:pPr>
            <a:r>
              <a:rPr lang="en-US" sz="1800" dirty="0"/>
              <a:t>use medication as directed by doctor or manufacturer </a:t>
            </a:r>
          </a:p>
          <a:p>
            <a:pPr lvl="2">
              <a:buFont typeface=".AppleSystemUIFont" charset="-120"/>
              <a:buChar char="-"/>
            </a:pPr>
            <a:r>
              <a:rPr lang="en-US" sz="1800" dirty="0"/>
              <a:t>cooperate and participate in alcohol and drug testing</a:t>
            </a:r>
            <a:endParaRPr lang="en-US" dirty="0"/>
          </a:p>
          <a:p>
            <a:pPr lvl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6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and Drug Testing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3868737" cy="4965700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Breath test for alcohol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Saliva test for drugs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Self-test kits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Do not tamper with test samples or results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309" y="378729"/>
            <a:ext cx="374181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8160181" cy="49657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Physical illness or injury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Emotional issues and stress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Causes of Fatigue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0" y="299752"/>
            <a:ext cx="3338513" cy="64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30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heme/theme1.xml><?xml version="1.0" encoding="utf-8"?>
<a:theme xmlns:a="http://schemas.openxmlformats.org/drawingml/2006/main" name="MMJV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C43450-1745-434A-A9CD-C9132C90F04C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78CC56-8345-4AFC-A951-2401DFAC10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43336C-155B-4981-BE59-8D344A268A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MMJV PPT Template.potx</Template>
  <TotalTime>9281</TotalTime>
  <Words>557</Words>
  <Application>Microsoft Office PowerPoint</Application>
  <PresentationFormat>On-screen Show (4:3)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.AppleSystemUIFont</vt:lpstr>
      <vt:lpstr>Arial</vt:lpstr>
      <vt:lpstr>Calibri</vt:lpstr>
      <vt:lpstr>Times</vt:lpstr>
      <vt:lpstr>Trebuchet MS</vt:lpstr>
      <vt:lpstr>MMJV PPT Template</vt:lpstr>
      <vt:lpstr>1_Office Theme</vt:lpstr>
      <vt:lpstr>1_Custom Design</vt:lpstr>
      <vt:lpstr>Driver Fitness for Work</vt:lpstr>
      <vt:lpstr>Introduction</vt:lpstr>
      <vt:lpstr>Fit for Work</vt:lpstr>
      <vt:lpstr>Signs of Fatigue</vt:lpstr>
      <vt:lpstr>Controlling Fatigue</vt:lpstr>
      <vt:lpstr>OK Tedi Fatigue Management Guidelines</vt:lpstr>
      <vt:lpstr>Alcohol and Drugs</vt:lpstr>
      <vt:lpstr>Alcohol and Drug Testing</vt:lpstr>
      <vt:lpstr>Other Causes of Fatigue</vt:lpstr>
    </vt:vector>
  </TitlesOfParts>
  <Company>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Abel Lambea</cp:lastModifiedBy>
  <cp:revision>1007</cp:revision>
  <cp:lastPrinted>2012-03-06T00:01:13Z</cp:lastPrinted>
  <dcterms:created xsi:type="dcterms:W3CDTF">2009-06-11T07:05:59Z</dcterms:created>
  <dcterms:modified xsi:type="dcterms:W3CDTF">2020-06-25T23:31:41Z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C826CAB3-B4FD-493D-98A7-C048D51082DA</vt:lpwstr>
  </property>
  <property fmtid="{D5CDD505-2E9C-101B-9397-08002B2CF9AE}" pid="3" name="ArticulatePath">
    <vt:lpwstr>Hot Work - Presentation</vt:lpwstr>
  </property>
  <property fmtid="{D5CDD505-2E9C-101B-9397-08002B2CF9AE}" pid="4" name="ContentTypeId">
    <vt:lpwstr>0x010100D999C84002B06B439DA773BCD5D7BD89</vt:lpwstr>
  </property>
</Properties>
</file>