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49" r:id="rId5"/>
    <p:sldMasterId id="2147483737" r:id="rId6"/>
  </p:sldMasterIdLst>
  <p:notesMasterIdLst>
    <p:notesMasterId r:id="rId27"/>
  </p:notesMasterIdLst>
  <p:handoutMasterIdLst>
    <p:handoutMasterId r:id="rId28"/>
  </p:handoutMasterIdLst>
  <p:sldIdLst>
    <p:sldId id="359" r:id="rId7"/>
    <p:sldId id="452" r:id="rId8"/>
    <p:sldId id="524" r:id="rId9"/>
    <p:sldId id="526" r:id="rId10"/>
    <p:sldId id="527" r:id="rId11"/>
    <p:sldId id="528" r:id="rId12"/>
    <p:sldId id="456" r:id="rId13"/>
    <p:sldId id="531" r:id="rId14"/>
    <p:sldId id="547" r:id="rId15"/>
    <p:sldId id="534" r:id="rId16"/>
    <p:sldId id="533" r:id="rId17"/>
    <p:sldId id="529" r:id="rId18"/>
    <p:sldId id="548" r:id="rId19"/>
    <p:sldId id="549" r:id="rId20"/>
    <p:sldId id="530" r:id="rId21"/>
    <p:sldId id="550" r:id="rId22"/>
    <p:sldId id="551" r:id="rId23"/>
    <p:sldId id="532" r:id="rId24"/>
    <p:sldId id="391" r:id="rId25"/>
    <p:sldId id="536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2D"/>
    <a:srgbClr val="183263"/>
    <a:srgbClr val="579A34"/>
    <a:srgbClr val="1D306F"/>
    <a:srgbClr val="4C72B6"/>
    <a:srgbClr val="9D9D9E"/>
    <a:srgbClr val="F6BB1C"/>
    <a:srgbClr val="579B34"/>
    <a:srgbClr val="183062"/>
    <a:srgbClr val="59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63550" autoAdjust="0"/>
  </p:normalViewPr>
  <p:slideViewPr>
    <p:cSldViewPr snapToGrid="0">
      <p:cViewPr varScale="1">
        <p:scale>
          <a:sx n="78" d="100"/>
          <a:sy n="78" d="100"/>
        </p:scale>
        <p:origin x="2112" y="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Operator Responsibilities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Introduce yourself.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Outline your experience.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Explain where the facilities are and any OHS issues if necessary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Timeframe for the course.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Handouts: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Attendance Sheet - get all trainees to sign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Training Material (Reference book, permits, </a:t>
            </a:r>
            <a:r>
              <a:rPr lang="en-US" sz="1000" b="0" i="0" u="none" strike="noStrike" kern="1200" baseline="0" dirty="0" err="1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etc</a:t>
            </a: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)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Any questions?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precautions to take when reversing.</a:t>
            </a:r>
          </a:p>
        </p:txBody>
      </p:sp>
    </p:spTree>
    <p:extLst>
      <p:ext uri="{BB962C8B-B14F-4D97-AF65-F5344CB8AC3E}">
        <p14:creationId xmlns:p14="http://schemas.microsoft.com/office/powerpoint/2010/main" val="104485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conditions that can affect stopping distance and the key considerations when braking.</a:t>
            </a:r>
          </a:p>
        </p:txBody>
      </p:sp>
    </p:spTree>
    <p:extLst>
      <p:ext uri="{BB962C8B-B14F-4D97-AF65-F5344CB8AC3E}">
        <p14:creationId xmlns:p14="http://schemas.microsoft.com/office/powerpoint/2010/main" val="133008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good observation skills.</a:t>
            </a:r>
          </a:p>
        </p:txBody>
      </p:sp>
    </p:spTree>
    <p:extLst>
      <p:ext uri="{BB962C8B-B14F-4D97-AF65-F5344CB8AC3E}">
        <p14:creationId xmlns:p14="http://schemas.microsoft.com/office/powerpoint/2010/main" val="164281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the response to a skid.</a:t>
            </a:r>
          </a:p>
        </p:txBody>
      </p:sp>
    </p:spTree>
    <p:extLst>
      <p:ext uri="{BB962C8B-B14F-4D97-AF65-F5344CB8AC3E}">
        <p14:creationId xmlns:p14="http://schemas.microsoft.com/office/powerpoint/2010/main" val="70393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the effect of speed on braking distance and the consequences of a collision.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typical speed limits on site.</a:t>
            </a:r>
          </a:p>
        </p:txBody>
      </p:sp>
    </p:spTree>
    <p:extLst>
      <p:ext uri="{BB962C8B-B14F-4D97-AF65-F5344CB8AC3E}">
        <p14:creationId xmlns:p14="http://schemas.microsoft.com/office/powerpoint/2010/main" val="165684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</a:t>
            </a:r>
            <a:r>
              <a:rPr lang="en-US" baseline="0" dirty="0"/>
              <a:t>s for traffic flow safety.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6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</a:t>
            </a:r>
            <a:r>
              <a:rPr lang="en-US" baseline="0" dirty="0"/>
              <a:t>s for doing a U-turn on site and on a public road.</a:t>
            </a:r>
          </a:p>
          <a:p>
            <a:r>
              <a:rPr lang="en-US" baseline="0" dirty="0" err="1"/>
              <a:t>Emphasise</a:t>
            </a:r>
            <a:r>
              <a:rPr lang="en-US" baseline="0" dirty="0"/>
              <a:t> that U-turns are not permitted on ramps in open cut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81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which vehicles have right of way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40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</a:t>
            </a:r>
            <a:r>
              <a:rPr lang="en-US" baseline="0" dirty="0"/>
              <a:t>s for overtaking or passing another vehicle.</a:t>
            </a:r>
          </a:p>
          <a:p>
            <a:r>
              <a:rPr lang="en-US" baseline="0" dirty="0"/>
              <a:t>Explain the MLBMLC </a:t>
            </a:r>
            <a:r>
              <a:rPr lang="en-US" baseline="0" dirty="0" err="1"/>
              <a:t>medthod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34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>
                <a:latin typeface="Arial" charset="0"/>
                <a:ea typeface="MS PGothic" charset="0"/>
                <a:cs typeface="Arial" charset="0"/>
              </a:rPr>
              <a:t>Discuss the guidelines</a:t>
            </a:r>
            <a:r>
              <a:rPr lang="en-AU" baseline="0" dirty="0">
                <a:latin typeface="Arial" charset="0"/>
                <a:ea typeface="MS PGothic" charset="0"/>
                <a:cs typeface="Arial" charset="0"/>
              </a:rPr>
              <a:t> for parking vehicles on site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1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</a:t>
            </a:r>
            <a:r>
              <a:rPr lang="en-AU" sz="11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the dangers of driving, and in particular the risks relating to driving at OTML.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</a:rPr>
              <a:t>Explain drivers must</a:t>
            </a:r>
            <a:r>
              <a:rPr lang="en-AU" sz="2000" baseline="0" dirty="0">
                <a:latin typeface="Arial" charset="0"/>
                <a:ea typeface="ＭＳ Ｐゴシック" pitchFamily="82" charset="-128"/>
              </a:rPr>
              <a:t> adhere to PNG Motor Act and Traffic Management Plans.</a:t>
            </a:r>
            <a:endParaRPr lang="en-AU" sz="1100" b="0" i="0" u="none" strike="noStrike" kern="1200" baseline="0" dirty="0">
              <a:solidFill>
                <a:schemeClr val="dk1"/>
              </a:solidFill>
              <a:latin typeface="Arial"/>
              <a:ea typeface="ＭＳ Ｐゴシック" pitchFamily="82" charset="-128"/>
              <a:cs typeface="Arial"/>
            </a:endParaRPr>
          </a:p>
          <a:p>
            <a:pPr marL="576263" lvl="1" indent="-196850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consequences of non-compliance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8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the safety requirements for operating vehicles on site.</a:t>
            </a:r>
          </a:p>
        </p:txBody>
      </p:sp>
    </p:spTree>
    <p:extLst>
      <p:ext uri="{BB962C8B-B14F-4D97-AF65-F5344CB8AC3E}">
        <p14:creationId xmlns:p14="http://schemas.microsoft.com/office/powerpoint/2010/main" val="11103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communication requirements when operating vehicles.</a:t>
            </a:r>
          </a:p>
        </p:txBody>
      </p:sp>
    </p:spTree>
    <p:extLst>
      <p:ext uri="{BB962C8B-B14F-4D97-AF65-F5344CB8AC3E}">
        <p14:creationId xmlns:p14="http://schemas.microsoft.com/office/powerpoint/2010/main" val="158317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considerations for operating vehicles.</a:t>
            </a:r>
          </a:p>
        </p:txBody>
      </p:sp>
    </p:spTree>
    <p:extLst>
      <p:ext uri="{BB962C8B-B14F-4D97-AF65-F5344CB8AC3E}">
        <p14:creationId xmlns:p14="http://schemas.microsoft.com/office/powerpoint/2010/main" val="154409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requirements for a Journey Management Plan.</a:t>
            </a:r>
          </a:p>
        </p:txBody>
      </p:sp>
    </p:spTree>
    <p:extLst>
      <p:ext uri="{BB962C8B-B14F-4D97-AF65-F5344CB8AC3E}">
        <p14:creationId xmlns:p14="http://schemas.microsoft.com/office/powerpoint/2010/main" val="112126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the blind spots that are around all vehicles and the guidelines you can follow to minimise the risks associated with blind spots.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Emphasise that the bigger the vehicle, the bigger the blind spots.</a:t>
            </a:r>
          </a:p>
        </p:txBody>
      </p:sp>
    </p:spTree>
    <p:extLst>
      <p:ext uri="{BB962C8B-B14F-4D97-AF65-F5344CB8AC3E}">
        <p14:creationId xmlns:p14="http://schemas.microsoft.com/office/powerpoint/2010/main" val="92786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general driving techniques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7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procedure for safe</a:t>
            </a:r>
            <a:r>
              <a:rPr lang="en-US" baseline="0" dirty="0"/>
              <a:t> cornering.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2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Vehicle Accident Prevention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Awareness Package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Use mirrors, camera and your eyes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Some vehicles have audible proximity detectors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Maintain clearance on the driver side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Use a spotter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882" y="2701636"/>
            <a:ext cx="4562228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28490" y="1332671"/>
            <a:ext cx="8318553" cy="5525329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Use a combination of throttle, downshifting and brakes to slow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Stopping distance is affected by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latin typeface="Arial" charset="0"/>
              </a:rPr>
              <a:t>Driver reaction time </a:t>
            </a:r>
          </a:p>
          <a:p>
            <a:pPr marL="1314450" lvl="2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en-US" sz="1800" dirty="0">
                <a:latin typeface="Arial" charset="0"/>
              </a:rPr>
              <a:t>The time it takes from </a:t>
            </a:r>
            <a:r>
              <a:rPr lang="en-US" sz="1800" dirty="0" err="1">
                <a:latin typeface="Arial" charset="0"/>
              </a:rPr>
              <a:t>recognising</a:t>
            </a:r>
            <a:r>
              <a:rPr lang="en-US" sz="1800" dirty="0">
                <a:latin typeface="Arial" charset="0"/>
              </a:rPr>
              <a:t> a hazard to applying the brake</a:t>
            </a:r>
          </a:p>
          <a:p>
            <a:pPr marL="1314450" lvl="2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en-US" sz="1800" dirty="0">
                <a:latin typeface="Arial" charset="0"/>
              </a:rPr>
              <a:t>Usually about ¾ of a second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latin typeface="Arial" charset="0"/>
              </a:rPr>
              <a:t>Braking distance</a:t>
            </a:r>
          </a:p>
          <a:p>
            <a:pPr marL="1314450" lvl="2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en-US" sz="1800" dirty="0">
                <a:latin typeface="Arial" charset="0"/>
              </a:rPr>
              <a:t>The distance the vehicle travels after the brake is applied</a:t>
            </a:r>
          </a:p>
          <a:p>
            <a:pPr marL="1314450" lvl="2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en-US" sz="1800" dirty="0">
                <a:latin typeface="Arial" charset="0"/>
              </a:rPr>
              <a:t>Depends on brake construction and condition, weight of vehicle (loaded/unloaded)</a:t>
            </a:r>
          </a:p>
          <a:p>
            <a:pPr marL="1314450" lvl="2">
              <a:spcBef>
                <a:spcPts val="600"/>
              </a:spcBef>
              <a:buFont typeface="Courier New" charset="0"/>
              <a:buChar char="o"/>
              <a:defRPr/>
            </a:pPr>
            <a:r>
              <a:rPr lang="en-US" sz="1800" dirty="0">
                <a:latin typeface="Arial" charset="0"/>
              </a:rPr>
              <a:t>Speed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155" y="4296912"/>
            <a:ext cx="3707845" cy="25610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Slowing and Braking</a:t>
            </a:r>
          </a:p>
        </p:txBody>
      </p:sp>
    </p:spTree>
    <p:extLst>
      <p:ext uri="{BB962C8B-B14F-4D97-AF65-F5344CB8AC3E}">
        <p14:creationId xmlns:p14="http://schemas.microsoft.com/office/powerpoint/2010/main" val="19136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 Skills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3941473" cy="4965700"/>
          </a:xfr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12 seconds ahead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Frequently check mirrors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Scan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Aim high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Get the big picture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Keep your eyes moving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Have a way out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Ensure you can be seen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57" y="1203852"/>
            <a:ext cx="4865543" cy="56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No brake until vehicle slows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Turn steering wheel in direction you want to go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Turn steering wheel back the other way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Continue to correct steering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Dealing with Skids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69" y="540326"/>
            <a:ext cx="2398960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Speed Limits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91" y="1325166"/>
            <a:ext cx="8351837" cy="30381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4777510"/>
            <a:ext cx="8680328" cy="18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222527" cy="4965700"/>
          </a:xfrm>
        </p:spPr>
        <p:txBody>
          <a:bodyPr>
            <a:normAutofit/>
          </a:bodyPr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50 </a:t>
            </a:r>
            <a:r>
              <a:rPr lang="en-US" sz="1800" dirty="0" err="1"/>
              <a:t>metres</a:t>
            </a:r>
            <a:r>
              <a:rPr lang="en-US" sz="1800" dirty="0"/>
              <a:t> from travelling vehicle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Sound horn when approaching corner 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In one-way traffic flow, observe traffic control lights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Approach intersections with caution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Drive around corners with care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Use a spotter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Flow</a:t>
            </a:r>
          </a:p>
        </p:txBody>
      </p:sp>
      <p:pic>
        <p:nvPicPr>
          <p:cNvPr id="8" name="Content Placeholder 2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502" y="3224195"/>
            <a:ext cx="5675761" cy="3453761"/>
          </a:xfrm>
        </p:spPr>
      </p:pic>
    </p:spTree>
    <p:extLst>
      <p:ext uri="{BB962C8B-B14F-4D97-AF65-F5344CB8AC3E}">
        <p14:creationId xmlns:p14="http://schemas.microsoft.com/office/powerpoint/2010/main" val="83835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257" y="1358900"/>
            <a:ext cx="2705100" cy="35433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Check if U-turns are permitted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U-Turns</a:t>
            </a:r>
          </a:p>
        </p:txBody>
      </p:sp>
    </p:spTree>
    <p:extLst>
      <p:ext uri="{BB962C8B-B14F-4D97-AF65-F5344CB8AC3E}">
        <p14:creationId xmlns:p14="http://schemas.microsoft.com/office/powerpoint/2010/main" val="24276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These vehicles have right of way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latin typeface="Arial" charset="0"/>
              </a:rPr>
              <a:t>Emergency vehicles with flashing lights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latin typeface="Arial" charset="0"/>
              </a:rPr>
              <a:t>Road maintenance plant working on the road 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sz="1800" dirty="0">
                <a:latin typeface="Arial" charset="0"/>
              </a:rPr>
              <a:t>Operating production vehicles</a:t>
            </a:r>
            <a:r>
              <a:rPr lang="en-US" sz="1800" dirty="0"/>
              <a:t> 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of Way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450" y="1587796"/>
            <a:ext cx="4103688" cy="4547596"/>
          </a:xfrm>
        </p:spPr>
      </p:pic>
    </p:spTree>
    <p:extLst>
      <p:ext uri="{BB962C8B-B14F-4D97-AF65-F5344CB8AC3E}">
        <p14:creationId xmlns:p14="http://schemas.microsoft.com/office/powerpoint/2010/main" val="71741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Overtaking / Passing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02277" y="-1835305"/>
            <a:ext cx="2179974" cy="8527546"/>
          </a:xfrm>
        </p:spPr>
      </p:pic>
      <p:sp>
        <p:nvSpPr>
          <p:cNvPr id="9" name="TextBox 8"/>
          <p:cNvSpPr txBox="1"/>
          <p:nvPr/>
        </p:nvSpPr>
        <p:spPr>
          <a:xfrm>
            <a:off x="596349" y="4313583"/>
            <a:ext cx="799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Use the MLBMLC method when changing lanes:</a:t>
            </a:r>
          </a:p>
          <a:p>
            <a:pPr algn="ctr"/>
            <a:r>
              <a:rPr lang="en-US" sz="1800" dirty="0">
                <a:latin typeface="+mn-lt"/>
              </a:rPr>
              <a:t>Mirror  -  Look  -  Blinker  -  Mirror  -  Look  -  Change</a:t>
            </a:r>
          </a:p>
          <a:p>
            <a:pPr algn="ctr"/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49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 Bold" charset="0"/>
                <a:ea typeface="ＭＳ Ｐゴシック" charset="0"/>
              </a:rPr>
              <a:t>Parking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8640762" cy="5499100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Site parking regulations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Park in designated area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Separate parking areas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Away from operating equipment and </a:t>
            </a:r>
            <a:r>
              <a:rPr lang="en-AU" sz="1900" dirty="0" err="1">
                <a:cs typeface="ＭＳ Ｐゴシック" charset="0"/>
              </a:rPr>
              <a:t>highwalls</a:t>
            </a:r>
            <a:endParaRPr lang="en-AU" sz="1900" dirty="0">
              <a:cs typeface="ＭＳ Ｐゴシック" charset="0"/>
            </a:endParaRP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Level ground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Clear of traffic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Park in a v-drain or over a hump or chock wheels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Keep rotating beacon on in operational area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Reverse park if possible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Manufacturer recommendation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Fundamentally stable (Neutral or park gear, park brake applied)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Lower implements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Do not leave load suspended</a:t>
            </a:r>
          </a:p>
          <a:p>
            <a:pPr marL="28575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1900" dirty="0">
                <a:cs typeface="ＭＳ Ｐゴシック" charset="0"/>
              </a:rPr>
              <a:t>If leaving vehicle, turn ignition off and remove keys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27" y="1358900"/>
            <a:ext cx="2346036" cy="24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662" y="1358900"/>
            <a:ext cx="2587521" cy="543379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6497636" cy="4965700"/>
          </a:xfrm>
        </p:spPr>
        <p:txBody>
          <a:bodyPr/>
          <a:lstStyle/>
          <a:p>
            <a:pPr marL="0" lvl="1" indent="0">
              <a:spcBef>
                <a:spcPts val="1750"/>
              </a:spcBef>
              <a:buClr>
                <a:schemeClr val="tx1"/>
              </a:buClr>
              <a:buNone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Driving is something we do every day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Follow PNG Motor Act 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Adhere to Traffic Management Plans, including rules for: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Speed limits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Give way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Overtaking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U-turns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Horn signals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Separation requirements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Minimum approach distances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AU" sz="1800" dirty="0">
                <a:latin typeface="Arial" charset="0"/>
                <a:ea typeface="ＭＳ Ｐゴシック" pitchFamily="82" charset="-128"/>
              </a:rPr>
              <a:t>Park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Non-Compliance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72" y="1811481"/>
            <a:ext cx="8811491" cy="31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Safety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117600"/>
            <a:ext cx="5570537" cy="52070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AU" dirty="0">
                <a:latin typeface="Arial" charset="0"/>
                <a:ea typeface="ＭＳ Ｐゴシック" pitchFamily="82" charset="-128"/>
              </a:rPr>
              <a:t>You must comply with: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Safety rules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Regulations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Policies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dirty="0">
                <a:latin typeface="Arial" charset="0"/>
              </a:rPr>
              <a:t>Procedures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You must be fit for work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Follow general site rules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AU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Wear your seatbelt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263" y="1452418"/>
            <a:ext cx="2709862" cy="3647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99654"/>
            <a:ext cx="8742423" cy="12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5708202" cy="518160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When using the radio: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Identify yourself and wait for confirmation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Know site and emergency radio channels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Inspect equipment before use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Have spare power source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Have more than one communication method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Acknowledge communication directed at you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US" dirty="0">
                <a:latin typeface="Arial" charset="0"/>
              </a:rPr>
              <a:t>No swearing or offensive language</a:t>
            </a:r>
          </a:p>
          <a:p>
            <a:pPr lvl="1"/>
            <a:r>
              <a:rPr lang="en-US" dirty="0"/>
              <a:t>Do not use hand held mobile phone</a:t>
            </a:r>
          </a:p>
          <a:p>
            <a:pPr lvl="1"/>
            <a:r>
              <a:rPr lang="en-US" dirty="0"/>
              <a:t>Obey signs</a:t>
            </a:r>
          </a:p>
          <a:p>
            <a:pPr lvl="1"/>
            <a:r>
              <a:rPr lang="en-US" dirty="0"/>
              <a:t>Use horn signal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536" y="1358900"/>
            <a:ext cx="1904589" cy="295910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911" y="3949700"/>
            <a:ext cx="2731325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253201" cy="496570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Right vehicle for task</a:t>
            </a:r>
          </a:p>
          <a:p>
            <a:pPr lvl="1"/>
            <a:r>
              <a:rPr lang="en-US" dirty="0"/>
              <a:t>Check vehicle, tools and equipment before use</a:t>
            </a:r>
          </a:p>
          <a:p>
            <a:pPr lvl="1"/>
            <a:r>
              <a:rPr lang="en-US" dirty="0"/>
              <a:t>Tag out faulty or damaged equipment</a:t>
            </a:r>
          </a:p>
          <a:p>
            <a:pPr lvl="1"/>
            <a:r>
              <a:rPr lang="en-US" dirty="0"/>
              <a:t>Use indicators</a:t>
            </a:r>
          </a:p>
          <a:p>
            <a:pPr lvl="1"/>
            <a:r>
              <a:rPr lang="en-US" dirty="0"/>
              <a:t>Know your vehicle and operate within capacity</a:t>
            </a:r>
          </a:p>
          <a:p>
            <a:pPr lvl="1"/>
            <a:r>
              <a:rPr lang="en-US" dirty="0"/>
              <a:t>Respond to warnings</a:t>
            </a:r>
          </a:p>
          <a:p>
            <a:pPr lvl="1"/>
            <a:r>
              <a:rPr lang="en-US" dirty="0"/>
              <a:t>Drive to conditions</a:t>
            </a:r>
            <a:endParaRPr lang="en-US" dirty="0">
              <a:latin typeface="Arial" charset="0"/>
            </a:endParaRP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401" y="28576"/>
            <a:ext cx="4443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Management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Details of driver and passengers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Destination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Day, date, time of departure and arrival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Route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Hazards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Resources and supplies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Agreed call in times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" y="4249882"/>
            <a:ext cx="9144000" cy="11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Blind Spots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961" y="1358900"/>
            <a:ext cx="6760641" cy="4965700"/>
          </a:xfrm>
        </p:spPr>
      </p:pic>
    </p:spTree>
    <p:extLst>
      <p:ext uri="{BB962C8B-B14F-4D97-AF65-F5344CB8AC3E}">
        <p14:creationId xmlns:p14="http://schemas.microsoft.com/office/powerpoint/2010/main" val="45956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Techniques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Adjust seat, mirror, steering wheel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Hands on opposite sides of steering wheel for greater control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Use hand over hand for turning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Do not let wheel slip through fingers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Do not put hand through steering wheel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808" y="3119582"/>
            <a:ext cx="4088722" cy="33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8160181" cy="49657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Slow down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Decelerate into the corner and accelerate out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Position the vehicle as far to the outside of the lane before turning to </a:t>
            </a:r>
            <a:r>
              <a:rPr lang="en-US" sz="1800" dirty="0" err="1"/>
              <a:t>maximise</a:t>
            </a:r>
            <a:r>
              <a:rPr lang="en-US" sz="1800" dirty="0"/>
              <a:t> vision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Maintain constant radius around the corner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Return steering to straight position on exit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Cornering</a:t>
            </a:r>
          </a:p>
        </p:txBody>
      </p:sp>
    </p:spTree>
    <p:extLst>
      <p:ext uri="{BB962C8B-B14F-4D97-AF65-F5344CB8AC3E}">
        <p14:creationId xmlns:p14="http://schemas.microsoft.com/office/powerpoint/2010/main" val="1667230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78506B-2672-41A8-A40B-4DDCEC757A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B94948-EB7D-406A-A98C-C1CA1C6EF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3018A-6BE6-46B5-98E9-97D687A71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9123</TotalTime>
  <Words>866</Words>
  <Application>Microsoft Office PowerPoint</Application>
  <PresentationFormat>On-screen Show (4:3)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Bold</vt:lpstr>
      <vt:lpstr>Calibri</vt:lpstr>
      <vt:lpstr>Courier New</vt:lpstr>
      <vt:lpstr>Gill Sans</vt:lpstr>
      <vt:lpstr>Times</vt:lpstr>
      <vt:lpstr>Trebuchet MS</vt:lpstr>
      <vt:lpstr>MMJV PPT Template</vt:lpstr>
      <vt:lpstr>1_Office Theme</vt:lpstr>
      <vt:lpstr>1_Custom Design</vt:lpstr>
      <vt:lpstr>Vehicle Accident Prevention</vt:lpstr>
      <vt:lpstr>Introduction</vt:lpstr>
      <vt:lpstr>Safety</vt:lpstr>
      <vt:lpstr>Communication</vt:lpstr>
      <vt:lpstr>Operating Vehicles</vt:lpstr>
      <vt:lpstr>Journey Management Plan</vt:lpstr>
      <vt:lpstr>Blind Spots</vt:lpstr>
      <vt:lpstr>Driving Techniques</vt:lpstr>
      <vt:lpstr>Cornering</vt:lpstr>
      <vt:lpstr>Reversing</vt:lpstr>
      <vt:lpstr>Slowing and Braking</vt:lpstr>
      <vt:lpstr>Observation Skills</vt:lpstr>
      <vt:lpstr>Dealing with Skids</vt:lpstr>
      <vt:lpstr>Speed Limits</vt:lpstr>
      <vt:lpstr>Traffic Flow</vt:lpstr>
      <vt:lpstr>U-Turns</vt:lpstr>
      <vt:lpstr>Right of Way</vt:lpstr>
      <vt:lpstr>Overtaking / Passing</vt:lpstr>
      <vt:lpstr>Parking</vt:lpstr>
      <vt:lpstr>Non-Compliance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Abel Lambea</cp:lastModifiedBy>
  <cp:revision>997</cp:revision>
  <cp:lastPrinted>2012-03-06T00:01:13Z</cp:lastPrinted>
  <dcterms:created xsi:type="dcterms:W3CDTF">2009-06-11T07:05:59Z</dcterms:created>
  <dcterms:modified xsi:type="dcterms:W3CDTF">2020-06-25T23:25:01Z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C826CAB3-B4FD-493D-98A7-C048D51082DA</vt:lpwstr>
  </property>
  <property fmtid="{D5CDD505-2E9C-101B-9397-08002B2CF9AE}" pid="3" name="ArticulatePath">
    <vt:lpwstr>Hot Work - Presentation</vt:lpwstr>
  </property>
  <property fmtid="{D5CDD505-2E9C-101B-9397-08002B2CF9AE}" pid="4" name="ContentTypeId">
    <vt:lpwstr>0x010100D999C84002B06B439DA773BCD5D7BD89</vt:lpwstr>
  </property>
</Properties>
</file>