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4"/>
    <p:sldMasterId id="2147483735" r:id="rId5"/>
  </p:sldMasterIdLst>
  <p:notesMasterIdLst>
    <p:notesMasterId r:id="rId24"/>
  </p:notesMasterIdLst>
  <p:handoutMasterIdLst>
    <p:handoutMasterId r:id="rId25"/>
  </p:handoutMasterIdLst>
  <p:sldIdLst>
    <p:sldId id="328" r:id="rId6"/>
    <p:sldId id="329" r:id="rId7"/>
    <p:sldId id="306" r:id="rId8"/>
    <p:sldId id="341" r:id="rId9"/>
    <p:sldId id="337" r:id="rId10"/>
    <p:sldId id="338" r:id="rId11"/>
    <p:sldId id="339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30" r:id="rId23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7148" algn="l" rtl="0" eaLnBrk="0" fontAlgn="base" hangingPunct="0">
      <a:spcBef>
        <a:spcPct val="0"/>
      </a:spcBef>
      <a:spcAft>
        <a:spcPct val="0"/>
      </a:spcAft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4296" algn="l" rtl="0" eaLnBrk="0" fontAlgn="base" hangingPunct="0">
      <a:spcBef>
        <a:spcPct val="0"/>
      </a:spcBef>
      <a:spcAft>
        <a:spcPct val="0"/>
      </a:spcAft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1445" algn="l" rtl="0" eaLnBrk="0" fontAlgn="base" hangingPunct="0">
      <a:spcBef>
        <a:spcPct val="0"/>
      </a:spcBef>
      <a:spcAft>
        <a:spcPct val="0"/>
      </a:spcAft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8592" algn="l" rtl="0" eaLnBrk="0" fontAlgn="base" hangingPunct="0">
      <a:spcBef>
        <a:spcPct val="0"/>
      </a:spcBef>
      <a:spcAft>
        <a:spcPct val="0"/>
      </a:spcAft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5740" algn="l" defTabSz="457148" rtl="0" eaLnBrk="1" latinLnBrk="0" hangingPunct="1"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6pPr>
    <a:lvl7pPr marL="2742888" algn="l" defTabSz="457148" rtl="0" eaLnBrk="1" latinLnBrk="0" hangingPunct="1"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7pPr>
    <a:lvl8pPr marL="3200036" algn="l" defTabSz="457148" rtl="0" eaLnBrk="1" latinLnBrk="0" hangingPunct="1"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8pPr>
    <a:lvl9pPr marL="3657184" algn="l" defTabSz="457148" rtl="0" eaLnBrk="1" latinLnBrk="0" hangingPunct="1"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9A4"/>
    <a:srgbClr val="444444"/>
    <a:srgbClr val="C05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27"/>
    <p:restoredTop sz="97431" autoAdjust="0"/>
  </p:normalViewPr>
  <p:slideViewPr>
    <p:cSldViewPr snapToGrid="0">
      <p:cViewPr varScale="1">
        <p:scale>
          <a:sx n="78" d="100"/>
          <a:sy n="78" d="100"/>
        </p:scale>
        <p:origin x="114" y="66"/>
      </p:cViewPr>
      <p:guideLst>
        <p:guide orient="horz" pos="2160"/>
        <p:guide pos="3129"/>
      </p:guideLst>
    </p:cSldViewPr>
  </p:slideViewPr>
  <p:outlineViewPr>
    <p:cViewPr>
      <p:scale>
        <a:sx n="33" d="100"/>
        <a:sy n="33" d="100"/>
      </p:scale>
      <p:origin x="0" y="19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45" d="100"/>
          <a:sy n="145" d="100"/>
        </p:scale>
        <p:origin x="-440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10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http://</a:t>
            </a:r>
            <a:r>
              <a:rPr lang="en-US" err="1"/>
              <a:t>www.pertrain.com.au</a:t>
            </a:r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33400" y="1524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000" b="1">
                <a:latin typeface="Arial" charset="0"/>
                <a:cs typeface="Arial" charset="0"/>
              </a:rPr>
              <a:t>Apply Risk Management Processes</a:t>
            </a:r>
            <a:r>
              <a:rPr lang="en-US" sz="1000">
                <a:latin typeface="Arial" charset="0"/>
                <a:cs typeface="Arial" charset="0"/>
              </a:rPr>
              <a:t>	Page: </a:t>
            </a:r>
            <a:fld id="{CE1DE7E5-DFED-EE4B-99B3-A5FE3F1F1047}" type="slidenum">
              <a:rPr lang="en-US" sz="1000">
                <a:latin typeface="Arial" charset="0"/>
                <a:cs typeface="Arial" charset="0"/>
              </a:rPr>
              <a:pPr/>
              <a:t>‹#›</a:t>
            </a:fld>
            <a:endParaRPr lang="en-US" sz="10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015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51125" y="425450"/>
            <a:ext cx="3767138" cy="2609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0"/>
            <a:r>
              <a:rPr lang="en-US" noProof="0" dirty="0" err="1" smtClean="0"/>
              <a:t>Asdfa</a:t>
            </a:r>
            <a:endParaRPr lang="en-US" noProof="0" dirty="0" smtClean="0"/>
          </a:p>
          <a:p>
            <a:pPr lvl="0"/>
            <a:r>
              <a:rPr lang="en-US" noProof="0" dirty="0" err="1" smtClean="0"/>
              <a:t>sdfsdf</a:t>
            </a:r>
            <a:endParaRPr lang="en-US" noProof="0" dirty="0"/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609600" y="28479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i="1" smtClean="0">
                <a:solidFill>
                  <a:srgbClr val="1069A4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 bwMode="auto">
          <a:xfrm>
            <a:off x="0" y="861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900">
                <a:latin typeface="Arial" charset="0"/>
                <a:cs typeface="Arial" charset="0"/>
              </a:rPr>
              <a:t>Section One: Page </a:t>
            </a:r>
            <a:fld id="{A98B55CD-7EBC-0745-882A-659FAB8D8D91}" type="slidenum">
              <a:rPr lang="en-US" sz="900">
                <a:latin typeface="Arial" charset="0"/>
                <a:cs typeface="Arial" charset="0"/>
              </a:rPr>
              <a:pPr algn="ctr"/>
              <a:t>‹#›</a:t>
            </a:fld>
            <a:endParaRPr lang="en-US" sz="9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954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6828" indent="-196828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tabLst>
        <a:tab pos="2666696" algn="l"/>
        <a:tab pos="2955588" algn="l"/>
      </a:tabLst>
      <a:defRPr lang="en-US" sz="1000" kern="1200" dirty="0">
        <a:solidFill>
          <a:schemeClr val="tx1"/>
        </a:solidFill>
        <a:latin typeface="Arial"/>
        <a:ea typeface="MS PGothic" pitchFamily="34" charset="-128"/>
        <a:cs typeface="Arial"/>
      </a:defRPr>
    </a:lvl1pPr>
    <a:lvl2pPr marL="576197" indent="-188892" algn="l" rtl="0" eaLnBrk="0" fontAlgn="base" hangingPunct="0">
      <a:spcBef>
        <a:spcPct val="30000"/>
      </a:spcBef>
      <a:spcAft>
        <a:spcPct val="0"/>
      </a:spcAft>
      <a:buChar char="•"/>
      <a:tabLst>
        <a:tab pos="2666696" algn="l"/>
        <a:tab pos="2955588" algn="l"/>
      </a:tabLst>
      <a:defRPr lang="en-US" sz="1000" kern="1200" dirty="0">
        <a:solidFill>
          <a:schemeClr val="tx1"/>
        </a:solidFill>
        <a:latin typeface="Arial"/>
        <a:ea typeface="MS PGothic" pitchFamily="34" charset="-128"/>
        <a:cs typeface="Arial"/>
      </a:defRPr>
    </a:lvl2pPr>
    <a:lvl3pPr marL="955566" indent="-188892" algn="l" rtl="0" eaLnBrk="0" fontAlgn="base" hangingPunct="0">
      <a:spcBef>
        <a:spcPct val="30000"/>
      </a:spcBef>
      <a:spcAft>
        <a:spcPct val="0"/>
      </a:spcAft>
      <a:buFont typeface="Lucida Grande" charset="0"/>
      <a:buChar char="-"/>
      <a:tabLst>
        <a:tab pos="2666696" algn="l"/>
        <a:tab pos="2955588" algn="l"/>
      </a:tabLst>
      <a:defRPr lang="en-US" sz="1000" kern="1200" dirty="0">
        <a:solidFill>
          <a:schemeClr val="tx1"/>
        </a:solidFill>
        <a:latin typeface="Arial"/>
        <a:ea typeface="MS PGothic" pitchFamily="34" charset="-128"/>
        <a:cs typeface="Arial"/>
      </a:defRPr>
    </a:lvl3pPr>
    <a:lvl4pPr marL="1600017" indent="-228574" algn="l" rtl="0" eaLnBrk="0" fontAlgn="base" hangingPunct="0">
      <a:spcBef>
        <a:spcPct val="30000"/>
      </a:spcBef>
      <a:spcAft>
        <a:spcPct val="0"/>
      </a:spcAft>
      <a:tabLst>
        <a:tab pos="2666696" algn="l"/>
        <a:tab pos="2955588" algn="l"/>
      </a:tabLst>
      <a:defRPr sz="1200" kern="1200">
        <a:solidFill>
          <a:schemeClr val="tx1"/>
        </a:solidFill>
        <a:latin typeface="Arial" pitchFamily="39" charset="0"/>
        <a:ea typeface="MS PGothic" pitchFamily="34" charset="-128"/>
        <a:cs typeface="+mn-cs"/>
      </a:defRPr>
    </a:lvl4pPr>
    <a:lvl5pPr marL="2057166" indent="-228574" algn="l" rtl="0" eaLnBrk="0" fontAlgn="base" hangingPunct="0">
      <a:spcBef>
        <a:spcPct val="30000"/>
      </a:spcBef>
      <a:spcAft>
        <a:spcPct val="0"/>
      </a:spcAft>
      <a:tabLst>
        <a:tab pos="2666696" algn="l"/>
        <a:tab pos="2955588" algn="l"/>
      </a:tabLst>
      <a:defRPr sz="1200" kern="1200">
        <a:solidFill>
          <a:schemeClr val="tx1"/>
        </a:solidFill>
        <a:latin typeface="Arial" pitchFamily="39" charset="0"/>
        <a:ea typeface="MS PGothic" pitchFamily="34" charset="-128"/>
        <a:cs typeface="+mn-cs"/>
      </a:defRPr>
    </a:lvl5pPr>
    <a:lvl6pPr marL="2285740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438400" y="304800"/>
            <a:ext cx="3962400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</a:rPr>
              <a:t>Welcome. </a:t>
            </a: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16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dirty="0" smtClean="0"/>
              <a:t>Access, show</a:t>
            </a:r>
            <a:r>
              <a:rPr lang="en-US" baseline="0" dirty="0" smtClean="0"/>
              <a:t> and discuss the Health for Life Booklet.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endParaRPr lang="en-US" b="1" u="sng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r>
              <a:rPr lang="en-US" b="1" u="sng" baseline="0" dirty="0" smtClean="0"/>
              <a:t>ACTIVITY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Hand out a copy to each person.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Have each person write their name on page 2 and complete the responses in the ‘Check 1’ column on page 2. 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Note: Where there is a number, have the participants write the corresponding number in the column. Where there is no number, have them tick any that apply.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Ask the participants to complete the Check 1 column on pages 3 </a:t>
            </a:r>
            <a:r>
              <a:rPr lang="mr-IN" baseline="0" dirty="0" smtClean="0"/>
              <a:t>–</a:t>
            </a:r>
            <a:r>
              <a:rPr lang="en-US" baseline="0" dirty="0" smtClean="0"/>
              <a:t> 6 over the next couple of weeks.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60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dirty="0" smtClean="0"/>
              <a:t>Access, show</a:t>
            </a:r>
            <a:r>
              <a:rPr lang="en-US" baseline="0" dirty="0" smtClean="0"/>
              <a:t> and discuss the eye health brochure.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endParaRPr lang="en-US" b="1" u="sng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r>
              <a:rPr lang="en-US" b="1" u="sng" baseline="0" dirty="0" smtClean="0"/>
              <a:t>ACTIVITY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Have each person complete the assessment on page 7 in the ‘Check 1’ column. 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4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dirty="0" smtClean="0"/>
              <a:t>Access, show</a:t>
            </a:r>
            <a:r>
              <a:rPr lang="en-US" baseline="0" dirty="0" smtClean="0"/>
              <a:t> and discuss the fatigue and work brochure.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endParaRPr lang="en-US" b="1" u="sng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r>
              <a:rPr lang="en-US" b="1" u="sng" baseline="0" dirty="0" smtClean="0"/>
              <a:t>ACTIVITY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Have each person complete the assessments on pages 8, 9 and 10 in the ‘Check 1’ column.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22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dirty="0" smtClean="0"/>
              <a:t>Access, show</a:t>
            </a:r>
            <a:r>
              <a:rPr lang="en-US" baseline="0" dirty="0" smtClean="0"/>
              <a:t> and discuss the mouth health brochure.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r>
              <a:rPr lang="en-US" b="1" u="sng" baseline="0" dirty="0" smtClean="0"/>
              <a:t>ACTIVITY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Have each person complete the assessment on page 11 in the ‘Check 1’ column.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34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Access, show</a:t>
            </a:r>
            <a:r>
              <a:rPr lang="en-US" baseline="0" dirty="0" smtClean="0"/>
              <a:t> and discuss the TB brochure.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r>
              <a:rPr lang="en-US" b="1" u="sng" baseline="0" dirty="0" smtClean="0"/>
              <a:t>ACTIVITY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Ask if anyone would like to commit to setting a quit date for smoking on page 20 of the Health for Life Book.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Encourage participants to quit together and to support each other to succeed.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39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Access, show</a:t>
            </a:r>
            <a:r>
              <a:rPr lang="en-US" baseline="0" dirty="0" smtClean="0"/>
              <a:t> and discuss the HIV / AIDS brochure.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Access, show</a:t>
            </a:r>
            <a:r>
              <a:rPr lang="en-US" baseline="0" dirty="0" smtClean="0"/>
              <a:t> and discuss the malaria brochure.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83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</a:t>
            </a:r>
            <a:r>
              <a:rPr lang="en-US" baseline="0" dirty="0" smtClean="0"/>
              <a:t> a closer look at some of the resources that are available on the </a:t>
            </a:r>
            <a:r>
              <a:rPr lang="en-US" baseline="0" dirty="0" err="1" smtClean="0"/>
              <a:t>OTML</a:t>
            </a:r>
            <a:r>
              <a:rPr lang="en-US" baseline="0" dirty="0" smtClean="0"/>
              <a:t> Intranet.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55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438400" y="304800"/>
            <a:ext cx="3963988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dirty="0" smtClean="0"/>
              <a:t>There</a:t>
            </a:r>
            <a:r>
              <a:rPr lang="en-AU" baseline="0" dirty="0" smtClean="0"/>
              <a:t> is not enough time in this training session to go through all the information in the Health for Life book and the Health and Well-being brochures available on the </a:t>
            </a:r>
            <a:r>
              <a:rPr lang="en-AU" baseline="0" dirty="0" err="1" smtClean="0"/>
              <a:t>OTML</a:t>
            </a:r>
            <a:r>
              <a:rPr lang="en-AU" baseline="0" dirty="0" smtClean="0"/>
              <a:t> Intranet.</a:t>
            </a:r>
          </a:p>
          <a:p>
            <a:r>
              <a:rPr lang="en-AU" baseline="0" dirty="0" smtClean="0"/>
              <a:t>Ask participants to take advantage of the resources available and to complete their ‘Check 1’ Health Assessment over the next couple of weeks.</a:t>
            </a:r>
          </a:p>
          <a:p>
            <a:r>
              <a:rPr lang="en-AU" baseline="0" dirty="0" smtClean="0"/>
              <a:t>Emphasise that if anyone has concerns about any aspect of their health and well-being that there is help available. Numbers and websites are listed in the Health for Life Book and include:</a:t>
            </a:r>
          </a:p>
          <a:p>
            <a:pPr marL="576197" marR="0" lvl="1" indent="-188892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AU" baseline="0" dirty="0" smtClean="0"/>
              <a:t>Counselling and testing for sexually transmitted infections and HIV </a:t>
            </a:r>
            <a:r>
              <a:rPr lang="mr-IN" baseline="0" dirty="0" smtClean="0"/>
              <a:t>–</a:t>
            </a:r>
            <a:r>
              <a:rPr lang="en-AU" baseline="0" dirty="0" smtClean="0"/>
              <a:t> Ph.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Arial"/>
              </a:rPr>
              <a:t>649 3226 or 649 3059 </a:t>
            </a:r>
          </a:p>
          <a:p>
            <a:pPr marL="576197" marR="0" lvl="1" indent="-188892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sz="1000" b="0" kern="1200" dirty="0" smtClean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Arial"/>
              </a:rPr>
              <a:t>The Employee Assistance Program</a:t>
            </a:r>
            <a:r>
              <a:rPr lang="en-US" sz="1000" b="0" kern="1200" baseline="0" dirty="0" smtClean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Arial"/>
              </a:rPr>
              <a:t> </a:t>
            </a:r>
            <a:r>
              <a:rPr lang="mr-IN" sz="1000" b="0" kern="1200" baseline="0" dirty="0" smtClean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Arial"/>
              </a:rPr>
              <a:t>–</a:t>
            </a:r>
            <a:r>
              <a:rPr lang="en-US" sz="1000" b="0" kern="1200" baseline="0" dirty="0" smtClean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Arial"/>
              </a:rPr>
              <a:t> Ph. </a:t>
            </a:r>
            <a:r>
              <a:rPr lang="en-US" sz="1000" b="1" kern="1200" baseline="0" dirty="0" smtClean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Arial"/>
              </a:rPr>
              <a:t>649 3011</a:t>
            </a:r>
          </a:p>
          <a:p>
            <a:pPr marL="576197" marR="0" lvl="1" indent="-188892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sz="1000" b="0" kern="1200" baseline="0" dirty="0" err="1" smtClean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Arial"/>
              </a:rPr>
              <a:t>Quitnow</a:t>
            </a:r>
            <a:r>
              <a:rPr lang="en-US" sz="1000" b="0" kern="1200" baseline="0" dirty="0" smtClean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Arial"/>
              </a:rPr>
              <a:t> (Smoking)  - </a:t>
            </a:r>
            <a:r>
              <a:rPr lang="en-US" sz="1000" b="1" kern="1200" baseline="0" dirty="0" err="1" smtClean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Arial"/>
              </a:rPr>
              <a:t>www.quitnow.info.au</a:t>
            </a:r>
            <a:endParaRPr lang="en-US" sz="1000" kern="1200" dirty="0" smtClean="0">
              <a:solidFill>
                <a:schemeClr val="tx1"/>
              </a:solidFill>
              <a:effectLst/>
              <a:latin typeface="Arial"/>
              <a:ea typeface="MS PGothic" pitchFamily="34" charset="-128"/>
              <a:cs typeface="Arial"/>
            </a:endParaRPr>
          </a:p>
          <a:p>
            <a:endParaRPr lang="en-AU" dirty="0" smtClean="0"/>
          </a:p>
          <a:p>
            <a:r>
              <a:rPr lang="en-AU" dirty="0" smtClean="0"/>
              <a:t>Summarise the main points.</a:t>
            </a:r>
          </a:p>
          <a:p>
            <a:r>
              <a:rPr lang="en-AU" dirty="0" smtClean="0">
                <a:latin typeface="Arial" charset="0"/>
                <a:ea typeface="MS PGothic" charset="0"/>
                <a:cs typeface="MS PGothic" charset="0"/>
              </a:rPr>
              <a:t>Ask for and answer any questions.</a:t>
            </a:r>
          </a:p>
          <a:p>
            <a:r>
              <a:rPr lang="en-AU" dirty="0" smtClean="0">
                <a:latin typeface="Arial" charset="0"/>
                <a:ea typeface="MS PGothic" charset="0"/>
                <a:cs typeface="MS PGothic" charset="0"/>
              </a:rPr>
              <a:t>Why</a:t>
            </a:r>
            <a:r>
              <a:rPr lang="en-AU" baseline="0" dirty="0" smtClean="0">
                <a:latin typeface="Arial" charset="0"/>
                <a:ea typeface="MS PGothic" charset="0"/>
                <a:cs typeface="MS PGothic" charset="0"/>
              </a:rPr>
              <a:t> not finish off the session with a few stretches and exercises (see page 24 of the Health for Life Book).</a:t>
            </a:r>
            <a:endParaRPr lang="en-AU" dirty="0">
              <a:latin typeface="Arial" charset="0"/>
              <a:ea typeface="MS PGothic" charset="0"/>
              <a:cs typeface="MS PGothic" charset="0"/>
            </a:endParaRPr>
          </a:p>
          <a:p>
            <a:endParaRPr lang="en-GB" dirty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2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Discuss these questions with</a:t>
            </a:r>
            <a:r>
              <a:rPr lang="en-US" altLang="en-US" baseline="0" dirty="0" smtClean="0">
                <a:latin typeface="Arial" pitchFamily="34" charset="0"/>
                <a:cs typeface="Arial" pitchFamily="34" charset="0"/>
              </a:rPr>
              <a:t> the group.</a:t>
            </a:r>
            <a:endParaRPr lang="en-AU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8194" name="Slide Image Placeholder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438400" y="304800"/>
            <a:ext cx="3963988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8984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49538" y="425450"/>
            <a:ext cx="3770312" cy="260985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dirty="0" smtClean="0">
                <a:latin typeface="Arial" charset="0"/>
                <a:ea typeface="MS PGothic" charset="0"/>
                <a:cs typeface="Arial" charset="0"/>
              </a:rPr>
              <a:t>Discuss</a:t>
            </a:r>
            <a:r>
              <a:rPr lang="en-AU" baseline="0" dirty="0" smtClean="0">
                <a:latin typeface="Arial" charset="0"/>
                <a:ea typeface="MS PGothic" charset="0"/>
                <a:cs typeface="Arial" charset="0"/>
              </a:rPr>
              <a:t> the identified major health hazards that can affect workers at </a:t>
            </a:r>
            <a:r>
              <a:rPr lang="en-AU" baseline="0" dirty="0" err="1" smtClean="0">
                <a:latin typeface="Arial" charset="0"/>
                <a:ea typeface="MS PGothic" charset="0"/>
                <a:cs typeface="Arial" charset="0"/>
              </a:rPr>
              <a:t>OTML</a:t>
            </a:r>
            <a:r>
              <a:rPr lang="en-AU" baseline="0" dirty="0" smtClean="0">
                <a:latin typeface="Arial" charset="0"/>
                <a:ea typeface="MS PGothic" charset="0"/>
                <a:cs typeface="Arial" charset="0"/>
              </a:rPr>
              <a:t>.</a:t>
            </a:r>
            <a:endParaRPr lang="en-AU" dirty="0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9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49538" y="425450"/>
            <a:ext cx="3770312" cy="260985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dirty="0" smtClean="0">
                <a:latin typeface="Arial" charset="0"/>
                <a:ea typeface="MS PGothic" charset="0"/>
                <a:cs typeface="Arial" charset="0"/>
              </a:rPr>
              <a:t>Think</a:t>
            </a:r>
            <a:r>
              <a:rPr lang="en-AU" baseline="0" dirty="0" smtClean="0">
                <a:latin typeface="Arial" charset="0"/>
                <a:ea typeface="MS PGothic" charset="0"/>
                <a:cs typeface="Arial" charset="0"/>
              </a:rPr>
              <a:t> about life-long health as a journey</a:t>
            </a:r>
            <a:r>
              <a:rPr lang="mr-IN" baseline="0" dirty="0" smtClean="0">
                <a:latin typeface="Arial" charset="0"/>
                <a:ea typeface="MS PGothic" charset="0"/>
                <a:cs typeface="Arial" charset="0"/>
              </a:rPr>
              <a:t>…</a:t>
            </a:r>
            <a:endParaRPr lang="en-AU" dirty="0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6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9538" y="425450"/>
            <a:ext cx="3770312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28" marR="0" lvl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r>
              <a:rPr lang="en-US" dirty="0" smtClean="0"/>
              <a:t>Get</a:t>
            </a:r>
            <a:r>
              <a:rPr lang="en-US" baseline="0" dirty="0" smtClean="0"/>
              <a:t> a map </a:t>
            </a:r>
            <a:r>
              <a:rPr lang="mr-IN" baseline="0" dirty="0" smtClean="0"/>
              <a:t>–</a:t>
            </a:r>
            <a:r>
              <a:rPr lang="en-US" baseline="0" dirty="0" smtClean="0"/>
              <a:t> the Health for Life Book.</a:t>
            </a:r>
          </a:p>
          <a:p>
            <a:pPr marL="196828" marR="0" lvl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r>
              <a:rPr lang="en-GB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Throughout this training participants will be completing their Health for Life Assessment.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4EE6093-EDFB-4455-A585-4153119656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3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9538" y="425450"/>
            <a:ext cx="3770312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might need a Tune Up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Do an assessment, see a professional, use the right fuel, keep running smoothly.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4EE6093-EDFB-4455-A585-4153119656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70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9538" y="425450"/>
            <a:ext cx="3770312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journey</a:t>
            </a:r>
            <a:r>
              <a:rPr lang="en-US" baseline="0" dirty="0" smtClean="0"/>
              <a:t> if for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4EE6093-EDFB-4455-A585-4153119656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30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9538" y="425450"/>
            <a:ext cx="3770312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not a race. Make healthy choices every day and enjoy</a:t>
            </a:r>
            <a:r>
              <a:rPr lang="en-US" baseline="0" dirty="0" smtClean="0"/>
              <a:t> your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4EE6093-EDFB-4455-A585-4153119656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54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</a:t>
            </a:r>
            <a:r>
              <a:rPr lang="en-US" baseline="0" dirty="0" smtClean="0"/>
              <a:t> a closer look at some of the resources that are available on the </a:t>
            </a:r>
            <a:r>
              <a:rPr lang="en-US" baseline="0" dirty="0" err="1" smtClean="0"/>
              <a:t>OTML</a:t>
            </a:r>
            <a:r>
              <a:rPr lang="en-US" baseline="0" dirty="0" smtClean="0"/>
              <a:t> Intranet.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6.xml"/><Relationship Id="rId5" Type="http://schemas.openxmlformats.org/officeDocument/2006/relationships/slide" Target="../slides/slide5.xml"/><Relationship Id="rId4" Type="http://schemas.openxmlformats.org/officeDocument/2006/relationships/slide" Target="../slides/slide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6.xml"/><Relationship Id="rId5" Type="http://schemas.openxmlformats.org/officeDocument/2006/relationships/slide" Target="../slides/slide5.xml"/><Relationship Id="rId4" Type="http://schemas.openxmlformats.org/officeDocument/2006/relationships/slide" Target="../slides/slide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6.xml"/><Relationship Id="rId5" Type="http://schemas.openxmlformats.org/officeDocument/2006/relationships/slide" Target="../slides/slide5.xml"/><Relationship Id="rId4" Type="http://schemas.openxmlformats.org/officeDocument/2006/relationships/slide" Target="../slides/sl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6.xml"/><Relationship Id="rId5" Type="http://schemas.openxmlformats.org/officeDocument/2006/relationships/slide" Target="../slides/slide5.xml"/><Relationship Id="rId4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95304" y="3429004"/>
            <a:ext cx="8260294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95300" y="4482997"/>
            <a:ext cx="6934200" cy="4705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 r="18750" b="7778"/>
          <a:stretch/>
        </p:blipFill>
        <p:spPr>
          <a:xfrm>
            <a:off x="0" y="762000"/>
            <a:ext cx="9906000" cy="6096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 userDrawn="1"/>
        </p:nvSpPr>
        <p:spPr>
          <a:xfrm>
            <a:off x="666630" y="1839587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1: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Listen Attentively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" y="999293"/>
            <a:ext cx="5200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Customer Complaint</a:t>
            </a:r>
            <a:endParaRPr lang="en-US" sz="3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 userDrawn="1"/>
        </p:nvSpPr>
        <p:spPr>
          <a:xfrm>
            <a:off x="666630" y="2568951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2: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Show Empathy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 userDrawn="1"/>
        </p:nvSpPr>
        <p:spPr>
          <a:xfrm>
            <a:off x="666630" y="32766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3: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Present Solutions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 userDrawn="1"/>
        </p:nvSpPr>
        <p:spPr>
          <a:xfrm>
            <a:off x="666630" y="4029973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4: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Forward a Complaint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 userDrawn="1"/>
        </p:nvSpPr>
        <p:spPr>
          <a:xfrm>
            <a:off x="666630" y="5486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6: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Resolve the Complaint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666630" y="4715775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5: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Repair the Relationship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24894" y="483080"/>
            <a:ext cx="43588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How to Handle a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hlinkClick r:id="rId3" action="ppaction://hlinksldjump"/>
          </p:cNvPr>
          <p:cNvSpPr/>
          <p:nvPr userDrawn="1"/>
        </p:nvSpPr>
        <p:spPr>
          <a:xfrm>
            <a:off x="666630" y="1839587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1: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Listen Attentively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95300" y="999293"/>
            <a:ext cx="5200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Sansita One" panose="02000603080000020003" pitchFamily="2" charset="0"/>
              </a:rPr>
              <a:t>Customer Complaint</a:t>
            </a:r>
            <a:endParaRPr lang="en-US" sz="3500" dirty="0">
              <a:solidFill>
                <a:schemeClr val="bg1"/>
              </a:solidFill>
              <a:latin typeface="Sansita One" panose="02000603080000020003" pitchFamily="2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 userDrawn="1"/>
        </p:nvSpPr>
        <p:spPr>
          <a:xfrm>
            <a:off x="666630" y="2568951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2: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Show Empathy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 userDrawn="1"/>
        </p:nvSpPr>
        <p:spPr>
          <a:xfrm>
            <a:off x="666630" y="32766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3: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Present Solutions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 userDrawn="1"/>
        </p:nvSpPr>
        <p:spPr>
          <a:xfrm>
            <a:off x="666630" y="4029973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4: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Forward a Complaint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 userDrawn="1"/>
        </p:nvSpPr>
        <p:spPr>
          <a:xfrm>
            <a:off x="666630" y="5486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6: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Resolve the Complaint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 userDrawn="1"/>
        </p:nvSpPr>
        <p:spPr>
          <a:xfrm>
            <a:off x="666630" y="4715775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5: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Repair the Relationship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24896" y="483080"/>
            <a:ext cx="40222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Sansita One" panose="02000603080000020003" pitchFamily="2" charset="0"/>
              </a:rPr>
              <a:t>How to Handle a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5943600" y="0"/>
            <a:ext cx="3962400" cy="6858000"/>
          </a:xfrm>
          <a:prstGeom prst="rect">
            <a:avLst/>
          </a:prstGeom>
          <a:solidFill>
            <a:srgbClr val="60AC7D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hlinkClick r:id="rId3" action="ppaction://hlinksldjump"/>
          </p:cNvPr>
          <p:cNvSpPr/>
          <p:nvPr userDrawn="1"/>
        </p:nvSpPr>
        <p:spPr>
          <a:xfrm>
            <a:off x="666630" y="1839587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1: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Listen Attentively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 userDrawn="1"/>
        </p:nvSpPr>
        <p:spPr>
          <a:xfrm>
            <a:off x="666630" y="2568951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2: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Show Empathy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 userDrawn="1"/>
        </p:nvSpPr>
        <p:spPr>
          <a:xfrm>
            <a:off x="666630" y="32766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3: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Present Solutions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 userDrawn="1"/>
        </p:nvSpPr>
        <p:spPr>
          <a:xfrm>
            <a:off x="666630" y="4029973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4: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Forward a Complaint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20" name="Rectangle 19">
            <a:hlinkClick r:id="" action="ppaction://noaction"/>
          </p:cNvPr>
          <p:cNvSpPr/>
          <p:nvPr userDrawn="1"/>
        </p:nvSpPr>
        <p:spPr>
          <a:xfrm>
            <a:off x="666630" y="5486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6: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Resolve the Complaint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 userDrawn="1"/>
        </p:nvSpPr>
        <p:spPr>
          <a:xfrm>
            <a:off x="666630" y="4715775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5: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Repair the Relationship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95300" y="999293"/>
            <a:ext cx="5200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Sansita One" panose="02000603080000020003" pitchFamily="2" charset="0"/>
              </a:rPr>
              <a:t>Customer Complaint</a:t>
            </a:r>
            <a:endParaRPr lang="en-US" sz="3500" dirty="0">
              <a:solidFill>
                <a:schemeClr val="bg1"/>
              </a:solidFill>
              <a:latin typeface="Sansita One" panose="02000603080000020003" pitchFamily="2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524896" y="483080"/>
            <a:ext cx="40222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Sansita One" panose="02000603080000020003" pitchFamily="2" charset="0"/>
              </a:rPr>
              <a:t>How to Handle a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5865" y="28577"/>
            <a:ext cx="9395354" cy="700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390397" y="1358902"/>
            <a:ext cx="9047823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>
              <a:spcBef>
                <a:spcPts val="450"/>
              </a:spcBef>
              <a:buClr>
                <a:schemeClr val="accent1"/>
              </a:buClr>
              <a:buFont typeface="Arial"/>
              <a:buNone/>
              <a:defRPr lang="en-US" sz="2000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27075" indent="-342900">
              <a:spcBef>
                <a:spcPts val="450"/>
              </a:spcBef>
              <a:buClr>
                <a:schemeClr val="tx1"/>
              </a:buClr>
              <a:buFont typeface="Arial"/>
              <a:buChar char="•"/>
              <a:defRPr lang="en-US" sz="2000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857250" indent="-171450">
              <a:spcBef>
                <a:spcPts val="450"/>
              </a:spcBef>
              <a:buClr>
                <a:schemeClr val="tx1"/>
              </a:buClr>
              <a:buFont typeface="Arial"/>
              <a:buChar char="•"/>
              <a:defRPr lang="en-US" sz="2000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200150" indent="-171450">
              <a:spcBef>
                <a:spcPts val="45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1543050" indent="-171450">
              <a:spcBef>
                <a:spcPts val="45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marL="285750" lvl="1" indent="-285750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</a:pPr>
            <a:r>
              <a:rPr lang="en-US" dirty="0"/>
              <a:t>Click to edit Master text styles</a:t>
            </a:r>
          </a:p>
          <a:p>
            <a:pPr marL="722313" lvl="2" indent="-338138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84EB-2708-4676-B146-16C977E346C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F1D9-021F-4F70-8B81-A38E03DD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7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5001154" y="1352552"/>
            <a:ext cx="4445671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1500"/>
            </a:lvl1pPr>
            <a:lvl2pPr marL="285750" indent="-285750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  <a:defRPr sz="2000"/>
            </a:lvl2pPr>
            <a:lvl3pPr marL="722313" indent="-338138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 sz="2000"/>
            </a:lvl3pPr>
            <a:lvl4pPr marL="1028700" indent="0">
              <a:buClr>
                <a:schemeClr val="tx1"/>
              </a:buClr>
              <a:buFont typeface="Arial"/>
              <a:buNone/>
              <a:defRPr sz="1500"/>
            </a:lvl4pPr>
            <a:lvl5pPr marL="1543050" indent="-171450">
              <a:buFont typeface="Arial"/>
              <a:buChar char="•"/>
              <a:defRPr/>
            </a:lvl5pPr>
          </a:lstStyle>
          <a:p>
            <a:pPr marL="285750" lvl="1" indent="-285750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</a:pPr>
            <a:r>
              <a:rPr lang="en-US" dirty="0" smtClean="0"/>
              <a:t>Click to edit Master text styles</a:t>
            </a:r>
          </a:p>
          <a:p>
            <a:pPr marL="722313" lvl="2" indent="-338138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90394" y="1358902"/>
            <a:ext cx="4478290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450"/>
              </a:spcBef>
              <a:buClr>
                <a:schemeClr val="accent1"/>
              </a:buClr>
              <a:buFont typeface="Arial"/>
              <a:buNone/>
              <a:defRPr sz="1500"/>
            </a:lvl1pPr>
            <a:lvl2pPr marL="285750" indent="-285750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  <a:defRPr sz="2000"/>
            </a:lvl2pPr>
            <a:lvl3pPr marL="722313" indent="-338138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 sz="2000"/>
            </a:lvl3pPr>
            <a:lvl4pPr marL="1200150" indent="-171450">
              <a:spcBef>
                <a:spcPts val="450"/>
              </a:spcBef>
              <a:buClr>
                <a:schemeClr val="tx1"/>
              </a:buClr>
              <a:buFont typeface="Arial"/>
              <a:buChar char="•"/>
              <a:defRPr sz="1500"/>
            </a:lvl4pPr>
            <a:lvl5pPr marL="1543050" indent="-171450">
              <a:spcBef>
                <a:spcPts val="450"/>
              </a:spcBef>
              <a:buClr>
                <a:schemeClr val="tx1"/>
              </a:buClr>
              <a:buFont typeface="Arial"/>
              <a:buChar char="•"/>
              <a:defRPr sz="1500"/>
            </a:lvl5pPr>
          </a:lstStyle>
          <a:p>
            <a:pPr marL="285750" lvl="1" indent="-285750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</a:pPr>
            <a:r>
              <a:rPr lang="en-US" dirty="0" smtClean="0"/>
              <a:t>Click to edit Master text styles</a:t>
            </a:r>
          </a:p>
          <a:p>
            <a:pPr marL="722313" lvl="2" indent="-338138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Second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5865" y="128587"/>
            <a:ext cx="9348920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C7D26D-9FF2-487B-8D8A-F933CB347023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4EBDCF6-E419-4713-ADD5-50CB8131BBCE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95304" y="3429004"/>
            <a:ext cx="8260294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95300" y="4482997"/>
            <a:ext cx="6934200" cy="4705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08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 r="18750" b="7778"/>
          <a:stretch/>
        </p:blipFill>
        <p:spPr>
          <a:xfrm>
            <a:off x="0" y="762000"/>
            <a:ext cx="9906000" cy="6096000"/>
          </a:xfrm>
          <a:prstGeom prst="rect">
            <a:avLst/>
          </a:prstGeom>
        </p:spPr>
      </p:pic>
      <p:sp>
        <p:nvSpPr>
          <p:cNvPr id="10" name="Rectangle 9">
            <a:hlinkClick r:id="rId3" action="ppaction://hlinksldjump"/>
          </p:cNvPr>
          <p:cNvSpPr/>
          <p:nvPr userDrawn="1"/>
        </p:nvSpPr>
        <p:spPr>
          <a:xfrm>
            <a:off x="655729" y="2438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Plan: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Policy,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Planning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655729" y="3191775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Risk Profiling,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Organising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Implementing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 userDrawn="1"/>
        </p:nvSpPr>
        <p:spPr>
          <a:xfrm>
            <a:off x="655729" y="4724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Act: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Reviewing Performance,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Learning Lessons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 userDrawn="1"/>
        </p:nvSpPr>
        <p:spPr>
          <a:xfrm>
            <a:off x="655729" y="3962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Check: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Measuring Performance, Investigating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24895" y="483077"/>
            <a:ext cx="4721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Management Model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0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 r="18750" b="7778"/>
          <a:stretch/>
        </p:blipFill>
        <p:spPr>
          <a:xfrm>
            <a:off x="0" y="762000"/>
            <a:ext cx="9906000" cy="60960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</p:cNvPr>
          <p:cNvSpPr/>
          <p:nvPr userDrawn="1"/>
        </p:nvSpPr>
        <p:spPr>
          <a:xfrm>
            <a:off x="666630" y="18288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 userDrawn="1"/>
        </p:nvSpPr>
        <p:spPr>
          <a:xfrm>
            <a:off x="666630" y="2568951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PDCA </a:t>
            </a:r>
            <a:r>
              <a:rPr lang="en-US" sz="14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Model</a:t>
            </a:r>
            <a:endParaRPr lang="en-US" sz="1400" b="1" kern="12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 userDrawn="1"/>
        </p:nvSpPr>
        <p:spPr>
          <a:xfrm>
            <a:off x="666630" y="32766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Plan: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Policy,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Planning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 userDrawn="1"/>
        </p:nvSpPr>
        <p:spPr>
          <a:xfrm>
            <a:off x="666630" y="4029973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Risk Profiling,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Organising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Implementing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 userDrawn="1"/>
        </p:nvSpPr>
        <p:spPr>
          <a:xfrm>
            <a:off x="666630" y="5486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Act: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Reviewing Performance,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Learning Lessons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666630" y="4715775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Check: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Measuring Performance, Investigating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24895" y="483077"/>
            <a:ext cx="4721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Management Model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 r="18750" b="7778"/>
          <a:stretch/>
        </p:blipFill>
        <p:spPr>
          <a:xfrm>
            <a:off x="0" y="762000"/>
            <a:ext cx="9906000" cy="6096000"/>
          </a:xfrm>
          <a:prstGeom prst="rect">
            <a:avLst/>
          </a:prstGeom>
        </p:spPr>
      </p:pic>
      <p:sp>
        <p:nvSpPr>
          <p:cNvPr id="10" name="Rectangle 9">
            <a:hlinkClick r:id="rId3" action="ppaction://hlinksldjump"/>
          </p:cNvPr>
          <p:cNvSpPr/>
          <p:nvPr userDrawn="1"/>
        </p:nvSpPr>
        <p:spPr>
          <a:xfrm>
            <a:off x="655729" y="2438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1: </a:t>
            </a:r>
            <a:r>
              <a:rPr lang="en-US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Get</a:t>
            </a:r>
            <a:r>
              <a:rPr lang="en-US" sz="14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 map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655729" y="3191775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2: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Tune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up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 userDrawn="1"/>
        </p:nvSpPr>
        <p:spPr>
          <a:xfrm>
            <a:off x="655729" y="4724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4: </a:t>
            </a:r>
            <a:r>
              <a:rPr lang="en-US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Enjoy</a:t>
            </a:r>
            <a:r>
              <a:rPr lang="en-US" sz="14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the trip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 userDrawn="1"/>
        </p:nvSpPr>
        <p:spPr>
          <a:xfrm>
            <a:off x="655729" y="3962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</a:t>
            </a:r>
            <a:r>
              <a:rPr lang="en-US" sz="14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3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Choose</a:t>
            </a:r>
            <a:r>
              <a:rPr lang="en-US" sz="14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the best route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24895" y="483077"/>
            <a:ext cx="5747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Life-long Health Journey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6094942" y="6508753"/>
            <a:ext cx="354965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750" b="1" dirty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75E13-F17F-434E-A6B9-B4BB3C315E3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8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Relationship Id="rId5" Type="http://schemas.openxmlformats.org/officeDocument/2006/relationships/image" Target="../media/image10.emf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Relationship Id="rId5" Type="http://schemas.openxmlformats.org/officeDocument/2006/relationships/image" Target="../media/image11.emf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1.xml"/><Relationship Id="rId5" Type="http://schemas.openxmlformats.org/officeDocument/2006/relationships/image" Target="../media/image12.emf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notesSlide" Target="../notesSlides/notesSlide17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16.xml"/><Relationship Id="rId11" Type="http://schemas.openxmlformats.org/officeDocument/2006/relationships/slide" Target="slide12.xml"/><Relationship Id="rId5" Type="http://schemas.openxmlformats.org/officeDocument/2006/relationships/slide" Target="slide15.xml"/><Relationship Id="rId10" Type="http://schemas.openxmlformats.org/officeDocument/2006/relationships/slide" Target="slide13.xml"/><Relationship Id="rId4" Type="http://schemas.openxmlformats.org/officeDocument/2006/relationships/slide" Target="slide14.xml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Health for Life</a:t>
            </a: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sz="2800" dirty="0">
              <a:latin typeface="Arial" charset="0"/>
              <a:ea typeface="MS PGothic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Awareness Package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199" y="500421"/>
            <a:ext cx="48834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The Health for Life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book has two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sections: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 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Section 1: Health Assessment</a:t>
            </a:r>
          </a:p>
          <a:p>
            <a:pPr marL="317500" lvl="1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During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your health assessment, our health professionals will record your assessment results to give you a snapshot of your current health level, and help you to establish realistic goals to improve your health. 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317500" lvl="1"/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Section </a:t>
            </a: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2: Education</a:t>
            </a:r>
            <a:endParaRPr lang="en-US" sz="1800" b="1" dirty="0">
              <a:latin typeface="Arial" charset="0"/>
              <a:ea typeface="Arial" charset="0"/>
              <a:cs typeface="Arial" charset="0"/>
            </a:endParaRPr>
          </a:p>
          <a:p>
            <a:pPr marL="317500" lvl="1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This section contains practical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information about health issues and risks, and how they can be managed simply by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724399" y="5867400"/>
            <a:ext cx="4887139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 to Main Menu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9" y="233901"/>
            <a:ext cx="4367087" cy="6182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1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199" y="464882"/>
            <a:ext cx="49597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Eye Health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brochure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has information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on: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Typical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Injuries, such as chemicals, foreign body in eye, blunt trauma, allergic reaction, eye diseases and computer use disorders.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Tips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for healthy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eyes: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keep active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eat fruit and vegetables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eat less fat and have more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fibre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in diet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drink plenty of water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quit smoking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wear sunglasses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have regular eye checks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rest your eyes when working on the computer.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724400" y="5867400"/>
            <a:ext cx="4883588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 to Main Menu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06" y="439060"/>
            <a:ext cx="2895600" cy="60030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24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304801"/>
            <a:ext cx="5042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Fatigue and Work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brochure has information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on the impacts and signs of fatigue and tips for preventing fatigue. 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24400" y="5867400"/>
            <a:ext cx="4896678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 to Main Menu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76" y="304801"/>
            <a:ext cx="2885661" cy="6111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438" y="1350606"/>
            <a:ext cx="4143976" cy="4394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304801"/>
            <a:ext cx="50424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Chewing Betel Nut can cause gum disease and mouth ulcers. Bacteria and food can also cause damage to teeth and gums. </a:t>
            </a:r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The Healthy Mouth and Teeth brochure looks at what causes tooth decay and treatment options.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It is recommended that you brush your teeth at least twice a day for healthy teeth, gums and mouth.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24400" y="5867400"/>
            <a:ext cx="4896678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 to Main Menu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72" t="4444" r="4464" b="5217"/>
          <a:stretch/>
        </p:blipFill>
        <p:spPr>
          <a:xfrm>
            <a:off x="864649" y="304801"/>
            <a:ext cx="2860492" cy="6111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80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304801"/>
            <a:ext cx="50424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Tuberculosis or TB is an infectious disease that affects any part of the body. It is spread when an infected person coughs or sneezes without covering their mouth. </a:t>
            </a:r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TB is curable as long as it is diagnosed early and the required medication is taken regularly.</a:t>
            </a:r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Not everyone who has the TB germ will develop the TB disease.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TB can affect nearly all parts of the body.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See your doctor if you have any of the signs or symptoms of TB as listed in the brochure.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24400" y="5867400"/>
            <a:ext cx="4896678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 to Main Menu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99" t="4445" r="3705" b="4927"/>
          <a:stretch/>
        </p:blipFill>
        <p:spPr>
          <a:xfrm>
            <a:off x="914345" y="304801"/>
            <a:ext cx="2882348" cy="6215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70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304801"/>
            <a:ext cx="50424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HIV stands for Human Immunodeficiency Virus. It is a virus that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is most commonly spread through sexual activity and sharing needles or syringes. HIV attacks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the body’s immune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system, making it weak and unable to fight off opportunistic infections such as pneumonia or cancers. This condition is called AIDS (Acquired Immune Deficiency Syndrome).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HIV and AIDS is NOT curable. But with treatment people can live for a long time with a good quality of life.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The only way to know for sure if you have HIV is to get tested, so see your doctor.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If you have HIV it is important that you do not pass it on to anyone else.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24400" y="5867400"/>
            <a:ext cx="4896678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 to Main Menu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23" t="4445" r="4805" b="4927"/>
          <a:stretch/>
        </p:blipFill>
        <p:spPr>
          <a:xfrm>
            <a:off x="1013790" y="304801"/>
            <a:ext cx="2932043" cy="6215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304801"/>
            <a:ext cx="50424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Malaria is caused by the Plasmodium parasite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It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is transmitted from one person to another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by the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bite of an infected anopheles mosquito. 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Malaria is preventable and curable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Symptoms include fever and flu-like symptoms, headache, back and joint pain, tiredness, nausea, vomiting and diarrhea.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Protect yourself from becoming infected covering up with long sleeves, long pants, socks and shoes, applying insect repellent, sleeping under a mosquito net, keeping doors and windows closed, using the air-conditioner, and destroying mosquito breeding sites (stagnant water, such as puddles, containers, old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tyres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and wheel ruts).</a:t>
            </a: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24400" y="5867400"/>
            <a:ext cx="4896678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Next Slide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487" y="304801"/>
            <a:ext cx="2912165" cy="6215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90398" y="1358902"/>
            <a:ext cx="9043748" cy="915978"/>
          </a:xfrm>
        </p:spPr>
        <p:txBody>
          <a:bodyPr>
            <a:normAutofit/>
          </a:bodyPr>
          <a:lstStyle/>
          <a:p>
            <a:pPr marL="9525" indent="-9525"/>
            <a:r>
              <a:rPr lang="en-US" dirty="0" smtClean="0">
                <a:ea typeface="Arial" charset="0"/>
              </a:rPr>
              <a:t>Other resources are being developed and these will be included on the </a:t>
            </a:r>
            <a:r>
              <a:rPr lang="en-US" dirty="0" err="1" smtClean="0">
                <a:ea typeface="Arial" charset="0"/>
              </a:rPr>
              <a:t>OTML</a:t>
            </a:r>
            <a:r>
              <a:rPr lang="en-US" dirty="0" smtClean="0">
                <a:ea typeface="Arial" charset="0"/>
              </a:rPr>
              <a:t> Intranet in the future.</a:t>
            </a:r>
            <a:endParaRPr lang="en-US" dirty="0">
              <a:ea typeface="Arial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5445483" y="2781806"/>
            <a:ext cx="2657057" cy="437288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Smoking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445483" y="3326930"/>
            <a:ext cx="2657057" cy="4392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Obesity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421212" y="3880844"/>
            <a:ext cx="2657057" cy="4392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Nutrition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1935632" y="3326931"/>
            <a:ext cx="2657057" cy="4392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High Cholesterol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1935632" y="3880844"/>
            <a:ext cx="2657057" cy="4392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Alcohol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1935632" y="2781806"/>
            <a:ext cx="2666674" cy="4392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High Blood Pressure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5421212" y="4434340"/>
            <a:ext cx="2657057" cy="4392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Diabetes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>
            <a:off x="1911361" y="4434340"/>
            <a:ext cx="2657057" cy="4392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Physical Exercise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5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>
                <a:latin typeface="Arial" charset="0"/>
                <a:ea typeface="MS PGothic" charset="0"/>
              </a:rPr>
              <a:t>Summary</a:t>
            </a:r>
            <a:endParaRPr lang="en-GB" dirty="0">
              <a:latin typeface="Arial" charset="0"/>
              <a:ea typeface="MS PGothic" charset="0"/>
            </a:endParaRPr>
          </a:p>
        </p:txBody>
      </p:sp>
      <p:sp>
        <p:nvSpPr>
          <p:cNvPr id="117762" name="Content Placeholder 2"/>
          <p:cNvSpPr>
            <a:spLocks noGrp="1"/>
          </p:cNvSpPr>
          <p:nvPr>
            <p:ph sz="quarter" idx="16"/>
          </p:nvPr>
        </p:nvSpPr>
        <p:spPr>
          <a:xfrm>
            <a:off x="390397" y="1358901"/>
            <a:ext cx="5891134" cy="4965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Complete your Health Assessment in the Health for Life book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Know where to go for help</a:t>
            </a:r>
          </a:p>
          <a:p>
            <a:pPr marL="0" indent="0">
              <a:spcBef>
                <a:spcPts val="1000"/>
              </a:spcBef>
              <a:buClr>
                <a:schemeClr val="accent6"/>
              </a:buClr>
            </a:pPr>
            <a:endParaRPr lang="en-US" dirty="0" smtClean="0"/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Life is an opportunity and is lived only once. 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Remember, YOUR health is in YOUR hands:</a:t>
            </a:r>
            <a:r>
              <a:rPr lang="en-US" dirty="0"/>
              <a:t> </a:t>
            </a:r>
          </a:p>
          <a:p>
            <a:pPr lvl="1">
              <a:spcBef>
                <a:spcPts val="10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Eat well </a:t>
            </a:r>
          </a:p>
          <a:p>
            <a:pPr lvl="1">
              <a:spcBef>
                <a:spcPts val="10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Move more </a:t>
            </a:r>
          </a:p>
          <a:p>
            <a:pPr lvl="1">
              <a:spcBef>
                <a:spcPts val="10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Quit drugs (including alcohol, smoking, betel nut) </a:t>
            </a:r>
          </a:p>
          <a:p>
            <a:pPr lvl="1">
              <a:spcBef>
                <a:spcPts val="10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Be happy. 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endParaRPr lang="en-GB" sz="2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50" y="1635370"/>
            <a:ext cx="3414969" cy="50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390398" y="1358901"/>
            <a:ext cx="9047823" cy="4965700"/>
          </a:xfrm>
        </p:spPr>
        <p:txBody>
          <a:bodyPr/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What </a:t>
            </a:r>
            <a:r>
              <a:rPr lang="en-US" dirty="0"/>
              <a:t>would happen if you got sick and could no longer work? </a:t>
            </a:r>
            <a:endParaRPr lang="en-US" dirty="0" smtClean="0"/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How </a:t>
            </a:r>
            <a:r>
              <a:rPr lang="en-US" dirty="0"/>
              <a:t>would your family cope without you? 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02" y="2328294"/>
            <a:ext cx="4805940" cy="41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Major Health Problems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390397" y="1358902"/>
            <a:ext cx="9360822" cy="549909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The </a:t>
            </a:r>
            <a:r>
              <a:rPr lang="en-US" dirty="0"/>
              <a:t>major health problems currently affecting PNG according to the World Health </a:t>
            </a:r>
            <a:r>
              <a:rPr lang="en-US" dirty="0" err="1" smtClean="0"/>
              <a:t>Organisation</a:t>
            </a:r>
            <a:r>
              <a:rPr lang="en-US" dirty="0" smtClean="0"/>
              <a:t>:</a:t>
            </a:r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err="1"/>
              <a:t>Malariaia</a:t>
            </a:r>
            <a:endParaRPr lang="en-US" dirty="0"/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Tuberculosis (TB)</a:t>
            </a:r>
            <a:endParaRPr lang="en-US" dirty="0"/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Diarrheal diseases (spread by poor hygiene)</a:t>
            </a:r>
            <a:endParaRPr lang="en-US" dirty="0"/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Acute respiratory disease   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OTML</a:t>
            </a:r>
            <a:r>
              <a:rPr lang="en-US" dirty="0" smtClean="0"/>
              <a:t> Health Team has also identified the following as major health hazards </a:t>
            </a:r>
            <a:r>
              <a:rPr lang="en-AU" dirty="0"/>
              <a:t>that can affect workers at </a:t>
            </a:r>
            <a:r>
              <a:rPr lang="en-AU" dirty="0" err="1"/>
              <a:t>OTML</a:t>
            </a:r>
            <a:r>
              <a:rPr lang="en-US" dirty="0" smtClean="0"/>
              <a:t>:</a:t>
            </a:r>
            <a:endParaRPr lang="en-US" dirty="0"/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Lifestyle diseases (High blood pressure, coronary artery disease, diabetes, obesity)</a:t>
            </a:r>
            <a:endParaRPr lang="en-US" dirty="0"/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Fatigue</a:t>
            </a:r>
            <a:endParaRPr lang="en-US" dirty="0"/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HIV / 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Controlling Major 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Health Problems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390397" y="1358902"/>
            <a:ext cx="9360822" cy="5499099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Clr>
                <a:schemeClr val="accent6"/>
              </a:buClr>
            </a:pPr>
            <a:r>
              <a:rPr lang="en-US" dirty="0" smtClean="0"/>
              <a:t>Think about life-long health as a journey</a:t>
            </a:r>
            <a:r>
              <a:rPr lang="mr-IN" dirty="0" smtClean="0"/>
              <a:t>…</a:t>
            </a:r>
            <a:endParaRPr lang="en-US" dirty="0" smtClean="0"/>
          </a:p>
          <a:p>
            <a:pPr marL="285750" lvl="1" indent="-285750">
              <a:spcBef>
                <a:spcPts val="800"/>
              </a:spcBef>
              <a:buClr>
                <a:schemeClr val="accent6"/>
              </a:buClr>
              <a:buFontTx/>
              <a:buChar char="•"/>
            </a:pPr>
            <a:r>
              <a:rPr lang="en-US" dirty="0"/>
              <a:t>First figure out where you are now </a:t>
            </a:r>
          </a:p>
          <a:p>
            <a:pPr lvl="2">
              <a:spcBef>
                <a:spcPts val="8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  Do </a:t>
            </a:r>
            <a:r>
              <a:rPr lang="en-US" dirty="0"/>
              <a:t>a health </a:t>
            </a:r>
            <a:r>
              <a:rPr lang="en-US" dirty="0" smtClean="0"/>
              <a:t>assessment </a:t>
            </a:r>
          </a:p>
          <a:p>
            <a:pPr marL="285750" lvl="1" indent="-285750">
              <a:spcBef>
                <a:spcPts val="800"/>
              </a:spcBef>
              <a:buClr>
                <a:schemeClr val="accent6"/>
              </a:buClr>
              <a:buFontTx/>
              <a:buChar char="•"/>
            </a:pPr>
            <a:r>
              <a:rPr lang="en-US" dirty="0"/>
              <a:t>Then decide where you want to be for the rest of your life </a:t>
            </a:r>
            <a:endParaRPr lang="en-US" dirty="0" smtClean="0"/>
          </a:p>
          <a:p>
            <a:pPr lvl="2">
              <a:spcBef>
                <a:spcPts val="8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  Be </a:t>
            </a:r>
            <a:r>
              <a:rPr lang="en-US" dirty="0"/>
              <a:t>healthy, happy, spending time with family and friends</a:t>
            </a:r>
          </a:p>
          <a:p>
            <a:pPr lvl="2">
              <a:spcBef>
                <a:spcPts val="8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  Living </a:t>
            </a:r>
            <a:r>
              <a:rPr lang="en-US" dirty="0"/>
              <a:t>long enough to see your children grow up and become self-reliant</a:t>
            </a:r>
          </a:p>
          <a:p>
            <a:pPr lvl="2">
              <a:spcBef>
                <a:spcPts val="8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  See </a:t>
            </a:r>
            <a:r>
              <a:rPr lang="en-US" dirty="0"/>
              <a:t>your hard work and sacrifice come into fruition / reality</a:t>
            </a:r>
          </a:p>
          <a:p>
            <a:pPr marL="285750" lvl="1" indent="-285750">
              <a:spcBef>
                <a:spcPts val="800"/>
              </a:spcBef>
              <a:buClr>
                <a:schemeClr val="accent6"/>
              </a:buClr>
              <a:buFontTx/>
              <a:buChar char="•"/>
            </a:pPr>
            <a:r>
              <a:rPr lang="en-US" dirty="0"/>
              <a:t>Gather the resources that can help you get from where you are to where you want to </a:t>
            </a:r>
            <a:r>
              <a:rPr lang="en-US" dirty="0" smtClean="0"/>
              <a:t>be</a:t>
            </a:r>
          </a:p>
          <a:p>
            <a:pPr lvl="2">
              <a:spcBef>
                <a:spcPts val="8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Make lifestyle changes</a:t>
            </a:r>
            <a:endParaRPr lang="en-US" dirty="0"/>
          </a:p>
          <a:p>
            <a:pPr lvl="3">
              <a:spcBef>
                <a:spcPts val="8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en-US" dirty="0"/>
              <a:t>  </a:t>
            </a:r>
            <a:r>
              <a:rPr lang="en-US" dirty="0" smtClean="0"/>
              <a:t>Stop smoking</a:t>
            </a:r>
          </a:p>
          <a:p>
            <a:pPr lvl="3">
              <a:spcBef>
                <a:spcPts val="8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en-US" dirty="0" smtClean="0"/>
              <a:t>Reduce or stop alcohol</a:t>
            </a:r>
          </a:p>
          <a:p>
            <a:pPr lvl="3">
              <a:spcBef>
                <a:spcPts val="8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en-US" dirty="0" smtClean="0"/>
              <a:t>Diet control and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6044" y="1679712"/>
            <a:ext cx="9259957" cy="5178287"/>
            <a:chOff x="624495" y="1679712"/>
            <a:chExt cx="8519505" cy="5178287"/>
          </a:xfrm>
        </p:grpSpPr>
        <p:sp>
          <p:nvSpPr>
            <p:cNvPr id="6" name="Rectangle 5"/>
            <p:cNvSpPr/>
            <p:nvPr/>
          </p:nvSpPr>
          <p:spPr>
            <a:xfrm>
              <a:off x="5486400" y="1679712"/>
              <a:ext cx="3657600" cy="5178287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4495" y="2438400"/>
              <a:ext cx="4871049" cy="533400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STEP 1: 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Get a map</a:t>
              </a:r>
              <a:endPara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5000" y="1747897"/>
              <a:ext cx="32766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200"/>
                </a:spcBef>
                <a:spcAft>
                  <a:spcPts val="400"/>
                </a:spcAft>
                <a:buFont typeface="Arial" charset="0"/>
                <a:buChar char="•"/>
              </a:pPr>
              <a:r>
                <a:rPr lang="en-GB" sz="16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The Health for Life Book is part of Ok </a:t>
              </a:r>
              <a:r>
                <a:rPr lang="en-GB" sz="16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Tedi’s</a:t>
              </a:r>
              <a:r>
                <a:rPr lang="en-GB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Employee Health and Wellness </a:t>
              </a:r>
              <a:r>
                <a:rPr lang="en-GB" sz="16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Program.</a:t>
              </a:r>
            </a:p>
            <a:p>
              <a:pPr marL="285750" indent="-285750">
                <a:spcBef>
                  <a:spcPts val="200"/>
                </a:spcBef>
                <a:spcAft>
                  <a:spcPts val="400"/>
                </a:spcAft>
                <a:buFont typeface="Arial" charset="0"/>
                <a:buChar char="•"/>
              </a:pPr>
              <a:r>
                <a:rPr lang="en-GB" sz="16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It </a:t>
              </a:r>
              <a:r>
                <a:rPr lang="en-GB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has been designed to help you: </a:t>
              </a:r>
            </a:p>
            <a:p>
              <a:pPr marL="742898" lvl="1" indent="-285750">
                <a:spcBef>
                  <a:spcPts val="200"/>
                </a:spcBef>
                <a:spcAft>
                  <a:spcPts val="400"/>
                </a:spcAft>
                <a:buFont typeface="Arial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Assess your own health </a:t>
              </a:r>
            </a:p>
            <a:p>
              <a:pPr marL="742898" lvl="1" indent="-285750">
                <a:spcBef>
                  <a:spcPts val="200"/>
                </a:spcBef>
                <a:spcAft>
                  <a:spcPts val="400"/>
                </a:spcAft>
                <a:buFont typeface="Arial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Access professional help when needed </a:t>
              </a:r>
            </a:p>
            <a:p>
              <a:pPr marL="742898" lvl="1" indent="-285750">
                <a:spcBef>
                  <a:spcPts val="200"/>
                </a:spcBef>
                <a:spcAft>
                  <a:spcPts val="400"/>
                </a:spcAft>
                <a:buFont typeface="Arial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Make healthy choices that can lead to better health for life. </a:t>
              </a:r>
              <a:endParaRPr lang="en-GB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3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983" y="408929"/>
            <a:ext cx="9250017" cy="6457949"/>
            <a:chOff x="606473" y="408928"/>
            <a:chExt cx="8528649" cy="6457949"/>
          </a:xfrm>
        </p:grpSpPr>
        <p:sp>
          <p:nvSpPr>
            <p:cNvPr id="6" name="Rectangle 5"/>
            <p:cNvSpPr/>
            <p:nvPr/>
          </p:nvSpPr>
          <p:spPr>
            <a:xfrm>
              <a:off x="5477522" y="1669772"/>
              <a:ext cx="3657600" cy="5197105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6473" y="3189733"/>
              <a:ext cx="4871049" cy="535187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STEP 2: Tune up</a:t>
              </a:r>
              <a:endPara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77522" y="408928"/>
              <a:ext cx="365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87122" y="1756775"/>
            <a:ext cx="3633348" cy="49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Make 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sure your vehicle (your body) is tuned up and ready to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go: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 a self assessment and / or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Visit a professional (Doctor, Nurse, Counsellor, </a:t>
            </a:r>
            <a:r>
              <a:rPr lang="en-AU" sz="1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etc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Use the right fuel: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Plenty of healthy food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Lots of water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Limit alcohol (none at work)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Give up smoking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 drugs (including 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Betel </a:t>
            </a: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Nut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Keep your vehicle running 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smoothly:</a:t>
            </a: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Fresh 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Sleep</a:t>
            </a:r>
            <a:endParaRPr lang="en-AU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Physical 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activity and exercise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Time with friends and family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Relax</a:t>
            </a: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8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983" y="1679713"/>
            <a:ext cx="9250017" cy="5187166"/>
            <a:chOff x="606473" y="1679712"/>
            <a:chExt cx="8528649" cy="5187166"/>
          </a:xfrm>
        </p:grpSpPr>
        <p:sp>
          <p:nvSpPr>
            <p:cNvPr id="6" name="Rectangle 5"/>
            <p:cNvSpPr/>
            <p:nvPr/>
          </p:nvSpPr>
          <p:spPr>
            <a:xfrm>
              <a:off x="5477522" y="1679712"/>
              <a:ext cx="3657600" cy="5187166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6473" y="3962090"/>
              <a:ext cx="4871049" cy="535187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STEP 3: 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Choose the best route</a:t>
              </a:r>
              <a:endPara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87122" y="1786595"/>
            <a:ext cx="327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Every person is different. </a:t>
            </a: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 journey will not be the same as anyone else.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Although you may go to some of the same places and do some of the same things.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Some of the resources available to help you choose YOUR journey include:</a:t>
            </a: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Health for Life book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AU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OTML</a:t>
            </a: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Health and Well being brochures and awareness packages.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Resources are available from the </a:t>
            </a:r>
            <a:r>
              <a:rPr lang="en-AU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OMTL</a:t>
            </a: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Intranet</a:t>
            </a: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2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983" y="1689651"/>
            <a:ext cx="9250017" cy="5177227"/>
            <a:chOff x="606473" y="1689650"/>
            <a:chExt cx="8528649" cy="5177227"/>
          </a:xfrm>
        </p:grpSpPr>
        <p:sp>
          <p:nvSpPr>
            <p:cNvPr id="6" name="Rectangle 5"/>
            <p:cNvSpPr/>
            <p:nvPr/>
          </p:nvSpPr>
          <p:spPr>
            <a:xfrm>
              <a:off x="5477522" y="1689650"/>
              <a:ext cx="3657600" cy="5177227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6473" y="4717464"/>
              <a:ext cx="4871049" cy="540335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STEP 4: 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Enjoy the trip</a:t>
              </a:r>
              <a:endPara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07991" y="1689651"/>
            <a:ext cx="37866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It’s not a race to get somewhere!</a:t>
            </a:r>
            <a:endParaRPr lang="en-GB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 journey is about making healthy choices and changes today and every day for the rest of your life.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Don’t try to change everything at once.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Start with one healthy change, then make another, and another</a:t>
            </a:r>
            <a:r>
              <a:rPr lang="en-AU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Choose things you like: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Find a sport you enjoy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 for a walk with a friend instead of having an after work drink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 don’t have to go without desert after dinner, but choose fruit and yoghurt rather than cake and </a:t>
            </a:r>
            <a:r>
              <a:rPr lang="en-AU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AU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AU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ice-cream</a:t>
            </a: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Experiment </a:t>
            </a:r>
            <a:r>
              <a:rPr lang="mr-IN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you might discover new healthy foods or a sport or activity that you’ve never tried before.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7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3323194" y="3186952"/>
            <a:ext cx="2657057" cy="437288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TB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323194" y="3732076"/>
            <a:ext cx="2657057" cy="43920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HIV / AIDS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323194" y="4277198"/>
            <a:ext cx="2657057" cy="43920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Malaria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580" y="985333"/>
            <a:ext cx="3418421" cy="526718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90398" y="1358902"/>
            <a:ext cx="5950768" cy="915978"/>
          </a:xfrm>
        </p:spPr>
        <p:txBody>
          <a:bodyPr/>
          <a:lstStyle/>
          <a:p>
            <a:pPr marL="9525" indent="-9525"/>
            <a:r>
              <a:rPr lang="en-US" dirty="0" smtClean="0">
                <a:ea typeface="Arial" charset="0"/>
              </a:rPr>
              <a:t>Let’s look at some of the Health and Well-being resources that are available on the </a:t>
            </a:r>
            <a:r>
              <a:rPr lang="en-US" dirty="0" err="1" smtClean="0">
                <a:ea typeface="Arial" charset="0"/>
              </a:rPr>
              <a:t>OTML</a:t>
            </a:r>
            <a:r>
              <a:rPr lang="en-US" dirty="0" smtClean="0">
                <a:ea typeface="Arial" charset="0"/>
              </a:rPr>
              <a:t> Intranet.</a:t>
            </a:r>
            <a:endParaRPr lang="en-US" dirty="0">
              <a:ea typeface="Arial" charset="0"/>
            </a:endParaRPr>
          </a:p>
        </p:txBody>
      </p:sp>
      <p:sp>
        <p:nvSpPr>
          <p:cNvPr id="9" name="Rectangle 8">
            <a:hlinkClick r:id="rId8" action="ppaction://hlinksldjump"/>
          </p:cNvPr>
          <p:cNvSpPr/>
          <p:nvPr/>
        </p:nvSpPr>
        <p:spPr>
          <a:xfrm>
            <a:off x="516729" y="2648449"/>
            <a:ext cx="5463522" cy="442588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Health for Life Book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>
            <a:hlinkClick r:id="rId9" action="ppaction://hlinksldjump"/>
          </p:cNvPr>
          <p:cNvSpPr/>
          <p:nvPr/>
        </p:nvSpPr>
        <p:spPr>
          <a:xfrm>
            <a:off x="516728" y="3732077"/>
            <a:ext cx="2657057" cy="43920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Eye Health</a:t>
            </a:r>
          </a:p>
        </p:txBody>
      </p:sp>
      <p:sp>
        <p:nvSpPr>
          <p:cNvPr id="11" name="Rectangle 10">
            <a:hlinkClick r:id="rId10" action="ppaction://hlinksldjump"/>
          </p:cNvPr>
          <p:cNvSpPr/>
          <p:nvPr/>
        </p:nvSpPr>
        <p:spPr>
          <a:xfrm>
            <a:off x="516728" y="4277198"/>
            <a:ext cx="2657057" cy="43920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Healthy Mouth &amp; Teeth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>
            <a:hlinkClick r:id="rId11" action="ppaction://hlinksldjump"/>
          </p:cNvPr>
          <p:cNvSpPr/>
          <p:nvPr/>
        </p:nvSpPr>
        <p:spPr>
          <a:xfrm>
            <a:off x="516728" y="3186952"/>
            <a:ext cx="2666674" cy="43920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Fatigue and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Work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00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d3a57392-192c-4a24-bba0-ea1c080b19e7"/>
  <p:tag name="ARTICULATE_SLIDE_PAUSE" val="1"/>
  <p:tag name="ARTICULATE_HIDE_SLIDE" val="0"/>
  <p:tag name="ARTICULATE_PLAYER_CONTROL_PREVIOUS" val="False"/>
  <p:tag name="ARTICULATE_PLAYER_CONTROL_NEXT" val="False"/>
  <p:tag name="AUDIO_ID" val="258"/>
  <p:tag name="ARTICULATE_USED_LAYOUT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9"/>
  <p:tag name="ARTICULATE_USED_LAYOUT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9"/>
  <p:tag name="ARTICULATE_USED_LAYOUT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9"/>
  <p:tag name="ARTICULATE_USED_LAYOU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7"/>
  <p:tag name="ARTICULATE_USED_LAYOU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d3a57392-192c-4a24-bba0-ea1c080b19e7"/>
  <p:tag name="ARTICULATE_SLIDE_PAUSE" val="1"/>
  <p:tag name="ARTICULATE_HIDE_SLIDE" val="0"/>
  <p:tag name="ARTICULATE_PLAYER_CONTROL_PREVIOUS" val="False"/>
  <p:tag name="ARTICULATE_PLAYER_CONTROL_NEXT" val="False"/>
  <p:tag name="AUDIO_ID" val="258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d3a57392-192c-4a24-bba0-ea1c080b19e7"/>
  <p:tag name="ARTICULATE_SLIDE_PAUSE" val="1"/>
  <p:tag name="ARTICULATE_HIDE_SLIDE" val="0"/>
  <p:tag name="ARTICULATE_PLAYER_CONTROL_PREVIOUS" val="False"/>
  <p:tag name="ARTICULATE_PLAYER_CONTROL_NEXT" val="False"/>
  <p:tag name="AUDIO_ID" val="258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d3a57392-192c-4a24-bba0-ea1c080b19e7"/>
  <p:tag name="ARTICULATE_SLIDE_PAUSE" val="1"/>
  <p:tag name="ARTICULATE_HIDE_SLIDE" val="0"/>
  <p:tag name="ARTICULATE_PLAYER_CONTROL_PREVIOUS" val="False"/>
  <p:tag name="ARTICULATE_PLAYER_CONTROL_NEXT" val="False"/>
  <p:tag name="AUDIO_ID" val="258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7"/>
  <p:tag name="ARTICULATE_USED_LAYOU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8"/>
  <p:tag name="ARTICULATE_USED_LAYOU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60"/>
  <p:tag name="ARTICULATE_USED_LAYOU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9"/>
  <p:tag name="ARTICULATE_USED_LAYOU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9"/>
  <p:tag name="ARTICULATE_USED_LAYOUT" val="1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A81746-474C-4CDB-8062-17F65389EDC2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6FEDD5-0623-4451-A2B9-02A874FE74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1DF809-CD7C-40D7-9C9A-875F4D9DF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6876</TotalTime>
  <Words>1513</Words>
  <Application>Microsoft Office PowerPoint</Application>
  <PresentationFormat>A4 Paper (210x297 mm)</PresentationFormat>
  <Paragraphs>212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MS PGothic</vt:lpstr>
      <vt:lpstr>MS PGothic</vt:lpstr>
      <vt:lpstr>.AppleSystemUIFont</vt:lpstr>
      <vt:lpstr>Arial</vt:lpstr>
      <vt:lpstr>Arial Bold</vt:lpstr>
      <vt:lpstr>Articulate Light</vt:lpstr>
      <vt:lpstr>Calibri</vt:lpstr>
      <vt:lpstr>Lucida Grande</vt:lpstr>
      <vt:lpstr>Sansita One</vt:lpstr>
      <vt:lpstr>Times</vt:lpstr>
      <vt:lpstr>Wingdings</vt:lpstr>
      <vt:lpstr>1_Office Theme</vt:lpstr>
      <vt:lpstr>Office Theme</vt:lpstr>
      <vt:lpstr>Health for Life </vt:lpstr>
      <vt:lpstr>Introduction</vt:lpstr>
      <vt:lpstr>Major Health Problems </vt:lpstr>
      <vt:lpstr>Controlling Major Health Problems 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Summary</vt:lpstr>
    </vt:vector>
  </TitlesOfParts>
  <Company>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Sabuin, Lin LS</cp:lastModifiedBy>
  <cp:revision>582</cp:revision>
  <cp:lastPrinted>2010-08-08T22:10:52Z</cp:lastPrinted>
  <dcterms:created xsi:type="dcterms:W3CDTF">2010-08-17T03:51:01Z</dcterms:created>
  <dcterms:modified xsi:type="dcterms:W3CDTF">2020-04-14T04:09:27Z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0x010100D999C84002B06B439DA773BCD5D7BD89</vt:lpwstr>
  </property>
</Properties>
</file>