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4"/>
    <p:sldMasterId id="2147483749" r:id="rId5"/>
    <p:sldMasterId id="2147483737" r:id="rId6"/>
  </p:sldMasterIdLst>
  <p:notesMasterIdLst>
    <p:notesMasterId r:id="rId12"/>
  </p:notesMasterIdLst>
  <p:handoutMasterIdLst>
    <p:handoutMasterId r:id="rId13"/>
  </p:handoutMasterIdLst>
  <p:sldIdLst>
    <p:sldId id="359" r:id="rId7"/>
    <p:sldId id="258" r:id="rId8"/>
    <p:sldId id="454" r:id="rId9"/>
    <p:sldId id="507" r:id="rId10"/>
    <p:sldId id="47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ne Coulthard" initials="DS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83263"/>
    <a:srgbClr val="579A34"/>
    <a:srgbClr val="1D306F"/>
    <a:srgbClr val="4C72B6"/>
    <a:srgbClr val="9D9D9E"/>
    <a:srgbClr val="F6BB1C"/>
    <a:srgbClr val="579B34"/>
    <a:srgbClr val="183062"/>
    <a:srgbClr val="59A134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9"/>
    <p:restoredTop sz="95934" autoAdjust="0"/>
  </p:normalViewPr>
  <p:slideViewPr>
    <p:cSldViewPr snapToGrid="0">
      <p:cViewPr varScale="1">
        <p:scale>
          <a:sx n="74" d="100"/>
          <a:sy n="74" d="100"/>
        </p:scale>
        <p:origin x="276" y="6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08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10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 charset="0"/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r>
              <a:rPr lang="en-US" dirty="0"/>
              <a:t>http://</a:t>
            </a:r>
            <a:r>
              <a:rPr lang="en-US" dirty="0" err="1"/>
              <a:t>www.pertrain.com.au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33400" y="1524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 dirty="0" smtClean="0">
                <a:latin typeface="Arial" charset="0"/>
                <a:cs typeface="Gill Sans" charset="0"/>
              </a:rPr>
              <a:t>Dropped Objects</a:t>
            </a:r>
            <a:endParaRPr lang="en-US" sz="1000" dirty="0" smtClean="0">
              <a:latin typeface="Arial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38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6188" y="304800"/>
            <a:ext cx="38084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0"/>
            <a:r>
              <a:rPr lang="en-US" noProof="0"/>
              <a:t>Asdfa</a:t>
            </a:r>
          </a:p>
          <a:p>
            <a:pPr lvl="0"/>
            <a:r>
              <a:rPr lang="en-US" noProof="0"/>
              <a:t>sdfsdf</a:t>
            </a: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0" y="861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900" smtClean="0">
                <a:latin typeface="Arial" charset="0"/>
                <a:cs typeface="Gill Sans" charset="0"/>
              </a:rPr>
              <a:t>Section One: Page </a:t>
            </a:r>
            <a:fld id="{6763A902-D38E-C648-AE31-D24DFB8A8530}" type="slidenum">
              <a:rPr lang="en-US" sz="900" smtClean="0">
                <a:latin typeface="Arial" charset="0"/>
                <a:cs typeface="Gill Sans" charset="0"/>
              </a:rPr>
              <a:pPr algn="ctr">
                <a:defRPr/>
              </a:pPr>
              <a:t>‹#›</a:t>
            </a:fld>
            <a:endParaRPr lang="en-US" sz="900" smtClean="0">
              <a:latin typeface="Arial" charset="0"/>
              <a:cs typeface="Gill Sans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09600" y="28479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i="1" dirty="0" smtClean="0">
                <a:solidFill>
                  <a:srgbClr val="262626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</p:spTree>
    <p:extLst>
      <p:ext uri="{BB962C8B-B14F-4D97-AF65-F5344CB8AC3E}">
        <p14:creationId xmlns:p14="http://schemas.microsoft.com/office/powerpoint/2010/main" val="1744576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6850" indent="-196850" algn="l" rtl="0" eaLnBrk="0" fontAlgn="base" hangingPunct="0">
      <a:spcBef>
        <a:spcPts val="1000"/>
      </a:spcBef>
      <a:spcAft>
        <a:spcPct val="0"/>
      </a:spcAft>
      <a:buFont typeface="Times" charset="0"/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82" charset="-128"/>
        <a:cs typeface="Arial"/>
      </a:defRPr>
    </a:lvl1pPr>
    <a:lvl2pPr marL="576263" indent="-188913" algn="l" rtl="0" eaLnBrk="0" fontAlgn="base" hangingPunct="0">
      <a:spcBef>
        <a:spcPts val="300"/>
      </a:spcBef>
      <a:spcAft>
        <a:spcPct val="0"/>
      </a:spcAft>
      <a:buChar char="-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2pPr>
    <a:lvl3pPr marL="955675" indent="-188913" algn="l" rtl="0" eaLnBrk="0" fontAlgn="base" hangingPunct="0">
      <a:spcBef>
        <a:spcPts val="300"/>
      </a:spcBef>
      <a:spcAft>
        <a:spcPct val="0"/>
      </a:spcAft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0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Notes Placeholder 3"/>
          <p:cNvSpPr>
            <a:spLocks noGrp="1"/>
          </p:cNvSpPr>
          <p:nvPr/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 eaLnBrk="0" hangingPunct="0">
              <a:spcBef>
                <a:spcPts val="1500"/>
              </a:spcBef>
              <a:buFont typeface="Times" charset="0"/>
              <a:buChar char="•"/>
              <a:tabLst>
                <a:tab pos="2667000" algn="l"/>
                <a:tab pos="2955925" algn="l"/>
              </a:tabLst>
            </a:pPr>
            <a:endParaRPr lang="en-GB" sz="1200">
              <a:latin typeface="Gill Sans" charset="0"/>
            </a:endParaRPr>
          </a:p>
        </p:txBody>
      </p:sp>
      <p:sp>
        <p:nvSpPr>
          <p:cNvPr id="5123" name="Notes Placeholder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6263" marR="0" lvl="1" indent="-196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l"/>
                <a:tab pos="2955925" algn="l"/>
              </a:tabLst>
              <a:defRPr/>
            </a:pPr>
            <a:endParaRPr lang="en-US" dirty="0" smtClean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653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06116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lvl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charset="0"/>
              <a:buNone/>
              <a:tabLst>
                <a:tab pos="2667000" algn="l"/>
                <a:tab pos="2955925" algn="l"/>
              </a:tabLst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4661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lvl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charset="0"/>
              <a:buNone/>
              <a:tabLst>
                <a:tab pos="2667000" algn="l"/>
                <a:tab pos="2955925" algn="l"/>
              </a:tabLst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547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0000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1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2000"/>
            </a:lvl2pPr>
            <a:lvl3pPr marL="1257300" indent="-342900">
              <a:buClr>
                <a:schemeClr val="tx1"/>
              </a:buClr>
              <a:buFont typeface="Arial" charset="0"/>
              <a:buChar char="•"/>
              <a:defRPr sz="2000"/>
            </a:lvl3pPr>
            <a:lvl4pPr marL="1371600" indent="0">
              <a:buClr>
                <a:schemeClr val="tx1"/>
              </a:buClr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err="1" smtClean="0"/>
              <a:t>sdfsdf</a:t>
            </a:r>
            <a:endParaRPr lang="en-US" dirty="0" smtClean="0"/>
          </a:p>
          <a:p>
            <a:pPr lvl="2"/>
            <a:r>
              <a:rPr lang="en-US" dirty="0" err="1" smtClean="0"/>
              <a:t>asdfsdfsdf</a:t>
            </a:r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128587"/>
            <a:ext cx="8629772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1490133"/>
            <a:ext cx="5266267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rgbClr val="1D306F"/>
                </a:solidFill>
              </a:defRPr>
            </a:lvl1pPr>
          </a:lstStyle>
          <a:p>
            <a:pPr lvl="0"/>
            <a:r>
              <a:rPr lang="en-AU" dirty="0" smtClean="0"/>
              <a:t>Click to edit Master title style</a:t>
            </a:r>
            <a:br>
              <a:rPr lang="en-AU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67" y="587556"/>
            <a:ext cx="2575646" cy="8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5863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5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880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60900" y="18753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4670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3429000"/>
            <a:ext cx="7624887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4482996"/>
            <a:ext cx="6400800" cy="470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28491" y="28576"/>
            <a:ext cx="8672634" cy="70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8255000" y="0"/>
            <a:ext cx="889000" cy="901700"/>
          </a:xfrm>
          <a:prstGeom prst="rect">
            <a:avLst/>
          </a:prstGeom>
          <a:solidFill>
            <a:srgbClr val="4C72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143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61533"/>
            <a:ext cx="8712200" cy="55033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43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888067"/>
            <a:ext cx="8712200" cy="4783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5" y="166506"/>
            <a:ext cx="1913466" cy="615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35609"/>
            <a:ext cx="9144000" cy="143892"/>
          </a:xfrm>
          <a:prstGeom prst="rect">
            <a:avLst/>
          </a:prstGeom>
        </p:spPr>
      </p:pic>
      <p:pic>
        <p:nvPicPr>
          <p:cNvPr id="4" name="Picture 3" descr="Intranet (dragged)-01.png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34"/>
          <a:stretch/>
        </p:blipFill>
        <p:spPr>
          <a:xfrm>
            <a:off x="8407400" y="246210"/>
            <a:ext cx="596900" cy="52849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931333"/>
            <a:ext cx="91440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1830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 userDrawn="1"/>
        </p:nvSpPr>
        <p:spPr>
          <a:xfrm>
            <a:off x="161925" y="6600110"/>
            <a:ext cx="219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latin typeface="+mj-lt"/>
              </a:rPr>
              <a:t>APT1314</a:t>
            </a:r>
            <a:endParaRPr lang="en-AU" sz="100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4" r:id="rId4"/>
    <p:sldLayoutId id="2147483745" r:id="rId5"/>
    <p:sldLayoutId id="2147483746" r:id="rId6"/>
    <p:sldLayoutId id="214748374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83062"/>
          </a:solidFill>
          <a:latin typeface="Arial"/>
          <a:ea typeface="ＭＳ Ｐゴシック" pitchFamily="82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9pPr>
    </p:titleStyle>
    <p:bodyStyle>
      <a:lvl1pPr marL="342900" indent="-342900" algn="l" rtl="0" eaLnBrk="1" fontAlgn="base" hangingPunct="1">
        <a:spcBef>
          <a:spcPts val="1750"/>
        </a:spcBef>
        <a:spcAft>
          <a:spcPct val="0"/>
        </a:spcAft>
        <a:defRPr sz="2400">
          <a:solidFill>
            <a:schemeClr val="tx1"/>
          </a:solidFill>
          <a:latin typeface="Arial"/>
          <a:ea typeface="ＭＳ Ｐゴシック" pitchFamily="82" charset="-128"/>
          <a:cs typeface="Arial"/>
        </a:defRPr>
      </a:lvl1pPr>
      <a:lvl2pPr marL="857250" indent="-38100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2pPr>
      <a:lvl3pPr marL="13335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•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3pPr>
      <a:lvl4pPr marL="180975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–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4pPr>
      <a:lvl5pPr marL="22860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»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5pPr>
      <a:lvl6pPr marL="27432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6pPr>
      <a:lvl7pPr marL="32004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7pPr>
      <a:lvl8pPr marL="36576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8pPr>
      <a:lvl9pPr marL="41148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5626100" y="6508750"/>
            <a:ext cx="327660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43300"/>
            <a:ext cx="9144000" cy="3111500"/>
          </a:xfrm>
          <a:prstGeom prst="rect">
            <a:avLst/>
          </a:prstGeom>
        </p:spPr>
      </p:pic>
      <p:sp>
        <p:nvSpPr>
          <p:cNvPr id="1443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94391"/>
            <a:ext cx="8229600" cy="17510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3963B-5E1B-544F-A872-2BA17486DE1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3536950"/>
            <a:ext cx="9144000" cy="3111500"/>
          </a:xfrm>
          <a:prstGeom prst="rect">
            <a:avLst/>
          </a:prstGeom>
          <a:solidFill>
            <a:srgbClr val="183263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65304"/>
            <a:ext cx="9144000" cy="1652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3"/>
          <p:cNvSpPr txBox="1">
            <a:spLocks noChangeArrowheads="1"/>
          </p:cNvSpPr>
          <p:nvPr/>
        </p:nvSpPr>
        <p:spPr bwMode="auto">
          <a:xfrm>
            <a:off x="3868738" y="3014663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Health for Life</a:t>
            </a:r>
            <a:endParaRPr lang="en-US" dirty="0"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Awareness Package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 Bold" charset="0"/>
                <a:ea typeface="ＭＳ Ｐゴシック" charset="0"/>
              </a:rPr>
              <a:t>Introduction</a:t>
            </a: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4872037" cy="49657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What </a:t>
            </a:r>
            <a:r>
              <a:rPr lang="en-US" sz="2000" dirty="0"/>
              <a:t>would happen if you got sick and could no longer work? </a:t>
            </a:r>
            <a:r>
              <a:rPr lang="en-US" sz="2000" dirty="0" smtClean="0"/>
              <a:t>How </a:t>
            </a:r>
            <a:r>
              <a:rPr lang="en-US" sz="2000" dirty="0"/>
              <a:t>would your family cope without you? 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The health and well being of our people is a priority at Ok </a:t>
            </a:r>
            <a:r>
              <a:rPr lang="en-US" sz="2000" dirty="0" err="1" smtClean="0"/>
              <a:t>Tedi</a:t>
            </a:r>
            <a:r>
              <a:rPr lang="en-US" sz="2000" dirty="0" smtClean="0"/>
              <a:t>.</a:t>
            </a:r>
            <a:endParaRPr lang="en-US" sz="2000" dirty="0"/>
          </a:p>
          <a:p>
            <a:endParaRPr lang="en-US" sz="2000" dirty="0" smtClean="0"/>
          </a:p>
          <a:p>
            <a:pPr>
              <a:buClr>
                <a:schemeClr val="accent6"/>
              </a:buClr>
            </a:pPr>
            <a:r>
              <a:rPr lang="en-US" sz="2000" dirty="0" smtClean="0">
                <a:latin typeface="Arial" charset="0"/>
                <a:ea typeface="ＭＳ Ｐゴシック" pitchFamily="82" charset="-128"/>
              </a:rPr>
              <a:t>Ok </a:t>
            </a:r>
            <a:r>
              <a:rPr lang="en-US" sz="2000" dirty="0" err="1" smtClean="0">
                <a:latin typeface="Arial" charset="0"/>
                <a:ea typeface="ＭＳ Ｐゴシック" pitchFamily="82" charset="-128"/>
              </a:rPr>
              <a:t>Tedi’s</a:t>
            </a:r>
            <a:r>
              <a:rPr lang="en-US" sz="2000" dirty="0" smtClean="0">
                <a:latin typeface="Arial" charset="0"/>
                <a:ea typeface="ＭＳ Ｐゴシック" pitchFamily="82" charset="-128"/>
              </a:rPr>
              <a:t> Employee </a:t>
            </a:r>
            <a:r>
              <a:rPr lang="en-US" sz="2000" dirty="0">
                <a:latin typeface="Arial" charset="0"/>
                <a:ea typeface="ＭＳ Ｐゴシック" pitchFamily="82" charset="-128"/>
              </a:rPr>
              <a:t>Health and Wellness Program has been designed to help you: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Assess your own health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Access professional help when needed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Make healthy choices that can lead to better health for life. </a:t>
            </a:r>
            <a:endParaRPr lang="en-US" dirty="0"/>
          </a:p>
          <a:p>
            <a:pPr marL="800100" lvl="1" indent="-285750">
              <a:buClr>
                <a:schemeClr val="tx1"/>
              </a:buClr>
              <a:buFont typeface="Arial" panose="020B0604020202020204" pitchFamily="34" charset="0"/>
              <a:buChar char="−"/>
              <a:defRPr/>
            </a:pPr>
            <a:endParaRPr lang="en-US" sz="18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4325" y="1457105"/>
            <a:ext cx="3606800" cy="4867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the Major Health Hazards facing </a:t>
            </a:r>
            <a:r>
              <a:rPr lang="en-AU" dirty="0" err="1" smtClean="0"/>
              <a:t>OTML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6180137" cy="4965700"/>
          </a:xfrm>
        </p:spPr>
        <p:txBody>
          <a:bodyPr>
            <a:noAutofit/>
          </a:bodyPr>
          <a:lstStyle/>
          <a:p>
            <a:r>
              <a:rPr lang="en-US" sz="2000" dirty="0" smtClean="0"/>
              <a:t>Major </a:t>
            </a:r>
            <a:r>
              <a:rPr lang="en-US" sz="2000" dirty="0"/>
              <a:t>health hazards facing </a:t>
            </a:r>
            <a:r>
              <a:rPr lang="en-US" sz="2000" dirty="0" err="1"/>
              <a:t>OTML</a:t>
            </a:r>
            <a:r>
              <a:rPr lang="en-US" sz="2000" dirty="0"/>
              <a:t> </a:t>
            </a:r>
            <a:r>
              <a:rPr lang="en-US" sz="2000" dirty="0" smtClean="0"/>
              <a:t>workers include:</a:t>
            </a:r>
            <a:r>
              <a:rPr lang="en-US" sz="2000" dirty="0"/>
              <a:t>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Malaria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Tuberculosis (TB)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Diarrheal diseases (spread by poor hygiene)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Acute respiratory disease (Flu, Pneumonia, etc.)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Lifestyle illnesses such as: </a:t>
            </a:r>
            <a:endParaRPr lang="en-US" sz="2000" dirty="0" smtClean="0">
              <a:latin typeface="Arial" charset="0"/>
              <a:ea typeface="ＭＳ Ｐゴシック" pitchFamily="82" charset="-128"/>
            </a:endParaRPr>
          </a:p>
          <a:p>
            <a:pPr marL="704850" lvl="1" indent="-342900">
              <a:buFont typeface="Courier New" charset="0"/>
              <a:buChar char="o"/>
            </a:pPr>
            <a:r>
              <a:rPr lang="en-US" sz="2000" dirty="0" smtClean="0">
                <a:latin typeface="Arial" charset="0"/>
                <a:ea typeface="ＭＳ Ｐゴシック" pitchFamily="82" charset="-128"/>
              </a:rPr>
              <a:t>High </a:t>
            </a:r>
            <a:r>
              <a:rPr lang="en-US" sz="2000" dirty="0">
                <a:latin typeface="Arial" charset="0"/>
                <a:ea typeface="ＭＳ Ｐゴシック" pitchFamily="82" charset="-128"/>
              </a:rPr>
              <a:t>blood pressure </a:t>
            </a:r>
          </a:p>
          <a:p>
            <a:pPr marL="704850" lvl="1" indent="-342900">
              <a:buFont typeface="Courier New" charset="0"/>
              <a:buChar char="o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Coronary artery (heart) disease </a:t>
            </a:r>
          </a:p>
          <a:p>
            <a:pPr marL="704850" lvl="1" indent="-342900">
              <a:buFont typeface="Courier New" charset="0"/>
              <a:buChar char="o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Diabetes </a:t>
            </a:r>
          </a:p>
          <a:p>
            <a:pPr marL="704850" lvl="1" indent="-342900">
              <a:buFont typeface="Courier New" charset="0"/>
              <a:buChar char="o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Obesity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ＭＳ Ｐゴシック" pitchFamily="82" charset="-128"/>
              </a:rPr>
              <a:t>Fatigue</a:t>
            </a:r>
            <a:r>
              <a:rPr lang="en-US" sz="2000" dirty="0">
                <a:latin typeface="Arial" charset="0"/>
                <a:ea typeface="ＭＳ Ｐゴシック" pitchFamily="82" charset="-128"/>
              </a:rPr>
              <a:t>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HIV / Aids </a:t>
            </a:r>
          </a:p>
          <a:p>
            <a:pPr marL="342900" indent="-342900">
              <a:buClr>
                <a:schemeClr val="accent6"/>
              </a:buClr>
              <a:buFont typeface="Arial" charset="0"/>
              <a:buChar char="•"/>
            </a:pPr>
            <a:r>
              <a:rPr lang="en-US" sz="2000" dirty="0">
                <a:latin typeface="Arial" charset="0"/>
                <a:ea typeface="ＭＳ Ｐゴシック" pitchFamily="82" charset="-128"/>
              </a:rPr>
              <a:t>Alcohol and </a:t>
            </a:r>
            <a:r>
              <a:rPr lang="en-US" sz="2000" dirty="0"/>
              <a:t>drugs, including smoking and betel nut. </a:t>
            </a:r>
          </a:p>
        </p:txBody>
      </p:sp>
    </p:spTree>
    <p:extLst>
      <p:ext uri="{BB962C8B-B14F-4D97-AF65-F5344CB8AC3E}">
        <p14:creationId xmlns:p14="http://schemas.microsoft.com/office/powerpoint/2010/main" val="33467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Life-long Health Journey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504237" cy="4965700"/>
          </a:xfrm>
        </p:spPr>
        <p:txBody>
          <a:bodyPr>
            <a:normAutofit/>
          </a:bodyPr>
          <a:lstStyle/>
          <a:p>
            <a:pPr marL="0" lvl="1" indent="0">
              <a:spcBef>
                <a:spcPts val="1750"/>
              </a:spcBef>
              <a:buNone/>
              <a:tabLst>
                <a:tab pos="355600" algn="l"/>
              </a:tabLst>
              <a:defRPr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Think of life-long health as a journey.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You need a map (The Health for Life Book)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You might need a tune up (See your Doctor for a health assessment)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You need the right fuel (Plenty of fresh fruit and vegetables and water)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You must choose the right path for you (Everyone is </a:t>
            </a:r>
            <a:r>
              <a:rPr lang="en-AU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different, do what is right for you)</a:t>
            </a:r>
            <a:endParaRPr lang="en-AU" sz="2000" dirty="0">
              <a:latin typeface="Arial" charset="0"/>
              <a:ea typeface="ＭＳ Ｐゴシック" pitchFamily="82" charset="-128"/>
              <a:cs typeface="ＭＳ Ｐゴシック" charset="0"/>
            </a:endParaRP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AU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You should enjoy the ride (It is not a race to get somewhere, it is about making healthy choices and changes for life)</a:t>
            </a:r>
          </a:p>
        </p:txBody>
      </p:sp>
    </p:spTree>
    <p:extLst>
      <p:ext uri="{BB962C8B-B14F-4D97-AF65-F5344CB8AC3E}">
        <p14:creationId xmlns:p14="http://schemas.microsoft.com/office/powerpoint/2010/main" val="32397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Controls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504237" cy="49657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Your health is in your hands: </a:t>
            </a:r>
            <a:endParaRPr lang="en-US" sz="2000" dirty="0"/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Eat well 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Move more 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Quit drugs (including alcohol, </a:t>
            </a:r>
            <a: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/>
            </a:r>
            <a:b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</a:br>
            <a: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smoking</a:t>
            </a: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, betel nut) </a:t>
            </a:r>
          </a:p>
          <a:p>
            <a:pPr marL="342900" lvl="1" indent="-342900">
              <a:buClr>
                <a:schemeClr val="accent6"/>
              </a:buClr>
              <a:buFont typeface="Arial" charset="0"/>
              <a:buChar char="•"/>
              <a:tabLst>
                <a:tab pos="355600" algn="l"/>
              </a:tabLst>
              <a:defRPr/>
            </a:pPr>
            <a:r>
              <a:rPr lang="en-US" sz="2000" dirty="0">
                <a:latin typeface="Arial" charset="0"/>
                <a:ea typeface="ＭＳ Ｐゴシック" pitchFamily="82" charset="-128"/>
                <a:cs typeface="ＭＳ Ｐゴシック" charset="0"/>
              </a:rPr>
              <a:t>Be happy</a:t>
            </a:r>
            <a:r>
              <a:rPr lang="en-US" sz="2000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.</a:t>
            </a:r>
            <a:endParaRPr lang="en-US" sz="2000" dirty="0">
              <a:latin typeface="Arial" charset="0"/>
              <a:ea typeface="ＭＳ Ｐゴシック" pitchFamily="82" charset="-128"/>
              <a:cs typeface="ＭＳ Ｐゴシック" charset="0"/>
            </a:endParaRPr>
          </a:p>
          <a:p>
            <a:pPr marL="0" lvl="1" indent="0">
              <a:buClr>
                <a:schemeClr val="accent6"/>
              </a:buClr>
              <a:buNone/>
              <a:tabLst>
                <a:tab pos="355600" algn="l"/>
              </a:tabLst>
              <a:defRPr/>
            </a:pPr>
            <a:r>
              <a:rPr lang="en-US" sz="2000" b="1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Refer to the </a:t>
            </a:r>
            <a:r>
              <a:rPr lang="en-US" sz="2000" b="1" dirty="0" err="1" smtClean="0">
                <a:latin typeface="Arial" charset="0"/>
                <a:ea typeface="ＭＳ Ｐゴシック" pitchFamily="82" charset="-128"/>
                <a:cs typeface="ＭＳ Ｐゴシック" charset="0"/>
              </a:rPr>
              <a:t>OTML</a:t>
            </a:r>
            <a:r>
              <a:rPr lang="en-US" sz="2000" b="1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 Intranet for </a:t>
            </a:r>
            <a:br>
              <a:rPr lang="en-US" sz="2000" b="1" dirty="0" smtClean="0">
                <a:latin typeface="Arial" charset="0"/>
                <a:ea typeface="ＭＳ Ｐゴシック" pitchFamily="82" charset="-128"/>
                <a:cs typeface="ＭＳ Ｐゴシック" charset="0"/>
              </a:rPr>
            </a:br>
            <a:r>
              <a:rPr lang="en-US" sz="2000" b="1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resources and information on </a:t>
            </a:r>
            <a:br>
              <a:rPr lang="en-US" sz="2000" b="1" dirty="0" smtClean="0">
                <a:latin typeface="Arial" charset="0"/>
                <a:ea typeface="ＭＳ Ｐゴシック" pitchFamily="82" charset="-128"/>
                <a:cs typeface="ＭＳ Ｐゴシック" charset="0"/>
              </a:rPr>
            </a:br>
            <a:r>
              <a:rPr lang="en-US" sz="2000" b="1" dirty="0" smtClean="0">
                <a:latin typeface="Arial" charset="0"/>
                <a:ea typeface="ＭＳ Ｐゴシック" pitchFamily="82" charset="-128"/>
                <a:cs typeface="ＭＳ Ｐゴシック" charset="0"/>
              </a:rPr>
              <a:t>how to be healthy for life.</a:t>
            </a:r>
            <a:endParaRPr lang="en-US" sz="2000" b="1" dirty="0">
              <a:latin typeface="Arial" charset="0"/>
              <a:ea typeface="ＭＳ Ｐゴシック" pitchFamily="82" charset="-128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8731" y="1511300"/>
            <a:ext cx="4542394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7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MJV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DFE51E-40C3-4527-B53E-6EF72B0E7920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B230AEA-0325-48BA-B5FD-27B67B8E91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9FD716-58E3-4969-B691-C5E85741CE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MMJV PPT Template.potx</Template>
  <TotalTime>8573</TotalTime>
  <Words>151</Words>
  <Application>Microsoft Office PowerPoint</Application>
  <PresentationFormat>On-screen Show (4:3)</PresentationFormat>
  <Paragraphs>39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ＭＳ Ｐゴシック</vt:lpstr>
      <vt:lpstr>Arial</vt:lpstr>
      <vt:lpstr>Arial Bold</vt:lpstr>
      <vt:lpstr>Calibri</vt:lpstr>
      <vt:lpstr>Courier New</vt:lpstr>
      <vt:lpstr>Gill Sans</vt:lpstr>
      <vt:lpstr>Times</vt:lpstr>
      <vt:lpstr>Trebuchet MS</vt:lpstr>
      <vt:lpstr>MMJV PPT Template</vt:lpstr>
      <vt:lpstr>1_Office Theme</vt:lpstr>
      <vt:lpstr>1_Custom Design</vt:lpstr>
      <vt:lpstr>Health for Life</vt:lpstr>
      <vt:lpstr>Introduction</vt:lpstr>
      <vt:lpstr>What are the Major Health Hazards facing OTML?</vt:lpstr>
      <vt:lpstr>The Life-long Health Journey</vt:lpstr>
      <vt:lpstr>Controls</vt:lpstr>
    </vt:vector>
  </TitlesOfParts>
  <Company>PT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Sabuin, Lin LS</cp:lastModifiedBy>
  <cp:revision>960</cp:revision>
  <cp:lastPrinted>2018-03-29T22:56:04Z</cp:lastPrinted>
  <dcterms:created xsi:type="dcterms:W3CDTF">2009-06-11T07:05:59Z</dcterms:created>
  <dcterms:modified xsi:type="dcterms:W3CDTF">2020-04-14T04:08:15Z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0x010100D999C84002B06B439DA773BCD5D7BD89</vt:lpwstr>
  </property>
</Properties>
</file>