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Lst>
  <p:sldIdLst>
    <p:sldId id="256" r:id="rId6"/>
    <p:sldId id="265" r:id="rId7"/>
    <p:sldId id="264" r:id="rId8"/>
    <p:sldId id="257" r:id="rId9"/>
    <p:sldId id="266" r:id="rId10"/>
    <p:sldId id="267" r:id="rId11"/>
    <p:sldId id="268" r:id="rId12"/>
    <p:sldId id="269" r:id="rId13"/>
    <p:sldId id="271" r:id="rId14"/>
    <p:sldId id="263" r:id="rId15"/>
  </p:sldIdLst>
  <p:sldSz cx="10691813" cy="7559675"/>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4674"/>
  </p:normalViewPr>
  <p:slideViewPr>
    <p:cSldViewPr snapToGrid="0" snapToObjects="1">
      <p:cViewPr varScale="1">
        <p:scale>
          <a:sx n="61" d="100"/>
          <a:sy n="61" d="100"/>
        </p:scale>
        <p:origin x="42" y="19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0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46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charset="0"/>
        </a:defRPr>
      </a:lvl2pPr>
      <a:lvl3pPr algn="l" defTabSz="1006475" rtl="0" eaLnBrk="0" fontAlgn="base" hangingPunct="0">
        <a:lnSpc>
          <a:spcPct val="90000"/>
        </a:lnSpc>
        <a:spcBef>
          <a:spcPct val="0"/>
        </a:spcBef>
        <a:spcAft>
          <a:spcPct val="0"/>
        </a:spcAft>
        <a:defRPr sz="4800">
          <a:solidFill>
            <a:schemeClr val="tx1"/>
          </a:solidFill>
          <a:latin typeface="Calibri Light" charset="0"/>
        </a:defRPr>
      </a:lvl3pPr>
      <a:lvl4pPr algn="l" defTabSz="1006475" rtl="0" eaLnBrk="0" fontAlgn="base" hangingPunct="0">
        <a:lnSpc>
          <a:spcPct val="90000"/>
        </a:lnSpc>
        <a:spcBef>
          <a:spcPct val="0"/>
        </a:spcBef>
        <a:spcAft>
          <a:spcPct val="0"/>
        </a:spcAft>
        <a:defRPr sz="4800">
          <a:solidFill>
            <a:schemeClr val="tx1"/>
          </a:solidFill>
          <a:latin typeface="Calibri Light" charset="0"/>
        </a:defRPr>
      </a:lvl4pPr>
      <a:lvl5pPr algn="l" defTabSz="1006475" rtl="0" eaLnBrk="0" fontAlgn="base" hangingPunct="0">
        <a:lnSpc>
          <a:spcPct val="90000"/>
        </a:lnSpc>
        <a:spcBef>
          <a:spcPct val="0"/>
        </a:spcBef>
        <a:spcAft>
          <a:spcPct val="0"/>
        </a:spcAft>
        <a:defRPr sz="4800">
          <a:solidFill>
            <a:schemeClr val="tx1"/>
          </a:solidFill>
          <a:latin typeface="Calibri Light" charset="0"/>
        </a:defRPr>
      </a:lvl5pPr>
      <a:lvl6pPr marL="457200" algn="l" defTabSz="1006475" rtl="0" fontAlgn="base">
        <a:lnSpc>
          <a:spcPct val="90000"/>
        </a:lnSpc>
        <a:spcBef>
          <a:spcPct val="0"/>
        </a:spcBef>
        <a:spcAft>
          <a:spcPct val="0"/>
        </a:spcAft>
        <a:defRPr sz="4800">
          <a:solidFill>
            <a:schemeClr val="tx1"/>
          </a:solidFill>
          <a:latin typeface="Calibri Light" charset="0"/>
        </a:defRPr>
      </a:lvl6pPr>
      <a:lvl7pPr marL="914400" algn="l" defTabSz="1006475" rtl="0" fontAlgn="base">
        <a:lnSpc>
          <a:spcPct val="90000"/>
        </a:lnSpc>
        <a:spcBef>
          <a:spcPct val="0"/>
        </a:spcBef>
        <a:spcAft>
          <a:spcPct val="0"/>
        </a:spcAft>
        <a:defRPr sz="4800">
          <a:solidFill>
            <a:schemeClr val="tx1"/>
          </a:solidFill>
          <a:latin typeface="Calibri Light" charset="0"/>
        </a:defRPr>
      </a:lvl7pPr>
      <a:lvl8pPr marL="1371600" algn="l" defTabSz="1006475" rtl="0" fontAlgn="base">
        <a:lnSpc>
          <a:spcPct val="90000"/>
        </a:lnSpc>
        <a:spcBef>
          <a:spcPct val="0"/>
        </a:spcBef>
        <a:spcAft>
          <a:spcPct val="0"/>
        </a:spcAft>
        <a:defRPr sz="4800">
          <a:solidFill>
            <a:schemeClr val="tx1"/>
          </a:solidFill>
          <a:latin typeface="Calibri Light" charset="0"/>
        </a:defRPr>
      </a:lvl8pPr>
      <a:lvl9pPr marL="1828800" algn="l" defTabSz="1006475" rtl="0" fontAlgn="base">
        <a:lnSpc>
          <a:spcPct val="90000"/>
        </a:lnSpc>
        <a:spcBef>
          <a:spcPct val="0"/>
        </a:spcBef>
        <a:spcAft>
          <a:spcPct val="0"/>
        </a:spcAft>
        <a:defRPr sz="4800">
          <a:solidFill>
            <a:schemeClr val="tx1"/>
          </a:solidFill>
          <a:latin typeface="Calibri Light" charset="0"/>
        </a:defRPr>
      </a:lvl9pPr>
    </p:titleStyle>
    <p:bodyStyle>
      <a:lvl1pPr marL="250825" indent="-250825" algn="l" defTabSz="1006475"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2"/>
          <p:cNvSpPr txBox="1">
            <a:spLocks noChangeArrowheads="1"/>
          </p:cNvSpPr>
          <p:nvPr/>
        </p:nvSpPr>
        <p:spPr bwMode="auto">
          <a:xfrm>
            <a:off x="485775" y="713908"/>
            <a:ext cx="997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4800" b="1" dirty="0">
                <a:latin typeface="DecimaProA-Bold ☞" charset="0"/>
                <a:ea typeface="DecimaProA-Bold ☞" charset="0"/>
                <a:cs typeface="DecimaProA-Bold ☞" charset="0"/>
              </a:rPr>
              <a:t>Driving Demerit Points System</a:t>
            </a:r>
          </a:p>
        </p:txBody>
      </p:sp>
      <p:sp>
        <p:nvSpPr>
          <p:cNvPr id="2" name="TextBox 1"/>
          <p:cNvSpPr txBox="1"/>
          <p:nvPr/>
        </p:nvSpPr>
        <p:spPr>
          <a:xfrm>
            <a:off x="5642516" y="1952351"/>
            <a:ext cx="4138312" cy="523220"/>
          </a:xfrm>
          <a:prstGeom prst="rect">
            <a:avLst/>
          </a:prstGeom>
          <a:noFill/>
        </p:spPr>
        <p:txBody>
          <a:bodyPr wrap="none" rtlCol="0">
            <a:spAutoFit/>
          </a:bodyPr>
          <a:lstStyle/>
          <a:p>
            <a:r>
              <a:rPr lang="en-AU" sz="2800" b="1" dirty="0">
                <a:solidFill>
                  <a:schemeClr val="accent2"/>
                </a:solidFill>
              </a:rPr>
              <a:t>Keeping all road users safe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Questions</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439" y="1553599"/>
            <a:ext cx="2940521" cy="4765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086" y="900308"/>
            <a:ext cx="1707028" cy="4822354"/>
          </a:xfrm>
          <a:prstGeom prst="rect">
            <a:avLst/>
          </a:prstGeom>
        </p:spPr>
      </p:pic>
      <p:grpSp>
        <p:nvGrpSpPr>
          <p:cNvPr id="11" name="Group 10"/>
          <p:cNvGrpSpPr/>
          <p:nvPr/>
        </p:nvGrpSpPr>
        <p:grpSpPr>
          <a:xfrm>
            <a:off x="7319049" y="1071011"/>
            <a:ext cx="1438781" cy="4651651"/>
            <a:chOff x="7319049" y="1071011"/>
            <a:chExt cx="1438781" cy="4651651"/>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19049" y="1071011"/>
              <a:ext cx="1438781" cy="46516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484" y="3159308"/>
              <a:ext cx="231648" cy="103632"/>
            </a:xfrm>
            <a:prstGeom prst="rect">
              <a:avLst/>
            </a:prstGeom>
          </p:spPr>
        </p:pic>
      </p:grpSp>
    </p:spTree>
    <p:extLst>
      <p:ext uri="{BB962C8B-B14F-4D97-AF65-F5344CB8AC3E}">
        <p14:creationId xmlns:p14="http://schemas.microsoft.com/office/powerpoint/2010/main" val="3356554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01738"/>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Your previous feedback highlighted that there was a strong punitive nature to the Ok Tedi culture</a:t>
            </a:r>
          </a:p>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In order to change that, we recently replaced our Disciplinary Policy with the new Corrective Action Policy to improve our focus on coaching for improvement, rather than punishment</a:t>
            </a:r>
          </a:p>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As the next step, we have reviewed our Driver Breach Policy and replaced it with the:</a:t>
            </a:r>
          </a:p>
          <a:p>
            <a:pPr algn="ctr" eaLnBrk="1" hangingPunct="1">
              <a:lnSpc>
                <a:spcPct val="90000"/>
              </a:lnSpc>
              <a:spcAft>
                <a:spcPts val="1800"/>
              </a:spcAft>
            </a:pPr>
            <a:r>
              <a:rPr lang="en-US" altLang="en-US" sz="3200" b="1" dirty="0">
                <a:solidFill>
                  <a:schemeClr val="accent2"/>
                </a:solidFill>
                <a:latin typeface="Calibri" panose="020F0502020204030204" pitchFamily="34" charset="0"/>
                <a:ea typeface="DecimaProA ☞" charset="0"/>
                <a:cs typeface="Calibri" panose="020F0502020204030204" pitchFamily="34" charset="0"/>
              </a:rPr>
              <a:t>Driving Demerit Point System</a:t>
            </a:r>
          </a:p>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Based on the system applied in many countries around the world</a:t>
            </a: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Background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custDataLst>
      <p:tags r:id="rId1"/>
    </p:custDataLst>
    <p:extLst>
      <p:ext uri="{BB962C8B-B14F-4D97-AF65-F5344CB8AC3E}">
        <p14:creationId xmlns:p14="http://schemas.microsoft.com/office/powerpoint/2010/main" val="199532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Purpose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91240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01738"/>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 number of Demerit Points have been assigned for each type of non-compliance with the standards or road rules. The table of points is shown later in this presentation.</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a driver not comply, the number of Demerit Points for that type of non-compliance will be automatically added to their Driver’s Permit.</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the driver accumulate a total of 12 Demerit Points or more, their Driver’s Permit will be automatically suspended for 3 months.</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Demerit Points will expire 12 months after the date on which each incident occurred.</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How does it 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Here’s an example</a:t>
            </a:r>
          </a:p>
        </p:txBody>
      </p:sp>
      <p:pic>
        <p:nvPicPr>
          <p:cNvPr id="5" name="Picture 4"/>
          <p:cNvPicPr>
            <a:picLocks noChangeAspect="1"/>
          </p:cNvPicPr>
          <p:nvPr/>
        </p:nvPicPr>
        <p:blipFill>
          <a:blip r:embed="rId3"/>
          <a:stretch>
            <a:fillRect/>
          </a:stretch>
        </p:blipFill>
        <p:spPr>
          <a:xfrm>
            <a:off x="-1" y="1948565"/>
            <a:ext cx="10691813" cy="3662544"/>
          </a:xfrm>
          <a:prstGeom prst="rect">
            <a:avLst/>
          </a:prstGeom>
        </p:spPr>
      </p:pic>
    </p:spTree>
    <p:custDataLst>
      <p:tags r:id="rId1"/>
    </p:custDataLst>
    <p:extLst>
      <p:ext uri="{BB962C8B-B14F-4D97-AF65-F5344CB8AC3E}">
        <p14:creationId xmlns:p14="http://schemas.microsoft.com/office/powerpoint/2010/main" val="3754664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219093" y="1547429"/>
            <a:ext cx="847272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Some non-compliances are serious breaches of the Golden Rules and will continue to result in termination of employment. </a:t>
            </a:r>
            <a:r>
              <a:rPr lang="en-AU" sz="2400" dirty="0" err="1">
                <a:latin typeface="Calibri" panose="020F0502020204030204" pitchFamily="34" charset="0"/>
                <a:ea typeface="DecimaProA ☞" charset="0"/>
                <a:cs typeface="Calibri" panose="020F0502020204030204" pitchFamily="34" charset="0"/>
              </a:rPr>
              <a:t>Eg</a:t>
            </a:r>
            <a:r>
              <a:rPr lang="en-AU" sz="2400" dirty="0">
                <a:latin typeface="Calibri" panose="020F0502020204030204" pitchFamily="34" charset="0"/>
                <a:ea typeface="DecimaProA ☞" charset="0"/>
                <a:cs typeface="Calibri" panose="020F0502020204030204" pitchFamily="34" charset="0"/>
              </a:rPr>
              <a:t> Positive BAC or drug test, driving without a Permit.</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Drivers who continuously do not comply with the standards and rules or drivers who commit a serious breach which is not listed in the following table, will be subject to the Corrective Action Policy.</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Employees who have their Driver’s Permit suspended and for whom driving is an essential part of their job, may have their employment terminated.  However, there is no restriction on them applying for another vacant position which does not require a Driver’s Permit.</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Some important considerations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4239608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6B9D362-1356-4BDC-B47D-75A851BD5458}"/>
              </a:ext>
            </a:extLst>
          </p:cNvPr>
          <p:cNvPicPr>
            <a:picLocks noChangeAspect="1"/>
          </p:cNvPicPr>
          <p:nvPr/>
        </p:nvPicPr>
        <p:blipFill>
          <a:blip r:embed="rId3"/>
          <a:stretch>
            <a:fillRect/>
          </a:stretch>
        </p:blipFill>
        <p:spPr>
          <a:xfrm rot="20703393">
            <a:off x="799389" y="1414391"/>
            <a:ext cx="3176317" cy="446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Demerit Points</a:t>
            </a:r>
          </a:p>
        </p:txBody>
      </p:sp>
      <p:graphicFrame>
        <p:nvGraphicFramePr>
          <p:cNvPr id="2" name="Table 1"/>
          <p:cNvGraphicFramePr>
            <a:graphicFrameLocks noGrp="1"/>
          </p:cNvGraphicFramePr>
          <p:nvPr>
            <p:extLst>
              <p:ext uri="{D42A27DB-BD31-4B8C-83A1-F6EECF244321}">
                <p14:modId xmlns:p14="http://schemas.microsoft.com/office/powerpoint/2010/main" val="737565817"/>
              </p:ext>
            </p:extLst>
          </p:nvPr>
        </p:nvGraphicFramePr>
        <p:xfrm>
          <a:off x="3621804" y="1349290"/>
          <a:ext cx="6731933" cy="3094950"/>
        </p:xfrm>
        <a:graphic>
          <a:graphicData uri="http://schemas.openxmlformats.org/drawingml/2006/table">
            <a:tbl>
              <a:tblPr firstRow="1" firstCol="1" bandRow="1"/>
              <a:tblGrid>
                <a:gridCol w="5323304">
                  <a:extLst>
                    <a:ext uri="{9D8B030D-6E8A-4147-A177-3AD203B41FA5}">
                      <a16:colId xmlns="" xmlns:a16="http://schemas.microsoft.com/office/drawing/2014/main" val="20000"/>
                    </a:ext>
                  </a:extLst>
                </a:gridCol>
                <a:gridCol w="566949">
                  <a:extLst>
                    <a:ext uri="{9D8B030D-6E8A-4147-A177-3AD203B41FA5}">
                      <a16:colId xmlns="" xmlns:a16="http://schemas.microsoft.com/office/drawing/2014/main" val="20001"/>
                    </a:ext>
                  </a:extLst>
                </a:gridCol>
                <a:gridCol w="841680">
                  <a:extLst>
                    <a:ext uri="{9D8B030D-6E8A-4147-A177-3AD203B41FA5}">
                      <a16:colId xmlns="" xmlns:a16="http://schemas.microsoft.com/office/drawing/2014/main" val="20002"/>
                    </a:ext>
                  </a:extLst>
                </a:gridCol>
              </a:tblGrid>
              <a:tr h="720000">
                <a:tc gridSpan="3">
                  <a:txBody>
                    <a:bodyPr/>
                    <a:lstStyle/>
                    <a:p>
                      <a:pPr algn="r">
                        <a:lnSpc>
                          <a:spcPct val="107000"/>
                        </a:lnSpc>
                        <a:spcAft>
                          <a:spcPts val="0"/>
                        </a:spcAft>
                      </a:pPr>
                      <a:r>
                        <a:rPr lang="en-AU" sz="2000" b="1" dirty="0">
                          <a:effectLst/>
                          <a:latin typeface="Arial Narrow" panose="020B0606020202030204" pitchFamily="34" charset="0"/>
                          <a:ea typeface="Calibri" panose="020F0502020204030204" pitchFamily="34" charset="0"/>
                          <a:cs typeface="Times New Roman" panose="02020603050405020304" pitchFamily="18" charset="0"/>
                        </a:rPr>
                        <a:t>Nature of Non-Compliance			                       Points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extLst>
                  <a:ext uri="{0D108BD9-81ED-4DB2-BD59-A6C34878D82A}">
                    <a16:rowId xmlns="" xmlns:a16="http://schemas.microsoft.com/office/drawing/2014/main" val="10000"/>
                  </a:ext>
                </a:extLst>
              </a:tr>
              <a:tr h="474990">
                <a:tc>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Driving without valid OTML permit for vehicle class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gridSpan="2">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Termination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 xmlns:a16="http://schemas.microsoft.com/office/drawing/2014/main" val="10001"/>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20kph or more over the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 xmlns:a16="http://schemas.microsoft.com/office/drawing/2014/main" val="10002"/>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over 10 but under 20kph over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 xmlns:a16="http://schemas.microsoft.com/office/drawing/2014/main" val="10003"/>
                  </a:ext>
                </a:extLst>
              </a:tr>
              <a:tr h="474990">
                <a:tc gridSpan="2">
                  <a:txBody>
                    <a:bodyPr/>
                    <a:lstStyle/>
                    <a:p>
                      <a:pPr>
                        <a:lnSpc>
                          <a:spcPct val="107000"/>
                        </a:lnSpc>
                        <a:spcAft>
                          <a:spcPts val="0"/>
                        </a:spcAft>
                        <a:tabLst>
                          <a:tab pos="5220970" algn="r"/>
                        </a:tabLst>
                      </a:pPr>
                      <a:r>
                        <a:rPr lang="en-AU"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Failure to comply with applicable standards or road rules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 xmlns:a16="http://schemas.microsoft.com/office/drawing/2014/main" val="10004"/>
                  </a:ext>
                </a:extLst>
              </a:tr>
              <a:tr h="474990">
                <a:tc gridSpan="2">
                  <a:txBody>
                    <a:bodyPr/>
                    <a:lstStyle/>
                    <a:p>
                      <a:pPr>
                        <a:lnSpc>
                          <a:spcPct val="107000"/>
                        </a:lnSpc>
                        <a:spcAft>
                          <a:spcPts val="0"/>
                        </a:spcAft>
                        <a:tabLst>
                          <a:tab pos="5220970" algn="r"/>
                        </a:tabLs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Use of vehicle for personal business without authority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dirty="0">
                          <a:effectLst/>
                          <a:latin typeface="Arial Narrow" panose="020B0606020202030204" pitchFamily="34" charset="0"/>
                          <a:ea typeface="Calibri" panose="020F0502020204030204" pitchFamily="34" charset="0"/>
                          <a:cs typeface="Times New Roman" panose="02020603050405020304" pitchFamily="18" charset="0"/>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885934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24040"/>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alerts are received remotely and identify the vehicle, not the driver.</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When a </a:t>
            </a: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 is received, the details will be sent to the assigned owner of the vehicle.</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is responsible for advising if another person was driving at the time of the alert so the Demerit Points can be re-directed to the correct Driver’s Permit.</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will have 7 days to advise that another person was driving the vehicle.  After 7 days, the vehicle owner will require the approval of their next level of management in order to redirect the Demerit Points.</a:t>
            </a:r>
          </a:p>
          <a:p>
            <a:pPr marL="623888" indent="-623888" eaLnBrk="1" hangingPunct="1">
              <a:lnSpc>
                <a:spcPct val="90000"/>
              </a:lnSpc>
              <a:spcAft>
                <a:spcPts val="1800"/>
              </a:spcAft>
              <a:buFont typeface="Arial" panose="020B0604020202020204" pitchFamily="34" charset="0"/>
              <a:buChar char="•"/>
            </a:pPr>
            <a:r>
              <a:rPr lang="en-AU" sz="2000" dirty="0"/>
              <a:t>If the vehicle is assigned to a group or company, rather than an individual, and they do not advise who was driving at the time of the speed alert, the Demerit Points will be added to the vehicle and the vehicle will be stood down if 12 points are accumulated.</a:t>
            </a: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US" altLang="en-US" sz="20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What about </a:t>
            </a:r>
            <a:r>
              <a:rPr lang="en-US" altLang="en-US" sz="4200" b="1" dirty="0" err="1">
                <a:solidFill>
                  <a:srgbClr val="DE6834"/>
                </a:solidFill>
                <a:latin typeface="DecimaProA-Bold ☞" charset="0"/>
                <a:ea typeface="DecimaProA-Bold ☞" charset="0"/>
                <a:cs typeface="DecimaProA-Bold ☞" charset="0"/>
              </a:rPr>
              <a:t>Trakpro</a:t>
            </a:r>
            <a:r>
              <a:rPr lang="en-US" altLang="en-US" sz="4200" b="1" dirty="0">
                <a:solidFill>
                  <a:srgbClr val="DE6834"/>
                </a:solidFill>
                <a:latin typeface="DecimaProA-Bold ☞" charset="0"/>
                <a:ea typeface="DecimaProA-Bold ☞" charset="0"/>
                <a:cs typeface="DecimaProA-Bold ☞" charset="0"/>
              </a:rPr>
              <a:t> alerts?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extLst>
      <p:ext uri="{BB962C8B-B14F-4D97-AF65-F5344CB8AC3E}">
        <p14:creationId xmlns:p14="http://schemas.microsoft.com/office/powerpoint/2010/main" val="176290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In summary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2993449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D82DB2-41E0-43B0-AC05-18515B4C75FD}">
  <ds:schemaRef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12454E-3664-4B94-A5C2-56D6EACDC7C4}">
  <ds:schemaRefs>
    <ds:schemaRef ds:uri="http://schemas.microsoft.com/sharepoint/v3/contenttype/forms"/>
  </ds:schemaRefs>
</ds:datastoreItem>
</file>

<file path=customXml/itemProps3.xml><?xml version="1.0" encoding="utf-8"?>
<ds:datastoreItem xmlns:ds="http://schemas.openxmlformats.org/officeDocument/2006/customXml" ds:itemID="{D772EE1D-25FA-4E30-B6C8-2ADF07D26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393</TotalTime>
  <Words>674</Words>
  <Application>Microsoft Office PowerPoint</Application>
  <PresentationFormat>Custom</PresentationFormat>
  <Paragraphs>52</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Calibri Light</vt:lpstr>
      <vt:lpstr>DecimaProA ☞</vt:lpstr>
      <vt:lpstr>DecimaProA-Bold ☞</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Sabuin, Lin LS</cp:lastModifiedBy>
  <cp:revision>60</cp:revision>
  <dcterms:created xsi:type="dcterms:W3CDTF">2019-02-07T02:33:40Z</dcterms:created>
  <dcterms:modified xsi:type="dcterms:W3CDTF">2020-04-14T02:57:38Z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B1522910-04DD-41B8-B338-92598836AF45</vt:lpwstr>
  </property>
  <property fmtid="{D5CDD505-2E9C-101B-9397-08002B2CF9AE}" pid="3" name="ArticulatePath">
    <vt:lpwstr>Demerit Point Presentation</vt:lpwstr>
  </property>
  <property fmtid="{D5CDD505-2E9C-101B-9397-08002B2CF9AE}" pid="4" name="ContentTypeId">
    <vt:lpwstr>0x010100D999C84002B06B439DA773BCD5D7BD89</vt:lpwstr>
  </property>
</Properties>
</file>