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20"/>
    <p:sldMasterId id="2147483749" r:id="rId21"/>
    <p:sldMasterId id="2147483737" r:id="rId22"/>
  </p:sldMasterIdLst>
  <p:notesMasterIdLst>
    <p:notesMasterId r:id="rId28"/>
  </p:notesMasterIdLst>
  <p:handoutMasterIdLst>
    <p:handoutMasterId r:id="rId29"/>
  </p:handoutMasterIdLst>
  <p:sldIdLst>
    <p:sldId id="359" r:id="rId23"/>
    <p:sldId id="258" r:id="rId24"/>
    <p:sldId id="454" r:id="rId25"/>
    <p:sldId id="471" r:id="rId26"/>
    <p:sldId id="506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263"/>
    <a:srgbClr val="579A34"/>
    <a:srgbClr val="1D306F"/>
    <a:srgbClr val="4C72B6"/>
    <a:srgbClr val="9D9D9E"/>
    <a:srgbClr val="F6BB1C"/>
    <a:srgbClr val="579B34"/>
    <a:srgbClr val="183062"/>
    <a:srgbClr val="59A134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/>
    <p:restoredTop sz="95934" autoAdjust="0"/>
  </p:normalViewPr>
  <p:slideViewPr>
    <p:cSldViewPr snapToGrid="0">
      <p:cViewPr varScale="1">
        <p:scale>
          <a:sx n="112" d="100"/>
          <a:sy n="112" d="100"/>
        </p:scale>
        <p:origin x="1470" y="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2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3.xml"/><Relationship Id="rId27" Type="http://schemas.openxmlformats.org/officeDocument/2006/relationships/slide" Target="slides/slide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>
                <a:latin typeface="Arial" charset="0"/>
                <a:cs typeface="Gill Sans" charset="0"/>
              </a:rPr>
              <a:t>Dropped Objects</a:t>
            </a:r>
            <a:endParaRPr lang="en-US" sz="1000" dirty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5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6263" marR="0" lvl="1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  <a:tab pos="2955925" algn="l"/>
              </a:tabLst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4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11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lvl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2667000" algn="l"/>
                <a:tab pos="2955925" algn="l"/>
              </a:tabLs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47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7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/>
              <a:t>Click to edit Master title style</a:t>
            </a:r>
            <a:br>
              <a:rPr lang="en-AU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+mj-lt"/>
              </a:rPr>
              <a:t>APT1314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Confined Space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Awareness Package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3"/>
            <a:ext cx="9144000" cy="6095998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 Bold" charset="0"/>
                <a:ea typeface="ＭＳ Ｐゴシック" charset="0"/>
              </a:rPr>
              <a:t>Introduction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>
          <a:xfrm>
            <a:off x="4664808" y="2273300"/>
            <a:ext cx="4402137" cy="44831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confined space is an enclosed space that is not designed for human occupancy, and has: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charset="0"/>
                <a:ea typeface="ＭＳ Ｐゴシック" pitchFamily="82" charset="-128"/>
              </a:rPr>
              <a:t>an oxygen concentration outside the safe oxygen range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charset="0"/>
                <a:ea typeface="ＭＳ Ｐゴシック" pitchFamily="82" charset="-128"/>
              </a:rPr>
              <a:t>a concentration of toxic or flammable airborne contaminants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charset="0"/>
                <a:ea typeface="ＭＳ Ｐゴシック" pitchFamily="82" charset="-128"/>
              </a:rPr>
              <a:t>the potential for engulfment that can cause suffocation or drowning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Confined Space Risks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7831137" cy="5041900"/>
          </a:xfrm>
        </p:spPr>
        <p:txBody>
          <a:bodyPr>
            <a:noAutofit/>
          </a:bodyPr>
          <a:lstStyle/>
          <a:p>
            <a:pPr marL="0" lvl="1" indent="0">
              <a:buClr>
                <a:schemeClr val="accent6"/>
              </a:buClr>
              <a:buNone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One of the greatest risks when working in a confined space is that the atmosphere may be: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Toxic (containing gases such as carbon monoxide or particles such as dust or silica, that can cause illness and death)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Unbreathable (Oxygen is less than 19.5% or more than 23.5%)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Flammable or explosive. </a:t>
            </a:r>
          </a:p>
          <a:p>
            <a:pPr marL="0" lvl="1" indent="0">
              <a:buClr>
                <a:schemeClr val="accent6"/>
              </a:buClr>
              <a:buNone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Other risks include:</a:t>
            </a:r>
            <a:endParaRPr lang="en-US" sz="2000" dirty="0"/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/>
              <a:t>Engulfment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/>
              <a:t>Heat related illness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 err="1"/>
              <a:t>Musculosketal</a:t>
            </a:r>
            <a:r>
              <a:rPr lang="en-US" sz="2000" dirty="0"/>
              <a:t> injury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/>
              <a:t>Contact with mechanical or electrical energy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/>
              <a:t>Dust, noise, poor light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dirty="0"/>
              <a:t>Vermin.</a:t>
            </a:r>
          </a:p>
        </p:txBody>
      </p:sp>
    </p:spTree>
    <p:extLst>
      <p:ext uri="{BB962C8B-B14F-4D97-AF65-F5344CB8AC3E}">
        <p14:creationId xmlns:p14="http://schemas.microsoft.com/office/powerpoint/2010/main" val="334675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4656137" cy="534670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Be competent and authorised to work in a confined space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An authority to work and all listed controls must be in place before the task begins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Gas testing must be undertaken before anyone enters the confined space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Breathing apparatus may be required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A Standby person must remain outside the space at all times while personnel are inside the confined space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Follow 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19" y="1447800"/>
            <a:ext cx="399738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Confined Space Key Controls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6834695" cy="1511300"/>
          </a:xfrm>
        </p:spPr>
        <p:txBody>
          <a:bodyPr>
            <a:normAutofit/>
          </a:bodyPr>
          <a:lstStyle/>
          <a:p>
            <a:r>
              <a:rPr lang="en-US" sz="2000" dirty="0"/>
              <a:t>Click below to watch a short video about the key controls</a:t>
            </a:r>
          </a:p>
          <a:p>
            <a:r>
              <a:rPr lang="en-US" sz="2000" dirty="0"/>
              <a:t>for confined space hazards.</a:t>
            </a:r>
          </a:p>
        </p:txBody>
      </p: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058" y="1358900"/>
            <a:ext cx="1806067" cy="5018088"/>
          </a:xfrm>
          <a:prstGeom prst="rect">
            <a:avLst/>
          </a:prstGeom>
        </p:spPr>
      </p:pic>
      <p:pic>
        <p:nvPicPr>
          <p:cNvPr id="3" name="otml_confined_space_SD">
            <a:hlinkClick r:id="" action="ppaction://media"/>
            <a:extLst>
              <a:ext uri="{FF2B5EF4-FFF2-40B4-BE49-F238E27FC236}">
                <a16:creationId xmlns="" xmlns:a16="http://schemas.microsoft.com/office/drawing/2014/main" id="{74C126D6-C3E0-43C3-8EA0-8521CFF3109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874" y="2232522"/>
            <a:ext cx="6948149" cy="3909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6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SessionSlideSettingsData>
  <Settings/>
</SessionSlideSettingsData>
</file>

<file path=customXml/item11.xml><?xml version="1.0" encoding="utf-8"?>
<SessionQuestionData>
  <AllQuestions/>
</SessionQuestionData>
</file>

<file path=customXml/item12.xml><?xml version="1.0" encoding="utf-8"?>
<SessionSlideDescriptorData/>
</file>

<file path=customXml/item13.xml><?xml version="1.0" encoding="utf-8"?>
<TeamNamesData>
  <TeamNames/>
</TeamNamesData>
</file>

<file path=customXml/item14.xml><?xml version="1.0" encoding="utf-8"?>
<SessionResponseGridSettings>
  <AllResponseGridSettings/>
</SessionResponseGridSettings>
</file>

<file path=customXml/item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6.xml><?xml version="1.0" encoding="utf-8"?>
<CustomFieldInfoData/>
</file>

<file path=customXml/item17.xml><?xml version="1.0" encoding="utf-8"?>
<TextingSlideData/>
</file>

<file path=customXml/item18.xml><?xml version="1.0" encoding="utf-8"?>
<SessionParticipantData/>
</file>

<file path=customXml/item19.xml><?xml version="1.0" encoding="utf-8"?>
<SessionSlideMasterData>
  <SlideMaster/>
</SessionSlideMasterData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6.xml><?xml version="1.0" encoding="utf-8"?>
<SessionGroupWeightData/>
</file>

<file path=customXml/item7.xml><?xml version="1.0" encoding="utf-8"?>
<ParticipantInfoData/>
</file>

<file path=customXml/item8.xml><?xml version="1.0" encoding="utf-8"?>
<SessionCloseEndedDescriptorsData/>
</file>

<file path=customXml/item9.xml><?xml version="1.0" encoding="utf-8"?>
<SessionRankData/>
</file>

<file path=customXml/itemProps1.xml><?xml version="1.0" encoding="utf-8"?>
<ds:datastoreItem xmlns:ds="http://schemas.openxmlformats.org/officeDocument/2006/customXml" ds:itemID="{17DCA8D7-1193-4966-9B15-AED4E143382B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C09AA6AF-441C-4891-BF31-44CB99E5F611}">
  <ds:schemaRefs/>
</ds:datastoreItem>
</file>

<file path=customXml/itemProps11.xml><?xml version="1.0" encoding="utf-8"?>
<ds:datastoreItem xmlns:ds="http://schemas.openxmlformats.org/officeDocument/2006/customXml" ds:itemID="{142AF6C5-C70C-4F4B-B6E2-2DCBC724FCDC}">
  <ds:schemaRefs/>
</ds:datastoreItem>
</file>

<file path=customXml/itemProps12.xml><?xml version="1.0" encoding="utf-8"?>
<ds:datastoreItem xmlns:ds="http://schemas.openxmlformats.org/officeDocument/2006/customXml" ds:itemID="{A80235A2-DC55-4E1E-86FB-B48BB3857BAC}">
  <ds:schemaRefs/>
</ds:datastoreItem>
</file>

<file path=customXml/itemProps13.xml><?xml version="1.0" encoding="utf-8"?>
<ds:datastoreItem xmlns:ds="http://schemas.openxmlformats.org/officeDocument/2006/customXml" ds:itemID="{E10DD063-C9B7-4303-98CD-188B1869A25B}">
  <ds:schemaRefs/>
</ds:datastoreItem>
</file>

<file path=customXml/itemProps14.xml><?xml version="1.0" encoding="utf-8"?>
<ds:datastoreItem xmlns:ds="http://schemas.openxmlformats.org/officeDocument/2006/customXml" ds:itemID="{11773AE5-F75C-4307-AFB9-ED0CB9EF410E}">
  <ds:schemaRefs/>
</ds:datastoreItem>
</file>

<file path=customXml/itemProps15.xml><?xml version="1.0" encoding="utf-8"?>
<ds:datastoreItem xmlns:ds="http://schemas.openxmlformats.org/officeDocument/2006/customXml" ds:itemID="{129B3D82-7642-4EC4-9527-8B65C22543EB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16.xml><?xml version="1.0" encoding="utf-8"?>
<ds:datastoreItem xmlns:ds="http://schemas.openxmlformats.org/officeDocument/2006/customXml" ds:itemID="{AE26C2E4-E184-42FE-99C7-F962F0124932}">
  <ds:schemaRefs/>
</ds:datastoreItem>
</file>

<file path=customXml/itemProps17.xml><?xml version="1.0" encoding="utf-8"?>
<ds:datastoreItem xmlns:ds="http://schemas.openxmlformats.org/officeDocument/2006/customXml" ds:itemID="{C27A4950-C327-4420-BF4C-D3645437FC51}">
  <ds:schemaRefs/>
</ds:datastoreItem>
</file>

<file path=customXml/itemProps18.xml><?xml version="1.0" encoding="utf-8"?>
<ds:datastoreItem xmlns:ds="http://schemas.openxmlformats.org/officeDocument/2006/customXml" ds:itemID="{FE211F2D-7A98-4A9F-BC65-D77D29F5361F}">
  <ds:schemaRefs/>
</ds:datastoreItem>
</file>

<file path=customXml/itemProps19.xml><?xml version="1.0" encoding="utf-8"?>
<ds:datastoreItem xmlns:ds="http://schemas.openxmlformats.org/officeDocument/2006/customXml" ds:itemID="{A993AFF2-EF58-482A-8EF4-0B891AA75C58}">
  <ds:schemaRefs/>
</ds:datastoreItem>
</file>

<file path=customXml/itemProps2.xml><?xml version="1.0" encoding="utf-8"?>
<ds:datastoreItem xmlns:ds="http://schemas.openxmlformats.org/officeDocument/2006/customXml" ds:itemID="{4C8976DA-30A3-4ADE-AF77-DA6A7C9D9AAA}">
  <ds:schemaRefs/>
</ds:datastoreItem>
</file>

<file path=customXml/itemProps3.xml><?xml version="1.0" encoding="utf-8"?>
<ds:datastoreItem xmlns:ds="http://schemas.openxmlformats.org/officeDocument/2006/customXml" ds:itemID="{5F46F2D4-00FD-481E-902F-BA748B0CDA64}">
  <ds:schemaRefs/>
</ds:datastoreItem>
</file>

<file path=customXml/itemProps4.xml><?xml version="1.0" encoding="utf-8"?>
<ds:datastoreItem xmlns:ds="http://schemas.openxmlformats.org/officeDocument/2006/customXml" ds:itemID="{90416195-D755-45E1-BFDF-BA585F8B9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74C56CDB-BFEE-4298-9D81-FFC5CE305AC9}">
  <ds:schemaRefs/>
</ds:datastoreItem>
</file>

<file path=customXml/itemProps6.xml><?xml version="1.0" encoding="utf-8"?>
<ds:datastoreItem xmlns:ds="http://schemas.openxmlformats.org/officeDocument/2006/customXml" ds:itemID="{F1D7FF13-E96A-4F8D-8244-CC8161BA26CF}">
  <ds:schemaRefs/>
</ds:datastoreItem>
</file>

<file path=customXml/itemProps7.xml><?xml version="1.0" encoding="utf-8"?>
<ds:datastoreItem xmlns:ds="http://schemas.openxmlformats.org/officeDocument/2006/customXml" ds:itemID="{CBC91A7C-CDEF-4C3E-92AA-F2CA6C90C875}">
  <ds:schemaRefs/>
</ds:datastoreItem>
</file>

<file path=customXml/itemProps8.xml><?xml version="1.0" encoding="utf-8"?>
<ds:datastoreItem xmlns:ds="http://schemas.openxmlformats.org/officeDocument/2006/customXml" ds:itemID="{9D8AA066-FA70-4128-B593-17C4BDB2CA92}">
  <ds:schemaRefs/>
</ds:datastoreItem>
</file>

<file path=customXml/itemProps9.xml><?xml version="1.0" encoding="utf-8"?>
<ds:datastoreItem xmlns:ds="http://schemas.openxmlformats.org/officeDocument/2006/customXml" ds:itemID="{92FF6738-D56B-4CFF-B1DC-30DB630891F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8691</TotalTime>
  <Words>175</Words>
  <Application>Microsoft Office PowerPoint</Application>
  <PresentationFormat>On-screen Show (4:3)</PresentationFormat>
  <Paragraphs>29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ＭＳ Ｐゴシック</vt:lpstr>
      <vt:lpstr>Arial</vt:lpstr>
      <vt:lpstr>Arial Bold</vt:lpstr>
      <vt:lpstr>Calibri</vt:lpstr>
      <vt:lpstr>Gill Sans</vt:lpstr>
      <vt:lpstr>Times</vt:lpstr>
      <vt:lpstr>Trebuchet MS</vt:lpstr>
      <vt:lpstr>MMJV PPT Template</vt:lpstr>
      <vt:lpstr>1_Office Theme</vt:lpstr>
      <vt:lpstr>1_Custom Design</vt:lpstr>
      <vt:lpstr>Confined Space</vt:lpstr>
      <vt:lpstr>Introduction</vt:lpstr>
      <vt:lpstr>Confined Space Risks</vt:lpstr>
      <vt:lpstr>Controls</vt:lpstr>
      <vt:lpstr>Confined Space Key Controls</vt:lpstr>
    </vt:vector>
  </TitlesOfParts>
  <Company>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Sabuin, Lin LS</cp:lastModifiedBy>
  <cp:revision>974</cp:revision>
  <cp:lastPrinted>2018-03-29T22:56:04Z</cp:lastPrinted>
  <dcterms:created xsi:type="dcterms:W3CDTF">2009-06-11T07:05:59Z</dcterms:created>
  <dcterms:modified xsi:type="dcterms:W3CDTF">2020-04-14T00:41:05Z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3497bd0f83a7474f9c07240ab409b39e</vt:lpwstr>
  </property>
  <property fmtid="{D5CDD505-2E9C-101B-9397-08002B2CF9AE}" pid="3" name="ArticulateGUID">
    <vt:lpwstr>29050058-0719-4DFC-BAF3-5B6E6DBCA166</vt:lpwstr>
  </property>
  <property fmtid="{D5CDD505-2E9C-101B-9397-08002B2CF9AE}" pid="4" name="ArticulatePath">
    <vt:lpwstr>Confined Space TBT Video - Presentation</vt:lpwstr>
  </property>
  <property fmtid="{D5CDD505-2E9C-101B-9397-08002B2CF9AE}" pid="5" name="IsExistingPresentation">
    <vt:lpwstr>Yes</vt:lpwstr>
  </property>
  <property fmtid="{D5CDD505-2E9C-101B-9397-08002B2CF9AE}" pid="6" name="PresentationVersion">
    <vt:lpwstr>2.0</vt:lpwstr>
  </property>
  <property fmtid="{D5CDD505-2E9C-101B-9397-08002B2CF9AE}" pid="7" name="ContentTypeId">
    <vt:lpwstr>0x010100D999C84002B06B439DA773BCD5D7BD89</vt:lpwstr>
  </property>
</Properties>
</file>