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33" r:id="rId4"/>
    <p:sldMasterId id="2147483749" r:id="rId5"/>
    <p:sldMasterId id="2147483737" r:id="rId6"/>
  </p:sldMasterIdLst>
  <p:notesMasterIdLst>
    <p:notesMasterId r:id="rId64"/>
  </p:notesMasterIdLst>
  <p:handoutMasterIdLst>
    <p:handoutMasterId r:id="rId65"/>
  </p:handoutMasterIdLst>
  <p:sldIdLst>
    <p:sldId id="359" r:id="rId7"/>
    <p:sldId id="258" r:id="rId8"/>
    <p:sldId id="452" r:id="rId9"/>
    <p:sldId id="453" r:id="rId10"/>
    <p:sldId id="454" r:id="rId11"/>
    <p:sldId id="455" r:id="rId12"/>
    <p:sldId id="390" r:id="rId13"/>
    <p:sldId id="456" r:id="rId14"/>
    <p:sldId id="391" r:id="rId15"/>
    <p:sldId id="392" r:id="rId16"/>
    <p:sldId id="393" r:id="rId17"/>
    <p:sldId id="457" r:id="rId18"/>
    <p:sldId id="458" r:id="rId19"/>
    <p:sldId id="395" r:id="rId20"/>
    <p:sldId id="459" r:id="rId21"/>
    <p:sldId id="460" r:id="rId22"/>
    <p:sldId id="461" r:id="rId23"/>
    <p:sldId id="462" r:id="rId24"/>
    <p:sldId id="506" r:id="rId25"/>
    <p:sldId id="463" r:id="rId26"/>
    <p:sldId id="464" r:id="rId27"/>
    <p:sldId id="465" r:id="rId28"/>
    <p:sldId id="466" r:id="rId29"/>
    <p:sldId id="467" r:id="rId30"/>
    <p:sldId id="468" r:id="rId31"/>
    <p:sldId id="469" r:id="rId32"/>
    <p:sldId id="470" r:id="rId33"/>
    <p:sldId id="471" r:id="rId34"/>
    <p:sldId id="472" r:id="rId35"/>
    <p:sldId id="478" r:id="rId36"/>
    <p:sldId id="477" r:id="rId37"/>
    <p:sldId id="475" r:id="rId38"/>
    <p:sldId id="476" r:id="rId39"/>
    <p:sldId id="479" r:id="rId40"/>
    <p:sldId id="480" r:id="rId41"/>
    <p:sldId id="481" r:id="rId42"/>
    <p:sldId id="482" r:id="rId43"/>
    <p:sldId id="483" r:id="rId44"/>
    <p:sldId id="484" r:id="rId45"/>
    <p:sldId id="485" r:id="rId46"/>
    <p:sldId id="486" r:id="rId47"/>
    <p:sldId id="487" r:id="rId48"/>
    <p:sldId id="488" r:id="rId49"/>
    <p:sldId id="489" r:id="rId50"/>
    <p:sldId id="490" r:id="rId51"/>
    <p:sldId id="491" r:id="rId52"/>
    <p:sldId id="492" r:id="rId53"/>
    <p:sldId id="493" r:id="rId54"/>
    <p:sldId id="494" r:id="rId55"/>
    <p:sldId id="496" r:id="rId56"/>
    <p:sldId id="497" r:id="rId57"/>
    <p:sldId id="499" r:id="rId58"/>
    <p:sldId id="500" r:id="rId59"/>
    <p:sldId id="501" r:id="rId60"/>
    <p:sldId id="498" r:id="rId61"/>
    <p:sldId id="503" r:id="rId62"/>
    <p:sldId id="505" r:id="rId63"/>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Times"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Times"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Times"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Times" charset="0"/>
        <a:ea typeface="ＭＳ Ｐゴシック" charset="0"/>
        <a:cs typeface="ＭＳ Ｐゴシック" charset="0"/>
      </a:defRPr>
    </a:lvl5pPr>
    <a:lvl6pPr marL="2286000" algn="l" defTabSz="457200" rtl="0" eaLnBrk="1" latinLnBrk="0" hangingPunct="1">
      <a:defRPr sz="2400" kern="1200">
        <a:solidFill>
          <a:schemeClr val="tx1"/>
        </a:solidFill>
        <a:latin typeface="Times" charset="0"/>
        <a:ea typeface="ＭＳ Ｐゴシック" charset="0"/>
        <a:cs typeface="ＭＳ Ｐゴシック" charset="0"/>
      </a:defRPr>
    </a:lvl6pPr>
    <a:lvl7pPr marL="2743200" algn="l" defTabSz="457200" rtl="0" eaLnBrk="1" latinLnBrk="0" hangingPunct="1">
      <a:defRPr sz="2400" kern="1200">
        <a:solidFill>
          <a:schemeClr val="tx1"/>
        </a:solidFill>
        <a:latin typeface="Times" charset="0"/>
        <a:ea typeface="ＭＳ Ｐゴシック" charset="0"/>
        <a:cs typeface="ＭＳ Ｐゴシック" charset="0"/>
      </a:defRPr>
    </a:lvl7pPr>
    <a:lvl8pPr marL="3200400" algn="l" defTabSz="457200" rtl="0" eaLnBrk="1" latinLnBrk="0" hangingPunct="1">
      <a:defRPr sz="2400" kern="1200">
        <a:solidFill>
          <a:schemeClr val="tx1"/>
        </a:solidFill>
        <a:latin typeface="Times" charset="0"/>
        <a:ea typeface="ＭＳ Ｐゴシック" charset="0"/>
        <a:cs typeface="ＭＳ Ｐゴシック" charset="0"/>
      </a:defRPr>
    </a:lvl8pPr>
    <a:lvl9pPr marL="3657600" algn="l" defTabSz="457200" rtl="0" eaLnBrk="1" latinLnBrk="0" hangingPunct="1">
      <a:defRPr sz="2400" kern="1200">
        <a:solidFill>
          <a:schemeClr val="tx1"/>
        </a:solidFill>
        <a:latin typeface="Times"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ianne Coulthard" initials="DSF" lastIdx="1" clrIdx="0"/>
</p:cmAuthorLst>
</file>

<file path=ppt/presProps.xml><?xml version="1.0" encoding="utf-8"?>
<p:presentationPr xmlns:a="http://schemas.openxmlformats.org/drawingml/2006/main" xmlns:r="http://schemas.openxmlformats.org/officeDocument/2006/relationships" xmlns:p="http://schemas.openxmlformats.org/presentationml/2006/main">
  <p:prnPr prnWhat="notes"/>
  <p:clrMru>
    <a:srgbClr val="183263"/>
    <a:srgbClr val="579A34"/>
    <a:srgbClr val="1D306F"/>
    <a:srgbClr val="4C72B6"/>
    <a:srgbClr val="9D9D9E"/>
    <a:srgbClr val="F6BB1C"/>
    <a:srgbClr val="579B34"/>
    <a:srgbClr val="183062"/>
    <a:srgbClr val="59A134"/>
    <a:srgbClr val="58585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63"/>
    <p:restoredTop sz="92793" autoAdjust="0"/>
  </p:normalViewPr>
  <p:slideViewPr>
    <p:cSldViewPr snapToGrid="0">
      <p:cViewPr varScale="1">
        <p:scale>
          <a:sx n="108" d="100"/>
          <a:sy n="108" d="100"/>
        </p:scale>
        <p:origin x="1704" y="102"/>
      </p:cViewPr>
      <p:guideLst>
        <p:guide orient="horz" pos="2160"/>
        <p:guide pos="2881"/>
      </p:guideLst>
    </p:cSldViewPr>
  </p:slideViewPr>
  <p:outlineViewPr>
    <p:cViewPr>
      <p:scale>
        <a:sx n="33" d="100"/>
        <a:sy n="33" d="100"/>
      </p:scale>
      <p:origin x="0" y="0"/>
    </p:cViewPr>
  </p:outlineViewPr>
  <p:notesTextViewPr>
    <p:cViewPr>
      <p:scale>
        <a:sx n="150" d="100"/>
        <a:sy n="150" d="100"/>
      </p:scale>
      <p:origin x="0" y="0"/>
    </p:cViewPr>
  </p:notesTextViewPr>
  <p:sorterViewPr>
    <p:cViewPr>
      <p:scale>
        <a:sx n="100" d="100"/>
        <a:sy n="100" d="100"/>
      </p:scale>
      <p:origin x="0" y="0"/>
    </p:cViewPr>
  </p:sorterViewPr>
  <p:notesViewPr>
    <p:cSldViewPr snapToGrid="0">
      <p:cViewPr varScale="1">
        <p:scale>
          <a:sx n="86" d="100"/>
          <a:sy n="86" d="100"/>
        </p:scale>
        <p:origin x="-3090" y="-96"/>
      </p:cViewPr>
      <p:guideLst>
        <p:guide orient="horz" pos="2880"/>
        <p:guide pos="2160"/>
      </p:guideLst>
    </p:cSldViewPr>
  </p:notesViewPr>
  <p:gridSpacing cx="1828800" cy="18288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slide" Target="slides/slide57.xml"/><Relationship Id="rId68" Type="http://schemas.openxmlformats.org/officeDocument/2006/relationships/viewProps" Target="viewProp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61" Type="http://schemas.openxmlformats.org/officeDocument/2006/relationships/slide" Target="slides/slide55.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notesMaster" Target="notesMasters/notesMaster1.xml"/><Relationship Id="rId69" Type="http://schemas.openxmlformats.org/officeDocument/2006/relationships/theme" Target="theme/theme1.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presProps" Target="presProps.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5" name="Rectangle 5"/>
          <p:cNvSpPr>
            <a:spLocks noGrp="1" noChangeArrowheads="1"/>
          </p:cNvSpPr>
          <p:nvPr>
            <p:ph type="sldNum" sz="quarter" idx="3"/>
          </p:nvPr>
        </p:nvSpPr>
        <p:spPr bwMode="auto">
          <a:xfrm>
            <a:off x="0" y="8610600"/>
            <a:ext cx="6858000" cy="381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0" hangingPunct="0">
              <a:defRPr sz="1000">
                <a:latin typeface="Arial" charset="0"/>
                <a:ea typeface="Gill Sans" charset="0"/>
                <a:cs typeface="Gill Sans" charset="0"/>
              </a:defRPr>
            </a:lvl1pPr>
          </a:lstStyle>
          <a:p>
            <a:pPr>
              <a:defRPr/>
            </a:pPr>
            <a:r>
              <a:rPr lang="en-US" dirty="0"/>
              <a:t>http://</a:t>
            </a:r>
            <a:r>
              <a:rPr lang="en-US" dirty="0" err="1"/>
              <a:t>www.pertrain.com.au</a:t>
            </a:r>
            <a:endParaRPr lang="en-US" dirty="0"/>
          </a:p>
        </p:txBody>
      </p:sp>
      <p:sp>
        <p:nvSpPr>
          <p:cNvPr id="4" name="Rectangle 5"/>
          <p:cNvSpPr txBox="1">
            <a:spLocks noChangeArrowheads="1"/>
          </p:cNvSpPr>
          <p:nvPr/>
        </p:nvSpPr>
        <p:spPr bwMode="auto">
          <a:xfrm>
            <a:off x="533400" y="152400"/>
            <a:ext cx="5791200" cy="381000"/>
          </a:xfrm>
          <a:prstGeom prst="rect">
            <a:avLst/>
          </a:prstGeom>
          <a:noFill/>
          <a:ln w="9525">
            <a:noFill/>
            <a:miter lim="800000"/>
            <a:headEnd/>
            <a:tailEnd/>
          </a:ln>
          <a:effectLst/>
        </p:spPr>
        <p:txBody>
          <a:bodyPr anchor="b"/>
          <a:lstStyle>
            <a:lvl1pPr eaLnBrk="0" hangingPunct="0">
              <a:tabLst>
                <a:tab pos="5557838" algn="r"/>
              </a:tabLst>
              <a:defRPr sz="2400">
                <a:solidFill>
                  <a:schemeClr val="tx1"/>
                </a:solidFill>
                <a:latin typeface="Times" charset="0"/>
                <a:ea typeface="ＭＳ Ｐゴシック" charset="0"/>
                <a:cs typeface="ＭＳ Ｐゴシック" charset="0"/>
              </a:defRPr>
            </a:lvl1pPr>
            <a:lvl2pPr marL="37931725" indent="-37474525" eaLnBrk="0" hangingPunct="0">
              <a:tabLst>
                <a:tab pos="5557838" algn="r"/>
              </a:tabLst>
              <a:defRPr sz="2400">
                <a:solidFill>
                  <a:schemeClr val="tx1"/>
                </a:solidFill>
                <a:latin typeface="Times" charset="0"/>
                <a:ea typeface="ＭＳ Ｐゴシック" charset="0"/>
              </a:defRPr>
            </a:lvl2pPr>
            <a:lvl3pPr eaLnBrk="0" hangingPunct="0">
              <a:tabLst>
                <a:tab pos="5557838" algn="r"/>
              </a:tabLst>
              <a:defRPr sz="2400">
                <a:solidFill>
                  <a:schemeClr val="tx1"/>
                </a:solidFill>
                <a:latin typeface="Times" charset="0"/>
                <a:ea typeface="ＭＳ Ｐゴシック" charset="0"/>
              </a:defRPr>
            </a:lvl3pPr>
            <a:lvl4pPr eaLnBrk="0" hangingPunct="0">
              <a:tabLst>
                <a:tab pos="5557838" algn="r"/>
              </a:tabLst>
              <a:defRPr sz="2400">
                <a:solidFill>
                  <a:schemeClr val="tx1"/>
                </a:solidFill>
                <a:latin typeface="Times" charset="0"/>
                <a:ea typeface="ＭＳ Ｐゴシック" charset="0"/>
              </a:defRPr>
            </a:lvl4pPr>
            <a:lvl5pPr eaLnBrk="0" hangingPunct="0">
              <a:tabLst>
                <a:tab pos="5557838" algn="r"/>
              </a:tabLst>
              <a:defRPr sz="2400">
                <a:solidFill>
                  <a:schemeClr val="tx1"/>
                </a:solidFill>
                <a:latin typeface="Times" charset="0"/>
                <a:ea typeface="ＭＳ Ｐゴシック" charset="0"/>
              </a:defRPr>
            </a:lvl5pPr>
            <a:lvl6pPr marL="457200" eaLnBrk="0" fontAlgn="base" hangingPunct="0">
              <a:spcBef>
                <a:spcPct val="0"/>
              </a:spcBef>
              <a:spcAft>
                <a:spcPct val="0"/>
              </a:spcAft>
              <a:tabLst>
                <a:tab pos="5557838" algn="r"/>
              </a:tabLst>
              <a:defRPr sz="2400">
                <a:solidFill>
                  <a:schemeClr val="tx1"/>
                </a:solidFill>
                <a:latin typeface="Times" charset="0"/>
                <a:ea typeface="ＭＳ Ｐゴシック" charset="0"/>
              </a:defRPr>
            </a:lvl6pPr>
            <a:lvl7pPr marL="914400" eaLnBrk="0" fontAlgn="base" hangingPunct="0">
              <a:spcBef>
                <a:spcPct val="0"/>
              </a:spcBef>
              <a:spcAft>
                <a:spcPct val="0"/>
              </a:spcAft>
              <a:tabLst>
                <a:tab pos="5557838" algn="r"/>
              </a:tabLst>
              <a:defRPr sz="2400">
                <a:solidFill>
                  <a:schemeClr val="tx1"/>
                </a:solidFill>
                <a:latin typeface="Times" charset="0"/>
                <a:ea typeface="ＭＳ Ｐゴシック" charset="0"/>
              </a:defRPr>
            </a:lvl7pPr>
            <a:lvl8pPr marL="1371600" eaLnBrk="0" fontAlgn="base" hangingPunct="0">
              <a:spcBef>
                <a:spcPct val="0"/>
              </a:spcBef>
              <a:spcAft>
                <a:spcPct val="0"/>
              </a:spcAft>
              <a:tabLst>
                <a:tab pos="5557838" algn="r"/>
              </a:tabLst>
              <a:defRPr sz="2400">
                <a:solidFill>
                  <a:schemeClr val="tx1"/>
                </a:solidFill>
                <a:latin typeface="Times" charset="0"/>
                <a:ea typeface="ＭＳ Ｐゴシック" charset="0"/>
              </a:defRPr>
            </a:lvl8pPr>
            <a:lvl9pPr marL="1828800" eaLnBrk="0" fontAlgn="base" hangingPunct="0">
              <a:spcBef>
                <a:spcPct val="0"/>
              </a:spcBef>
              <a:spcAft>
                <a:spcPct val="0"/>
              </a:spcAft>
              <a:tabLst>
                <a:tab pos="5557838" algn="r"/>
              </a:tabLst>
              <a:defRPr sz="2400">
                <a:solidFill>
                  <a:schemeClr val="tx1"/>
                </a:solidFill>
                <a:latin typeface="Times" charset="0"/>
                <a:ea typeface="ＭＳ Ｐゴシック" charset="0"/>
              </a:defRPr>
            </a:lvl9pPr>
          </a:lstStyle>
          <a:p>
            <a:pPr>
              <a:defRPr/>
            </a:pPr>
            <a:r>
              <a:rPr lang="en-US" sz="1000" b="1" dirty="0" smtClean="0">
                <a:latin typeface="Arial" charset="0"/>
                <a:cs typeface="Gill Sans" charset="0"/>
              </a:rPr>
              <a:t>Operator Responsibilities</a:t>
            </a:r>
            <a:endParaRPr lang="en-US" sz="1000" dirty="0" smtClean="0">
              <a:latin typeface="Arial" charset="0"/>
              <a:cs typeface="Gill Sans" charset="0"/>
            </a:endParaRPr>
          </a:p>
        </p:txBody>
      </p:sp>
    </p:spTree>
    <p:extLst>
      <p:ext uri="{BB962C8B-B14F-4D97-AF65-F5344CB8AC3E}">
        <p14:creationId xmlns:p14="http://schemas.microsoft.com/office/powerpoint/2010/main" val="26218387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40" name="Rectangle 4"/>
          <p:cNvSpPr>
            <a:spLocks noGrp="1" noRot="1" noChangeAspect="1" noChangeArrowheads="1" noTextEdit="1"/>
          </p:cNvSpPr>
          <p:nvPr>
            <p:ph type="sldImg" idx="2"/>
          </p:nvPr>
        </p:nvSpPr>
        <p:spPr bwMode="auto">
          <a:xfrm>
            <a:off x="2516188" y="304800"/>
            <a:ext cx="3808412" cy="2743200"/>
          </a:xfrm>
          <a:prstGeom prst="rect">
            <a:avLst/>
          </a:prstGeom>
          <a:no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lvl="0"/>
            <a:endParaRPr lang="en-US" noProof="0" dirty="0"/>
          </a:p>
        </p:txBody>
      </p:sp>
      <p:sp>
        <p:nvSpPr>
          <p:cNvPr id="17413" name="Rectangle 5"/>
          <p:cNvSpPr>
            <a:spLocks noGrp="1" noChangeArrowheads="1"/>
          </p:cNvSpPr>
          <p:nvPr>
            <p:ph type="body" sz="quarter" idx="3"/>
          </p:nvPr>
        </p:nvSpPr>
        <p:spPr bwMode="auto">
          <a:xfrm>
            <a:off x="609600" y="3200400"/>
            <a:ext cx="5715000" cy="5562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0"/>
            <a:r>
              <a:rPr lang="en-US" noProof="0"/>
              <a:t>Asdfa</a:t>
            </a:r>
          </a:p>
          <a:p>
            <a:pPr lvl="0"/>
            <a:r>
              <a:rPr lang="en-US" noProof="0"/>
              <a:t>sdfsdf</a:t>
            </a:r>
          </a:p>
        </p:txBody>
      </p:sp>
      <p:sp>
        <p:nvSpPr>
          <p:cNvPr id="14344" name="Slide Number Placeholder 4"/>
          <p:cNvSpPr txBox="1">
            <a:spLocks noGrp="1"/>
          </p:cNvSpPr>
          <p:nvPr/>
        </p:nvSpPr>
        <p:spPr bwMode="auto">
          <a:xfrm>
            <a:off x="0" y="8610600"/>
            <a:ext cx="6858000" cy="457200"/>
          </a:xfrm>
          <a:prstGeom prst="rect">
            <a:avLst/>
          </a:prstGeom>
          <a:noFill/>
          <a:ln w="9525">
            <a:noFill/>
            <a:miter lim="800000"/>
            <a:headEnd/>
            <a:tailEnd/>
          </a:ln>
        </p:spPr>
        <p:txBody>
          <a:bodyPr anchor="b"/>
          <a:lstStyle>
            <a:lvl1pPr eaLnBrk="0" hangingPunct="0">
              <a:defRPr sz="2400">
                <a:solidFill>
                  <a:schemeClr val="tx1"/>
                </a:solidFill>
                <a:latin typeface="Times" charset="0"/>
                <a:ea typeface="ＭＳ Ｐゴシック" charset="0"/>
                <a:cs typeface="ＭＳ Ｐゴシック" charset="0"/>
              </a:defRPr>
            </a:lvl1pPr>
            <a:lvl2pPr marL="37931725" indent="-37474525" eaLnBrk="0" hangingPunct="0">
              <a:defRPr sz="2400">
                <a:solidFill>
                  <a:schemeClr val="tx1"/>
                </a:solidFill>
                <a:latin typeface="Times" charset="0"/>
                <a:ea typeface="ＭＳ Ｐゴシック" charset="0"/>
              </a:defRPr>
            </a:lvl2pPr>
            <a:lvl3pPr eaLnBrk="0" hangingPunct="0">
              <a:defRPr sz="2400">
                <a:solidFill>
                  <a:schemeClr val="tx1"/>
                </a:solidFill>
                <a:latin typeface="Times" charset="0"/>
                <a:ea typeface="ＭＳ Ｐゴシック" charset="0"/>
              </a:defRPr>
            </a:lvl3pPr>
            <a:lvl4pPr eaLnBrk="0" hangingPunct="0">
              <a:defRPr sz="2400">
                <a:solidFill>
                  <a:schemeClr val="tx1"/>
                </a:solidFill>
                <a:latin typeface="Times" charset="0"/>
                <a:ea typeface="ＭＳ Ｐゴシック" charset="0"/>
              </a:defRPr>
            </a:lvl4pPr>
            <a:lvl5pPr eaLnBrk="0" hangingPunct="0">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algn="ctr">
              <a:defRPr/>
            </a:pPr>
            <a:r>
              <a:rPr lang="en-US" sz="900" smtClean="0">
                <a:latin typeface="Arial" charset="0"/>
                <a:cs typeface="Gill Sans" charset="0"/>
              </a:rPr>
              <a:t>Section One: Page </a:t>
            </a:r>
            <a:fld id="{6763A902-D38E-C648-AE31-D24DFB8A8530}" type="slidenum">
              <a:rPr lang="en-US" sz="900" smtClean="0">
                <a:latin typeface="Arial" charset="0"/>
                <a:cs typeface="Gill Sans" charset="0"/>
              </a:rPr>
              <a:pPr algn="ctr">
                <a:defRPr/>
              </a:pPr>
              <a:t>‹#›</a:t>
            </a:fld>
            <a:endParaRPr lang="en-US" sz="900" smtClean="0">
              <a:latin typeface="Arial" charset="0"/>
              <a:cs typeface="Gill Sans" charset="0"/>
            </a:endParaRPr>
          </a:p>
        </p:txBody>
      </p:sp>
      <p:sp>
        <p:nvSpPr>
          <p:cNvPr id="3077" name="TextBox 6"/>
          <p:cNvSpPr txBox="1">
            <a:spLocks noChangeArrowheads="1"/>
          </p:cNvSpPr>
          <p:nvPr/>
        </p:nvSpPr>
        <p:spPr bwMode="auto">
          <a:xfrm>
            <a:off x="609600" y="2847975"/>
            <a:ext cx="312420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charset="0"/>
                <a:ea typeface="ＭＳ Ｐゴシック" charset="0"/>
                <a:cs typeface="ＭＳ Ｐゴシック" charset="0"/>
              </a:defRPr>
            </a:lvl1pPr>
            <a:lvl2pPr marL="742950" indent="-28575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defRPr/>
            </a:pPr>
            <a:r>
              <a:rPr lang="en-US" sz="1200" b="1" i="1" dirty="0" smtClean="0">
                <a:solidFill>
                  <a:srgbClr val="262626"/>
                </a:solidFill>
                <a:latin typeface="Arial" charset="0"/>
                <a:cs typeface="Arial Bold" charset="0"/>
              </a:rPr>
              <a:t>Trainer Key Points</a:t>
            </a:r>
          </a:p>
        </p:txBody>
      </p:sp>
    </p:spTree>
    <p:extLst>
      <p:ext uri="{BB962C8B-B14F-4D97-AF65-F5344CB8AC3E}">
        <p14:creationId xmlns:p14="http://schemas.microsoft.com/office/powerpoint/2010/main" val="1744576700"/>
      </p:ext>
    </p:extLst>
  </p:cSld>
  <p:clrMap bg1="lt1" tx1="dk1" bg2="lt2" tx2="dk2" accent1="accent1" accent2="accent2" accent3="accent3" accent4="accent4" accent5="accent5" accent6="accent6" hlink="hlink" folHlink="folHlink"/>
  <p:hf hdr="0" ftr="0" dt="0"/>
  <p:notesStyle>
    <a:lvl1pPr marL="196850" indent="-196850" algn="l" rtl="0" eaLnBrk="0" fontAlgn="base" hangingPunct="0">
      <a:spcBef>
        <a:spcPts val="1000"/>
      </a:spcBef>
      <a:spcAft>
        <a:spcPct val="0"/>
      </a:spcAft>
      <a:buFont typeface="Times" charset="0"/>
      <a:buChar char="•"/>
      <a:tabLst>
        <a:tab pos="2667000" algn="l"/>
        <a:tab pos="2955925" algn="l"/>
      </a:tabLst>
      <a:defRPr sz="1000" kern="1200">
        <a:solidFill>
          <a:schemeClr val="tx1"/>
        </a:solidFill>
        <a:latin typeface="Arial"/>
        <a:ea typeface="ＭＳ Ｐゴシック" pitchFamily="82" charset="-128"/>
        <a:cs typeface="Arial"/>
      </a:defRPr>
    </a:lvl1pPr>
    <a:lvl2pPr marL="576263" indent="-188913" algn="l" rtl="0" eaLnBrk="0" fontAlgn="base" hangingPunct="0">
      <a:spcBef>
        <a:spcPts val="300"/>
      </a:spcBef>
      <a:spcAft>
        <a:spcPct val="0"/>
      </a:spcAft>
      <a:buChar char="-"/>
      <a:tabLst>
        <a:tab pos="2667000" algn="l"/>
        <a:tab pos="2955925" algn="l"/>
      </a:tabLst>
      <a:defRPr sz="1000" kern="1200">
        <a:solidFill>
          <a:schemeClr val="tx1"/>
        </a:solidFill>
        <a:latin typeface="Arial"/>
        <a:ea typeface="ＭＳ Ｐゴシック" pitchFamily="64" charset="-128"/>
        <a:cs typeface="Arial"/>
      </a:defRPr>
    </a:lvl2pPr>
    <a:lvl3pPr marL="955675" indent="-188913" algn="l" rtl="0" eaLnBrk="0" fontAlgn="base" hangingPunct="0">
      <a:spcBef>
        <a:spcPts val="300"/>
      </a:spcBef>
      <a:spcAft>
        <a:spcPct val="0"/>
      </a:spcAft>
      <a:buChar char="•"/>
      <a:tabLst>
        <a:tab pos="2667000" algn="l"/>
        <a:tab pos="2955925" algn="l"/>
      </a:tabLst>
      <a:defRPr sz="1000" kern="1200">
        <a:solidFill>
          <a:schemeClr val="tx1"/>
        </a:solidFill>
        <a:latin typeface="Arial"/>
        <a:ea typeface="ＭＳ Ｐゴシック" pitchFamily="64" charset="-128"/>
        <a:cs typeface="Arial"/>
      </a:defRPr>
    </a:lvl3pPr>
    <a:lvl4pPr marL="1600200" indent="-228600" algn="l" rtl="0" eaLnBrk="0" fontAlgn="base" hangingPunct="0">
      <a:spcBef>
        <a:spcPct val="30000"/>
      </a:spcBef>
      <a:spcAft>
        <a:spcPct val="0"/>
      </a:spcAft>
      <a:tabLst>
        <a:tab pos="2667000" algn="l"/>
        <a:tab pos="2955925" algn="l"/>
      </a:tabLst>
      <a:defRPr sz="1200" kern="1200">
        <a:solidFill>
          <a:schemeClr val="tx1"/>
        </a:solidFill>
        <a:latin typeface="Arial" pitchFamily="64" charset="0"/>
        <a:ea typeface="ＭＳ Ｐゴシック" pitchFamily="64" charset="-128"/>
        <a:cs typeface="+mn-cs"/>
      </a:defRPr>
    </a:lvl4pPr>
    <a:lvl5pPr marL="2057400" indent="-228600" algn="l" rtl="0" eaLnBrk="0" fontAlgn="base" hangingPunct="0">
      <a:spcBef>
        <a:spcPct val="30000"/>
      </a:spcBef>
      <a:spcAft>
        <a:spcPct val="0"/>
      </a:spcAft>
      <a:tabLst>
        <a:tab pos="2667000" algn="l"/>
        <a:tab pos="2955925" algn="l"/>
      </a:tabLst>
      <a:defRPr sz="1200" kern="1200">
        <a:solidFill>
          <a:schemeClr val="tx1"/>
        </a:solidFill>
        <a:latin typeface="Arial" pitchFamily="64" charset="0"/>
        <a:ea typeface="ＭＳ Ｐゴシック" pitchFamily="6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Slide Image Placeholder 1"/>
          <p:cNvSpPr>
            <a:spLocks noGrp="1" noRot="1" noChangeAspect="1"/>
          </p:cNvSpPr>
          <p:nvPr>
            <p:ph type="sldImg"/>
          </p:nvPr>
        </p:nvSpPr>
        <p:spPr>
          <a:xfrm>
            <a:off x="2590800" y="304800"/>
            <a:ext cx="3659188" cy="2743200"/>
          </a:xfrm>
          <a:noFill/>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Lst>
        </p:spPr>
      </p:sp>
      <p:sp>
        <p:nvSpPr>
          <p:cNvPr id="145410"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r>
              <a:rPr lang="en-US" altLang="en-US" dirty="0" smtClean="0">
                <a:latin typeface="Arial" pitchFamily="34" charset="0"/>
              </a:rPr>
              <a:t>Welcome. </a:t>
            </a:r>
          </a:p>
          <a:p>
            <a:pPr eaLnBrk="1" hangingPunct="1">
              <a:spcBef>
                <a:spcPct val="0"/>
              </a:spcBef>
            </a:pPr>
            <a:r>
              <a:rPr lang="en-US" altLang="en-US" dirty="0" smtClean="0">
                <a:latin typeface="Arial" pitchFamily="34" charset="0"/>
              </a:rPr>
              <a:t>Introduce yourself. </a:t>
            </a:r>
          </a:p>
          <a:p>
            <a:pPr eaLnBrk="1" hangingPunct="1">
              <a:spcBef>
                <a:spcPct val="0"/>
              </a:spcBef>
            </a:pPr>
            <a:r>
              <a:rPr lang="en-US" altLang="en-US" dirty="0" smtClean="0">
                <a:latin typeface="Arial" pitchFamily="34" charset="0"/>
              </a:rPr>
              <a:t>Outline your experience.</a:t>
            </a:r>
          </a:p>
          <a:p>
            <a:pPr eaLnBrk="1" hangingPunct="1">
              <a:spcBef>
                <a:spcPct val="0"/>
              </a:spcBef>
            </a:pPr>
            <a:r>
              <a:rPr lang="en-US" altLang="en-US" dirty="0" smtClean="0">
                <a:latin typeface="Arial" pitchFamily="34" charset="0"/>
              </a:rPr>
              <a:t>Explain where the facilities are and any OHS issues if necessary</a:t>
            </a:r>
          </a:p>
          <a:p>
            <a:pPr marL="171450" indent="-171450">
              <a:buFont typeface="Arial"/>
              <a:buChar char="•"/>
            </a:pPr>
            <a:r>
              <a:rPr lang="en-US" sz="1000" b="0" i="0" u="none" strike="noStrike" kern="1200" baseline="0" dirty="0" smtClean="0">
                <a:solidFill>
                  <a:schemeClr val="dk1"/>
                </a:solidFill>
                <a:latin typeface="Arial"/>
                <a:ea typeface="ＭＳ Ｐゴシック" pitchFamily="82" charset="-128"/>
                <a:cs typeface="Arial"/>
              </a:rPr>
              <a:t>Timeframe for the course.</a:t>
            </a:r>
          </a:p>
          <a:p>
            <a:pPr marL="171450" indent="-171450">
              <a:buFont typeface="Arial"/>
              <a:buChar char="•"/>
            </a:pPr>
            <a:r>
              <a:rPr lang="en-US" sz="1000" b="0" i="0" u="none" strike="noStrike" kern="1200" baseline="0" dirty="0" smtClean="0">
                <a:solidFill>
                  <a:schemeClr val="dk1"/>
                </a:solidFill>
                <a:latin typeface="Arial"/>
                <a:ea typeface="ＭＳ Ｐゴシック" pitchFamily="82" charset="-128"/>
                <a:cs typeface="Arial"/>
              </a:rPr>
              <a:t>Handouts: </a:t>
            </a:r>
          </a:p>
          <a:p>
            <a:pPr marL="177800" indent="0">
              <a:buFont typeface="Arial"/>
              <a:buNone/>
            </a:pPr>
            <a:r>
              <a:rPr lang="en-US" sz="1000" b="0" i="0" u="none" strike="noStrike" kern="1200" baseline="0" dirty="0" smtClean="0">
                <a:solidFill>
                  <a:schemeClr val="dk1"/>
                </a:solidFill>
                <a:latin typeface="Arial"/>
                <a:ea typeface="ＭＳ Ｐゴシック" pitchFamily="82" charset="-128"/>
                <a:cs typeface="Arial"/>
              </a:rPr>
              <a:t>-  Attendance Sheet - get all trainees to sign </a:t>
            </a:r>
          </a:p>
          <a:p>
            <a:pPr marL="177800" indent="0">
              <a:buFont typeface="Arial"/>
              <a:buNone/>
            </a:pPr>
            <a:r>
              <a:rPr lang="en-US" sz="1000" b="0" i="0" u="none" strike="noStrike" kern="1200" baseline="0" dirty="0" smtClean="0">
                <a:solidFill>
                  <a:schemeClr val="dk1"/>
                </a:solidFill>
                <a:latin typeface="Arial"/>
                <a:ea typeface="ＭＳ Ｐゴシック" pitchFamily="82" charset="-128"/>
                <a:cs typeface="Arial"/>
              </a:rPr>
              <a:t>-  Training Material (e.g. reference book)</a:t>
            </a:r>
            <a:r>
              <a:rPr lang="en-US" altLang="en-US" dirty="0" smtClean="0">
                <a:latin typeface="Arial" pitchFamily="34" charset="0"/>
              </a:rPr>
              <a:t>.</a:t>
            </a:r>
          </a:p>
          <a:p>
            <a:pPr eaLnBrk="1" hangingPunct="1">
              <a:spcBef>
                <a:spcPct val="0"/>
              </a:spcBef>
            </a:pPr>
            <a:r>
              <a:rPr lang="en-US" altLang="en-US" dirty="0" smtClean="0">
                <a:latin typeface="Arial" pitchFamily="34" charset="0"/>
              </a:rPr>
              <a:t>Any questions?</a:t>
            </a:r>
          </a:p>
        </p:txBody>
      </p:sp>
    </p:spTree>
    <p:extLst>
      <p:ext uri="{BB962C8B-B14F-4D97-AF65-F5344CB8AC3E}">
        <p14:creationId xmlns:p14="http://schemas.microsoft.com/office/powerpoint/2010/main" val="26201006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Slide Image Placeholder 4"/>
          <p:cNvSpPr>
            <a:spLocks noGrp="1" noRot="1" noChangeAspect="1"/>
          </p:cNvSpPr>
          <p:nvPr>
            <p:ph type="sldImg"/>
          </p:nvPr>
        </p:nvSpPr>
        <p:spPr>
          <a:xfrm>
            <a:off x="2590800" y="304800"/>
            <a:ext cx="3659188" cy="2743200"/>
          </a:xfrm>
          <a:noFill/>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Lst>
        </p:spPr>
      </p:sp>
      <p:sp>
        <p:nvSpPr>
          <p:cNvPr id="5122" name="Notes Placeholder 3"/>
          <p:cNvSpPr>
            <a:spLocks noGrp="1"/>
          </p:cNvSpPr>
          <p:nvPr/>
        </p:nvSpPr>
        <p:spPr bwMode="auto">
          <a:xfrm>
            <a:off x="609600" y="3200400"/>
            <a:ext cx="5715000" cy="5562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196850" indent="-196850" eaLnBrk="0" hangingPunct="0">
              <a:spcBef>
                <a:spcPts val="1500"/>
              </a:spcBef>
              <a:buFont typeface="Times" charset="0"/>
              <a:buChar char="•"/>
              <a:tabLst>
                <a:tab pos="2667000" algn="l"/>
                <a:tab pos="2955925" algn="l"/>
              </a:tabLst>
            </a:pPr>
            <a:endParaRPr lang="en-GB" sz="1200">
              <a:latin typeface="Gill Sans" charset="0"/>
            </a:endParaRPr>
          </a:p>
        </p:txBody>
      </p:sp>
      <p:sp>
        <p:nvSpPr>
          <p:cNvPr id="5123" name="Notes Placeholder 3"/>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AU" sz="1000" b="0" i="0" u="none" strike="noStrike" kern="1200" baseline="0" dirty="0" smtClean="0">
                <a:solidFill>
                  <a:schemeClr val="dk1"/>
                </a:solidFill>
                <a:latin typeface="Arial"/>
                <a:ea typeface="ＭＳ Ｐゴシック" pitchFamily="82" charset="-128"/>
                <a:cs typeface="Arial"/>
              </a:rPr>
              <a:t>Explain to the trainees the process of obtaining an Authority to Work and Confined Space Clearance Certificate. If available show the trainees copies of completed forms (site specific).</a:t>
            </a:r>
          </a:p>
          <a:p>
            <a:pPr marL="171450" indent="-171450">
              <a:buFont typeface="Arial"/>
              <a:buChar char="•"/>
            </a:pPr>
            <a:r>
              <a:rPr lang="en-AU" sz="1000" b="0" i="0" u="none" strike="noStrike" kern="1200" baseline="0" dirty="0" smtClean="0">
                <a:solidFill>
                  <a:schemeClr val="dk1"/>
                </a:solidFill>
                <a:latin typeface="Arial"/>
                <a:ea typeface="ＭＳ Ｐゴシック" pitchFamily="82" charset="-128"/>
                <a:cs typeface="Arial"/>
              </a:rPr>
              <a:t>Explain that:</a:t>
            </a:r>
          </a:p>
          <a:p>
            <a:pPr marL="361950" indent="-180975" algn="l" defTabSz="457200" rtl="0" eaLnBrk="1" latinLnBrk="0" hangingPunct="1">
              <a:buFont typeface="Arial" panose="020B0604020202020204" pitchFamily="34" charset="0"/>
              <a:buChar char="−"/>
            </a:pPr>
            <a:r>
              <a:rPr lang="en-AU" sz="1000" b="0" i="0" u="none" strike="noStrike" kern="1200" baseline="0" dirty="0" smtClean="0">
                <a:solidFill>
                  <a:schemeClr val="dk1"/>
                </a:solidFill>
                <a:latin typeface="Arial"/>
                <a:ea typeface="ＭＳ Ｐゴシック" pitchFamily="82" charset="-128"/>
                <a:cs typeface="Arial"/>
              </a:rPr>
              <a:t>The Authority to Work and Confined Space Clearance Certificate must be checked and approved by the authorised ATW issuer before work can commence.</a:t>
            </a:r>
          </a:p>
          <a:p>
            <a:pPr marL="361950" indent="-180975" algn="l" defTabSz="457200" rtl="0" eaLnBrk="1" latinLnBrk="0" hangingPunct="1">
              <a:buFont typeface="Arial" panose="020B0604020202020204" pitchFamily="34" charset="0"/>
              <a:buChar char="−"/>
            </a:pPr>
            <a:r>
              <a:rPr lang="en-AU" sz="1000" b="0" i="0" u="none" strike="noStrike" kern="1200" baseline="0" dirty="0" smtClean="0">
                <a:solidFill>
                  <a:schemeClr val="dk1"/>
                </a:solidFill>
                <a:latin typeface="Arial"/>
                <a:ea typeface="ＭＳ Ｐゴシック" pitchFamily="82" charset="-128"/>
                <a:cs typeface="Arial"/>
              </a:rPr>
              <a:t>Additional clearances may be required due to the type of work to be performed, such as hot work, ground penetration, excavation.</a:t>
            </a:r>
          </a:p>
        </p:txBody>
      </p:sp>
    </p:spTree>
    <p:extLst>
      <p:ext uri="{BB962C8B-B14F-4D97-AF65-F5344CB8AC3E}">
        <p14:creationId xmlns:p14="http://schemas.microsoft.com/office/powerpoint/2010/main" val="25463953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90800" y="304800"/>
            <a:ext cx="3659188" cy="2743200"/>
          </a:xfrm>
        </p:spPr>
      </p:sp>
      <p:sp>
        <p:nvSpPr>
          <p:cNvPr id="3" name="Notes Placeholder 2"/>
          <p:cNvSpPr>
            <a:spLocks noGrp="1"/>
          </p:cNvSpPr>
          <p:nvPr>
            <p:ph type="body" idx="1"/>
          </p:nvPr>
        </p:nvSpPr>
        <p:spPr/>
        <p:txBody>
          <a:bodyPr/>
          <a:lstStyle/>
          <a:p>
            <a:r>
              <a:rPr lang="en-AU" dirty="0" smtClean="0">
                <a:latin typeface="Arial" charset="0"/>
                <a:ea typeface="MS PGothic" charset="0"/>
                <a:cs typeface="Arial" charset="0"/>
              </a:rPr>
              <a:t>Discuss the elements that make up the ATW and Confined Space</a:t>
            </a:r>
            <a:r>
              <a:rPr lang="en-AU" baseline="0" dirty="0" smtClean="0">
                <a:latin typeface="Arial" charset="0"/>
                <a:ea typeface="MS PGothic" charset="0"/>
                <a:cs typeface="Arial" charset="0"/>
              </a:rPr>
              <a:t> Clearance Certificate</a:t>
            </a:r>
            <a:r>
              <a:rPr lang="en-AU" dirty="0" smtClean="0">
                <a:latin typeface="Arial" charset="0"/>
                <a:ea typeface="MS PGothic" charset="0"/>
                <a:cs typeface="Arial" charset="0"/>
              </a:rPr>
              <a:t>, including:</a:t>
            </a:r>
          </a:p>
          <a:p>
            <a:pPr lvl="1">
              <a:buFont typeface="Arial" charset="0"/>
              <a:buChar char="−"/>
            </a:pPr>
            <a:r>
              <a:rPr lang="en-AU" dirty="0" smtClean="0">
                <a:latin typeface="Arial" charset="0"/>
                <a:ea typeface="MS PGothic" charset="0"/>
                <a:cs typeface="Arial" charset="0"/>
              </a:rPr>
              <a:t>Location</a:t>
            </a:r>
          </a:p>
          <a:p>
            <a:pPr lvl="1">
              <a:buFont typeface="Arial" charset="0"/>
              <a:buChar char="−"/>
            </a:pPr>
            <a:r>
              <a:rPr lang="en-AU" dirty="0" smtClean="0">
                <a:latin typeface="Arial" charset="0"/>
                <a:ea typeface="MS PGothic" charset="0"/>
                <a:cs typeface="Arial" charset="0"/>
              </a:rPr>
              <a:t>Checks and inspections</a:t>
            </a:r>
          </a:p>
          <a:p>
            <a:pPr lvl="1">
              <a:buFont typeface="Arial" charset="0"/>
              <a:buChar char="−"/>
            </a:pPr>
            <a:r>
              <a:rPr lang="en-AU" dirty="0" smtClean="0">
                <a:latin typeface="Arial" charset="0"/>
                <a:ea typeface="MS PGothic" charset="0"/>
                <a:cs typeface="Arial" charset="0"/>
              </a:rPr>
              <a:t>Hazards</a:t>
            </a:r>
          </a:p>
          <a:p>
            <a:pPr lvl="1">
              <a:buFont typeface="Arial" charset="0"/>
              <a:buChar char="−"/>
            </a:pPr>
            <a:r>
              <a:rPr lang="en-AU" dirty="0" smtClean="0">
                <a:latin typeface="Arial" charset="0"/>
                <a:ea typeface="MS PGothic" charset="0"/>
                <a:cs typeface="Arial" charset="0"/>
              </a:rPr>
              <a:t>Controls</a:t>
            </a:r>
          </a:p>
          <a:p>
            <a:pPr lvl="1">
              <a:buFont typeface="Arial" charset="0"/>
              <a:buChar char="−"/>
            </a:pPr>
            <a:r>
              <a:rPr lang="en-AU" dirty="0" smtClean="0">
                <a:latin typeface="Arial" charset="0"/>
                <a:ea typeface="MS PGothic" charset="0"/>
                <a:cs typeface="Arial" charset="0"/>
              </a:rPr>
              <a:t>Personnel involved</a:t>
            </a:r>
          </a:p>
          <a:p>
            <a:pPr lvl="1">
              <a:buFont typeface="Arial" charset="0"/>
              <a:buChar char="−"/>
            </a:pPr>
            <a:r>
              <a:rPr lang="en-AU" dirty="0" smtClean="0">
                <a:latin typeface="Arial" charset="0"/>
                <a:ea typeface="MS PGothic" charset="0"/>
                <a:cs typeface="Arial" charset="0"/>
              </a:rPr>
              <a:t>ATW holder</a:t>
            </a:r>
          </a:p>
          <a:p>
            <a:pPr lvl="1">
              <a:buFont typeface="Arial" charset="0"/>
              <a:buChar char="−"/>
            </a:pPr>
            <a:r>
              <a:rPr lang="en-AU" dirty="0" smtClean="0">
                <a:latin typeface="Arial" charset="0"/>
                <a:ea typeface="MS PGothic" charset="0"/>
                <a:cs typeface="Arial" charset="0"/>
              </a:rPr>
              <a:t>Job steps</a:t>
            </a:r>
          </a:p>
          <a:p>
            <a:pPr lvl="1">
              <a:buFont typeface="Arial" charset="0"/>
              <a:buChar char="−"/>
            </a:pPr>
            <a:r>
              <a:rPr lang="en-AU" dirty="0" smtClean="0">
                <a:latin typeface="Arial" charset="0"/>
                <a:ea typeface="MS PGothic" charset="0"/>
                <a:cs typeface="Arial" charset="0"/>
              </a:rPr>
              <a:t>Authorisation</a:t>
            </a:r>
          </a:p>
          <a:p>
            <a:pPr lvl="1">
              <a:buFont typeface="Arial" charset="0"/>
              <a:buChar char="−"/>
            </a:pPr>
            <a:r>
              <a:rPr lang="en-AU" dirty="0" smtClean="0">
                <a:latin typeface="Arial" charset="0"/>
                <a:ea typeface="MS PGothic" charset="0"/>
                <a:cs typeface="Arial" charset="0"/>
              </a:rPr>
              <a:t>ATW closure and sign off.</a:t>
            </a:r>
            <a:endParaRPr lang="en-AU" dirty="0">
              <a:latin typeface="Arial" charset="0"/>
              <a:ea typeface="MS PGothic" charset="0"/>
              <a:cs typeface="Arial" charset="0"/>
            </a:endParaRPr>
          </a:p>
        </p:txBody>
      </p:sp>
    </p:spTree>
    <p:extLst>
      <p:ext uri="{BB962C8B-B14F-4D97-AF65-F5344CB8AC3E}">
        <p14:creationId xmlns:p14="http://schemas.microsoft.com/office/powerpoint/2010/main" val="4428675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90800" y="304800"/>
            <a:ext cx="3659188" cy="2743200"/>
          </a:xfrm>
        </p:spPr>
      </p:sp>
      <p:sp>
        <p:nvSpPr>
          <p:cNvPr id="3" name="Notes Placeholder 2"/>
          <p:cNvSpPr>
            <a:spLocks noGrp="1"/>
          </p:cNvSpPr>
          <p:nvPr>
            <p:ph type="body" idx="1"/>
          </p:nvPr>
        </p:nvSpPr>
        <p:spPr/>
        <p:txBody>
          <a:bodyPr/>
          <a:lstStyle/>
          <a:p>
            <a:r>
              <a:rPr lang="en-AU" dirty="0" smtClean="0"/>
              <a:t>Explain</a:t>
            </a:r>
            <a:r>
              <a:rPr lang="en-AU" baseline="0" dirty="0" smtClean="0"/>
              <a:t> your site requirements for performing hot work within a confined space.</a:t>
            </a:r>
          </a:p>
          <a:p>
            <a:r>
              <a:rPr lang="en-AU" baseline="0" dirty="0" smtClean="0"/>
              <a:t>Discuss the types of hot work that can be performed in a confined space at your site.</a:t>
            </a:r>
            <a:endParaRPr lang="en-AU" dirty="0"/>
          </a:p>
        </p:txBody>
      </p:sp>
    </p:spTree>
    <p:extLst>
      <p:ext uri="{BB962C8B-B14F-4D97-AF65-F5344CB8AC3E}">
        <p14:creationId xmlns:p14="http://schemas.microsoft.com/office/powerpoint/2010/main" val="8830226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90800" y="304800"/>
            <a:ext cx="3659188" cy="2743200"/>
          </a:xfrm>
        </p:spPr>
      </p:sp>
      <p:sp>
        <p:nvSpPr>
          <p:cNvPr id="3" name="Notes Placeholder 2"/>
          <p:cNvSpPr>
            <a:spLocks noGrp="1"/>
          </p:cNvSpPr>
          <p:nvPr>
            <p:ph type="body" idx="1"/>
          </p:nvPr>
        </p:nvSpPr>
        <p:spPr/>
        <p:txBody>
          <a:bodyPr/>
          <a:lstStyle/>
          <a:p>
            <a:r>
              <a:rPr lang="en-AU" dirty="0" smtClean="0"/>
              <a:t>Discuss the importance of interpreting</a:t>
            </a:r>
            <a:r>
              <a:rPr lang="en-AU" baseline="0" dirty="0" smtClean="0"/>
              <a:t> work requirements and information.</a:t>
            </a:r>
            <a:endParaRPr lang="en-AU" dirty="0"/>
          </a:p>
        </p:txBody>
      </p:sp>
    </p:spTree>
    <p:extLst>
      <p:ext uri="{BB962C8B-B14F-4D97-AF65-F5344CB8AC3E}">
        <p14:creationId xmlns:p14="http://schemas.microsoft.com/office/powerpoint/2010/main" val="32479556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90800" y="304800"/>
            <a:ext cx="3659188" cy="2743200"/>
          </a:xfrm>
        </p:spPr>
      </p:sp>
      <p:sp>
        <p:nvSpPr>
          <p:cNvPr id="3" name="Notes Placeholder 2"/>
          <p:cNvSpPr>
            <a:spLocks noGrp="1"/>
          </p:cNvSpPr>
          <p:nvPr>
            <p:ph type="body" idx="1"/>
          </p:nvPr>
        </p:nvSpPr>
        <p:spPr/>
        <p:txBody>
          <a:bodyPr/>
          <a:lstStyle/>
          <a:p>
            <a:r>
              <a:rPr lang="en-US" dirty="0" smtClean="0">
                <a:latin typeface="Arial" charset="0"/>
                <a:ea typeface="MS PGothic" charset="0"/>
                <a:cs typeface="Arial" charset="0"/>
              </a:rPr>
              <a:t>Discuss the importance of inspecting the site before starting any work.</a:t>
            </a:r>
          </a:p>
        </p:txBody>
      </p:sp>
    </p:spTree>
    <p:extLst>
      <p:ext uri="{BB962C8B-B14F-4D97-AF65-F5344CB8AC3E}">
        <p14:creationId xmlns:p14="http://schemas.microsoft.com/office/powerpoint/2010/main" val="36251824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90800" y="304800"/>
            <a:ext cx="3659188" cy="2743200"/>
          </a:xfrm>
        </p:spPr>
      </p:sp>
      <p:sp>
        <p:nvSpPr>
          <p:cNvPr id="3" name="Notes Placeholder 2"/>
          <p:cNvSpPr>
            <a:spLocks noGrp="1"/>
          </p:cNvSpPr>
          <p:nvPr>
            <p:ph type="body" idx="1"/>
          </p:nvPr>
        </p:nvSpPr>
        <p:spPr/>
        <p:txBody>
          <a:bodyPr/>
          <a:lstStyle/>
          <a:p>
            <a:pPr marL="196850" marR="0" indent="-196850" algn="l" defTabSz="914400" rtl="0" eaLnBrk="0" fontAlgn="base" latinLnBrk="0" hangingPunct="0">
              <a:lnSpc>
                <a:spcPct val="100000"/>
              </a:lnSpc>
              <a:spcBef>
                <a:spcPts val="1000"/>
              </a:spcBef>
              <a:spcAft>
                <a:spcPct val="0"/>
              </a:spcAft>
              <a:buClrTx/>
              <a:buSzTx/>
              <a:buFont typeface="Times" pitchFamily="18" charset="0"/>
              <a:buChar char="•"/>
              <a:tabLst>
                <a:tab pos="2667000" algn="l"/>
                <a:tab pos="2955925" algn="l"/>
              </a:tabLst>
              <a:defRPr/>
            </a:pPr>
            <a:r>
              <a:rPr lang="en-AU" altLang="en-US" dirty="0" smtClean="0"/>
              <a:t>Discuss the importance of selecting appropriate tools and equipment for the task.</a:t>
            </a:r>
          </a:p>
        </p:txBody>
      </p:sp>
    </p:spTree>
    <p:extLst>
      <p:ext uri="{BB962C8B-B14F-4D97-AF65-F5344CB8AC3E}">
        <p14:creationId xmlns:p14="http://schemas.microsoft.com/office/powerpoint/2010/main" val="197508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90800" y="304800"/>
            <a:ext cx="3659188" cy="2743200"/>
          </a:xfrm>
        </p:spPr>
      </p:sp>
      <p:sp>
        <p:nvSpPr>
          <p:cNvPr id="3" name="Notes Placeholder 2"/>
          <p:cNvSpPr>
            <a:spLocks noGrp="1"/>
          </p:cNvSpPr>
          <p:nvPr>
            <p:ph type="body" idx="1"/>
          </p:nvPr>
        </p:nvSpPr>
        <p:spPr/>
        <p:txBody>
          <a:bodyPr/>
          <a:lstStyle/>
          <a:p>
            <a:pPr marL="171450" indent="-171450">
              <a:buFont typeface="Arial"/>
              <a:buChar char="•"/>
            </a:pPr>
            <a:r>
              <a:rPr lang="en-AU" sz="1000" b="0" i="0" u="none" strike="noStrike" kern="1200" baseline="0" dirty="0" smtClean="0">
                <a:solidFill>
                  <a:schemeClr val="dk1"/>
                </a:solidFill>
                <a:latin typeface="Arial"/>
                <a:ea typeface="ＭＳ Ｐゴシック" pitchFamily="82" charset="-128"/>
                <a:cs typeface="Arial"/>
              </a:rPr>
              <a:t>Discuss the hazards associated confined space work.</a:t>
            </a:r>
          </a:p>
          <a:p>
            <a:pPr marL="171450" indent="-171450">
              <a:buFont typeface="Arial"/>
              <a:buChar char="•"/>
            </a:pPr>
            <a:r>
              <a:rPr lang="en-AU" sz="1000" b="0" i="0" u="none" strike="noStrike" kern="1200" baseline="0" dirty="0" smtClean="0">
                <a:solidFill>
                  <a:schemeClr val="dk1"/>
                </a:solidFill>
                <a:latin typeface="Arial"/>
                <a:ea typeface="ＭＳ Ｐゴシック" pitchFamily="82" charset="-128"/>
                <a:cs typeface="Arial"/>
              </a:rPr>
              <a:t>Give examples of these types of hazards on your site, where applicable.</a:t>
            </a:r>
          </a:p>
          <a:p>
            <a:pPr marL="171450" indent="-171450">
              <a:buFont typeface="Arial"/>
              <a:buChar char="•"/>
            </a:pPr>
            <a:endParaRPr lang="en-AU" sz="1000" b="0" i="0" u="none" strike="noStrike" kern="1200" baseline="0" dirty="0" smtClean="0">
              <a:solidFill>
                <a:schemeClr val="dk1"/>
              </a:solidFill>
              <a:latin typeface="Arial"/>
              <a:ea typeface="ＭＳ Ｐゴシック" pitchFamily="82" charset="-128"/>
              <a:cs typeface="Arial"/>
            </a:endParaRPr>
          </a:p>
          <a:p>
            <a:pPr marL="171450" indent="-171450">
              <a:buFont typeface="Arial"/>
              <a:buChar char="•"/>
            </a:pPr>
            <a:r>
              <a:rPr lang="en-AU" sz="1000" b="1" i="0" u="none" strike="noStrike" kern="1200" baseline="0" dirty="0" smtClean="0">
                <a:solidFill>
                  <a:schemeClr val="dk1"/>
                </a:solidFill>
                <a:latin typeface="Arial"/>
                <a:ea typeface="ＭＳ Ｐゴシック" pitchFamily="82" charset="-128"/>
                <a:cs typeface="Arial"/>
              </a:rPr>
              <a:t>NOTE: </a:t>
            </a:r>
            <a:r>
              <a:rPr lang="en-AU" sz="1000" b="0" i="0" u="none" strike="noStrike" kern="1200" baseline="0" dirty="0" smtClean="0">
                <a:solidFill>
                  <a:schemeClr val="dk1"/>
                </a:solidFill>
                <a:latin typeface="Arial"/>
                <a:ea typeface="ＭＳ Ｐゴシック" pitchFamily="82" charset="-128"/>
                <a:cs typeface="Arial"/>
              </a:rPr>
              <a:t>This list above is not exhaustive.</a:t>
            </a:r>
          </a:p>
          <a:p>
            <a:pPr marL="171450" indent="-171450">
              <a:buFont typeface="Arial"/>
              <a:buChar char="•"/>
            </a:pPr>
            <a:r>
              <a:rPr lang="en-AU" sz="1000" b="1" i="0" u="none" strike="noStrike" kern="1200" baseline="0" dirty="0" smtClean="0">
                <a:solidFill>
                  <a:schemeClr val="dk1"/>
                </a:solidFill>
                <a:latin typeface="Arial"/>
                <a:ea typeface="ＭＳ Ｐゴシック" pitchFamily="82" charset="-128"/>
                <a:cs typeface="Arial"/>
              </a:rPr>
              <a:t>NOTE: </a:t>
            </a:r>
            <a:r>
              <a:rPr lang="en-AU" sz="1000" b="0" i="0" u="none" strike="noStrike" kern="1200" baseline="0" dirty="0" smtClean="0">
                <a:solidFill>
                  <a:schemeClr val="dk1"/>
                </a:solidFill>
                <a:latin typeface="Arial"/>
                <a:ea typeface="ＭＳ Ｐゴシック" pitchFamily="82" charset="-128"/>
                <a:cs typeface="Arial"/>
              </a:rPr>
              <a:t>Confined space hazards are addressed in detail in the coming slides.</a:t>
            </a:r>
            <a:endParaRPr lang="en-AU" dirty="0"/>
          </a:p>
        </p:txBody>
      </p:sp>
    </p:spTree>
    <p:extLst>
      <p:ext uri="{BB962C8B-B14F-4D97-AF65-F5344CB8AC3E}">
        <p14:creationId xmlns:p14="http://schemas.microsoft.com/office/powerpoint/2010/main" val="23174026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90800" y="304800"/>
            <a:ext cx="3659188" cy="2743200"/>
          </a:xfrm>
        </p:spPr>
      </p:sp>
      <p:sp>
        <p:nvSpPr>
          <p:cNvPr id="3" name="Notes Placeholder 2"/>
          <p:cNvSpPr>
            <a:spLocks noGrp="1"/>
          </p:cNvSpPr>
          <p:nvPr>
            <p:ph type="body" idx="1"/>
          </p:nvPr>
        </p:nvSpPr>
        <p:spPr/>
        <p:txBody>
          <a:bodyPr/>
          <a:lstStyle/>
          <a:p>
            <a:pPr marL="171450" lvl="0" indent="-171450">
              <a:spcBef>
                <a:spcPct val="30000"/>
              </a:spcBef>
              <a:buFontTx/>
              <a:buChar char="•"/>
              <a:tabLst/>
            </a:pPr>
            <a:r>
              <a:rPr lang="en-US" altLang="en-US" sz="1000" dirty="0">
                <a:solidFill>
                  <a:prstClr val="black"/>
                </a:solidFill>
                <a:latin typeface="Arial"/>
                <a:cs typeface="Arial"/>
              </a:rPr>
              <a:t>Discuss toxic gases and confined spaces and the possible health </a:t>
            </a:r>
            <a:r>
              <a:rPr lang="en-US" altLang="en-US" sz="1000" dirty="0" smtClean="0">
                <a:solidFill>
                  <a:prstClr val="black"/>
                </a:solidFill>
                <a:latin typeface="Arial"/>
                <a:cs typeface="Arial"/>
              </a:rPr>
              <a:t>effects/consequences</a:t>
            </a:r>
            <a:r>
              <a:rPr lang="en-US" altLang="en-US" sz="1000" dirty="0">
                <a:solidFill>
                  <a:prstClr val="black"/>
                </a:solidFill>
                <a:latin typeface="Arial"/>
                <a:cs typeface="Arial"/>
              </a:rPr>
              <a:t>.</a:t>
            </a:r>
          </a:p>
          <a:p>
            <a:pPr marL="171450" lvl="0" indent="-171450">
              <a:spcBef>
                <a:spcPct val="30000"/>
              </a:spcBef>
              <a:buFontTx/>
              <a:buChar char="•"/>
              <a:tabLst/>
            </a:pPr>
            <a:r>
              <a:rPr lang="en-US" altLang="en-US" sz="1000" dirty="0">
                <a:solidFill>
                  <a:prstClr val="black"/>
                </a:solidFill>
                <a:latin typeface="Arial"/>
                <a:cs typeface="Arial"/>
              </a:rPr>
              <a:t>Reinforce the following points.</a:t>
            </a:r>
          </a:p>
          <a:p>
            <a:pPr marL="628650" lvl="1" indent="-171450">
              <a:spcBef>
                <a:spcPct val="30000"/>
              </a:spcBef>
              <a:buFont typeface="Arial" pitchFamily="34" charset="0"/>
              <a:buChar char="−"/>
              <a:tabLst/>
            </a:pPr>
            <a:r>
              <a:rPr lang="en-US" altLang="en-US" sz="1000" dirty="0">
                <a:solidFill>
                  <a:prstClr val="black"/>
                </a:solidFill>
                <a:latin typeface="Arial"/>
                <a:cs typeface="Arial"/>
              </a:rPr>
              <a:t>Majority of toxic gases are colourless, odourless and tasteless.</a:t>
            </a:r>
          </a:p>
          <a:p>
            <a:pPr marL="628650" lvl="1" indent="-171450">
              <a:spcBef>
                <a:spcPct val="30000"/>
              </a:spcBef>
              <a:buFont typeface="Arial" pitchFamily="34" charset="0"/>
              <a:buChar char="−"/>
              <a:tabLst/>
            </a:pPr>
            <a:r>
              <a:rPr lang="en-US" altLang="en-US" sz="1000" dirty="0">
                <a:solidFill>
                  <a:prstClr val="black"/>
                </a:solidFill>
                <a:latin typeface="Arial"/>
                <a:cs typeface="Arial"/>
              </a:rPr>
              <a:t>Poisonous gases include:</a:t>
            </a:r>
          </a:p>
          <a:p>
            <a:pPr marL="1085850" lvl="2" indent="-171450">
              <a:spcBef>
                <a:spcPct val="30000"/>
              </a:spcBef>
              <a:buFont typeface="Calibri" pitchFamily="34" charset="0"/>
              <a:buChar char="◦"/>
              <a:tabLst/>
            </a:pPr>
            <a:r>
              <a:rPr lang="en-US" altLang="en-US" sz="1000" dirty="0" smtClean="0">
                <a:solidFill>
                  <a:prstClr val="black"/>
                </a:solidFill>
                <a:latin typeface="Arial"/>
                <a:cs typeface="Arial"/>
              </a:rPr>
              <a:t>Hydrogen </a:t>
            </a:r>
            <a:r>
              <a:rPr lang="en-US" altLang="en-US" sz="1000" dirty="0">
                <a:solidFill>
                  <a:prstClr val="black"/>
                </a:solidFill>
                <a:latin typeface="Arial"/>
                <a:cs typeface="Arial"/>
              </a:rPr>
              <a:t>sulphide</a:t>
            </a:r>
          </a:p>
          <a:p>
            <a:pPr marL="1085850" lvl="2" indent="-171450">
              <a:spcBef>
                <a:spcPct val="30000"/>
              </a:spcBef>
              <a:buFont typeface="Calibri" pitchFamily="34" charset="0"/>
              <a:buChar char="◦"/>
              <a:tabLst/>
            </a:pPr>
            <a:r>
              <a:rPr lang="en-US" altLang="en-US" sz="1000" dirty="0" smtClean="0">
                <a:solidFill>
                  <a:prstClr val="black"/>
                </a:solidFill>
                <a:latin typeface="Arial"/>
                <a:cs typeface="Arial"/>
              </a:rPr>
              <a:t>Nitrogen </a:t>
            </a:r>
            <a:r>
              <a:rPr lang="en-US" altLang="en-US" sz="1000" dirty="0">
                <a:solidFill>
                  <a:prstClr val="black"/>
                </a:solidFill>
                <a:latin typeface="Arial"/>
                <a:cs typeface="Arial"/>
              </a:rPr>
              <a:t>dioxide</a:t>
            </a:r>
          </a:p>
          <a:p>
            <a:pPr marL="1085850" lvl="2" indent="-171450">
              <a:spcBef>
                <a:spcPct val="30000"/>
              </a:spcBef>
              <a:buFont typeface="Calibri" pitchFamily="34" charset="0"/>
              <a:buChar char="◦"/>
              <a:tabLst/>
            </a:pPr>
            <a:r>
              <a:rPr lang="en-US" altLang="en-US" sz="1000" dirty="0" err="1" smtClean="0">
                <a:solidFill>
                  <a:prstClr val="black"/>
                </a:solidFill>
                <a:latin typeface="Arial"/>
                <a:cs typeface="Arial"/>
              </a:rPr>
              <a:t>Sulphur</a:t>
            </a:r>
            <a:r>
              <a:rPr lang="en-US" altLang="en-US" sz="1000" dirty="0" smtClean="0">
                <a:solidFill>
                  <a:prstClr val="black"/>
                </a:solidFill>
                <a:latin typeface="Arial"/>
                <a:cs typeface="Arial"/>
              </a:rPr>
              <a:t>.</a:t>
            </a:r>
            <a:endParaRPr lang="en-US" altLang="en-US" sz="1000" dirty="0">
              <a:solidFill>
                <a:prstClr val="black"/>
              </a:solidFill>
              <a:latin typeface="Arial"/>
              <a:cs typeface="Arial"/>
            </a:endParaRPr>
          </a:p>
          <a:p>
            <a:pPr marL="628650" lvl="1" indent="-171450">
              <a:spcBef>
                <a:spcPct val="30000"/>
              </a:spcBef>
              <a:buFont typeface="Arial" pitchFamily="34" charset="0"/>
              <a:buChar char="−"/>
              <a:tabLst/>
            </a:pPr>
            <a:r>
              <a:rPr lang="en-US" altLang="en-US" sz="1000" dirty="0">
                <a:solidFill>
                  <a:prstClr val="black"/>
                </a:solidFill>
                <a:latin typeface="Arial"/>
                <a:cs typeface="Arial"/>
              </a:rPr>
              <a:t>Gases that do not support life include:</a:t>
            </a:r>
          </a:p>
          <a:p>
            <a:pPr marL="1085850" lvl="2" indent="-171450">
              <a:spcBef>
                <a:spcPct val="30000"/>
              </a:spcBef>
              <a:buFont typeface="Calibri" pitchFamily="34" charset="0"/>
              <a:buChar char="◦"/>
              <a:tabLst/>
            </a:pPr>
            <a:r>
              <a:rPr lang="en-US" altLang="en-US" sz="1000" dirty="0" smtClean="0">
                <a:solidFill>
                  <a:prstClr val="black"/>
                </a:solidFill>
                <a:latin typeface="Arial"/>
                <a:cs typeface="Arial"/>
              </a:rPr>
              <a:t>Hydrogen</a:t>
            </a:r>
            <a:endParaRPr lang="en-US" altLang="en-US" sz="1000" dirty="0">
              <a:solidFill>
                <a:prstClr val="black"/>
              </a:solidFill>
              <a:latin typeface="Arial"/>
              <a:cs typeface="Arial"/>
            </a:endParaRPr>
          </a:p>
          <a:p>
            <a:pPr marL="1085850" lvl="2" indent="-171450">
              <a:spcBef>
                <a:spcPct val="30000"/>
              </a:spcBef>
              <a:buFont typeface="Calibri" pitchFamily="34" charset="0"/>
              <a:buChar char="◦"/>
              <a:tabLst/>
            </a:pPr>
            <a:r>
              <a:rPr lang="en-US" altLang="en-US" sz="1000" dirty="0" smtClean="0">
                <a:solidFill>
                  <a:prstClr val="black"/>
                </a:solidFill>
                <a:latin typeface="Arial"/>
                <a:cs typeface="Arial"/>
              </a:rPr>
              <a:t>Methane</a:t>
            </a:r>
            <a:endParaRPr lang="en-US" altLang="en-US" sz="1000" dirty="0">
              <a:solidFill>
                <a:prstClr val="black"/>
              </a:solidFill>
              <a:latin typeface="Arial"/>
              <a:cs typeface="Arial"/>
            </a:endParaRPr>
          </a:p>
          <a:p>
            <a:pPr marL="1085850" lvl="2" indent="-171450">
              <a:spcBef>
                <a:spcPct val="30000"/>
              </a:spcBef>
              <a:buFont typeface="Calibri" pitchFamily="34" charset="0"/>
              <a:buChar char="◦"/>
              <a:tabLst/>
            </a:pPr>
            <a:r>
              <a:rPr lang="en-US" altLang="en-US" sz="1000" dirty="0" smtClean="0">
                <a:solidFill>
                  <a:prstClr val="black"/>
                </a:solidFill>
                <a:latin typeface="Arial"/>
                <a:cs typeface="Arial"/>
              </a:rPr>
              <a:t>Nitrogen</a:t>
            </a:r>
            <a:endParaRPr lang="en-US" altLang="en-US" sz="1000" dirty="0">
              <a:solidFill>
                <a:prstClr val="black"/>
              </a:solidFill>
              <a:latin typeface="Arial"/>
              <a:cs typeface="Arial"/>
            </a:endParaRPr>
          </a:p>
          <a:p>
            <a:pPr marL="1085850" lvl="2" indent="-171450">
              <a:spcBef>
                <a:spcPct val="30000"/>
              </a:spcBef>
              <a:buFont typeface="Calibri" pitchFamily="34" charset="0"/>
              <a:buChar char="◦"/>
              <a:tabLst/>
            </a:pPr>
            <a:r>
              <a:rPr lang="en-US" altLang="en-US" sz="1000" dirty="0" smtClean="0">
                <a:solidFill>
                  <a:prstClr val="black"/>
                </a:solidFill>
                <a:latin typeface="Arial"/>
                <a:cs typeface="Arial"/>
              </a:rPr>
              <a:t>Carbon dioxide.</a:t>
            </a:r>
            <a:endParaRPr lang="en-US" altLang="en-US" sz="1000" dirty="0">
              <a:solidFill>
                <a:prstClr val="black"/>
              </a:solidFill>
              <a:latin typeface="Arial"/>
              <a:cs typeface="Arial"/>
            </a:endParaRPr>
          </a:p>
          <a:p>
            <a:pPr marL="628650" lvl="1" indent="-171450">
              <a:spcBef>
                <a:spcPct val="30000"/>
              </a:spcBef>
              <a:buFont typeface="Arial" pitchFamily="34" charset="0"/>
              <a:buChar char="−"/>
              <a:tabLst/>
            </a:pPr>
            <a:r>
              <a:rPr lang="en-US" altLang="en-US" sz="1000" dirty="0">
                <a:solidFill>
                  <a:prstClr val="black"/>
                </a:solidFill>
                <a:latin typeface="Arial"/>
                <a:cs typeface="Arial"/>
              </a:rPr>
              <a:t>Carbon monoxide is known as </a:t>
            </a:r>
            <a:r>
              <a:rPr lang="en-US" altLang="en-US" sz="1000" dirty="0" smtClean="0">
                <a:solidFill>
                  <a:prstClr val="black"/>
                </a:solidFill>
                <a:latin typeface="Arial"/>
                <a:cs typeface="Arial"/>
              </a:rPr>
              <a:t>‘insidious’ </a:t>
            </a:r>
            <a:r>
              <a:rPr lang="en-US" altLang="en-US" sz="1000" dirty="0">
                <a:solidFill>
                  <a:prstClr val="black"/>
                </a:solidFill>
                <a:latin typeface="Arial"/>
                <a:cs typeface="Arial"/>
              </a:rPr>
              <a:t>as it displaces oxygen in the blood.</a:t>
            </a:r>
          </a:p>
          <a:p>
            <a:endParaRPr lang="en-AU" dirty="0"/>
          </a:p>
        </p:txBody>
      </p:sp>
    </p:spTree>
    <p:extLst>
      <p:ext uri="{BB962C8B-B14F-4D97-AF65-F5344CB8AC3E}">
        <p14:creationId xmlns:p14="http://schemas.microsoft.com/office/powerpoint/2010/main" val="33311999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90800" y="304800"/>
            <a:ext cx="3659188" cy="2743200"/>
          </a:xfrm>
        </p:spPr>
      </p:sp>
      <p:sp>
        <p:nvSpPr>
          <p:cNvPr id="3" name="Notes Placeholder 2"/>
          <p:cNvSpPr>
            <a:spLocks noGrp="1"/>
          </p:cNvSpPr>
          <p:nvPr>
            <p:ph type="body" idx="1"/>
          </p:nvPr>
        </p:nvSpPr>
        <p:spPr/>
        <p:txBody>
          <a:bodyPr/>
          <a:lstStyle/>
          <a:p>
            <a:pPr marL="171450" lvl="0" indent="-171450">
              <a:spcBef>
                <a:spcPct val="30000"/>
              </a:spcBef>
              <a:buFontTx/>
              <a:buChar char="•"/>
              <a:tabLst/>
            </a:pPr>
            <a:r>
              <a:rPr lang="en-US" altLang="en-US" sz="1000" dirty="0">
                <a:solidFill>
                  <a:prstClr val="black"/>
                </a:solidFill>
                <a:latin typeface="Arial"/>
                <a:cs typeface="Arial"/>
              </a:rPr>
              <a:t>Discuss the following points.</a:t>
            </a:r>
          </a:p>
          <a:p>
            <a:pPr marL="628650" lvl="1" indent="-171450">
              <a:spcBef>
                <a:spcPct val="30000"/>
              </a:spcBef>
              <a:buFont typeface="Arial" pitchFamily="34" charset="0"/>
              <a:buChar char="−"/>
              <a:tabLst/>
            </a:pPr>
            <a:r>
              <a:rPr lang="en-US" altLang="en-US" sz="1000" dirty="0">
                <a:solidFill>
                  <a:prstClr val="black"/>
                </a:solidFill>
                <a:latin typeface="Arial"/>
                <a:cs typeface="Arial"/>
              </a:rPr>
              <a:t>The air within a confined space can be oxygen deficient or oxygen rich.</a:t>
            </a:r>
          </a:p>
          <a:p>
            <a:pPr marL="628650" lvl="1" indent="-171450">
              <a:spcBef>
                <a:spcPct val="30000"/>
              </a:spcBef>
              <a:buFont typeface="Arial" pitchFamily="34" charset="0"/>
              <a:buChar char="−"/>
              <a:tabLst/>
            </a:pPr>
            <a:r>
              <a:rPr lang="en-US" altLang="en-US" sz="1000" dirty="0">
                <a:solidFill>
                  <a:prstClr val="black"/>
                </a:solidFill>
                <a:latin typeface="Arial"/>
                <a:cs typeface="Arial"/>
              </a:rPr>
              <a:t>Oxygen deficiency can be caused by:</a:t>
            </a:r>
          </a:p>
          <a:p>
            <a:pPr marL="1085850" lvl="2" indent="-171450">
              <a:spcBef>
                <a:spcPct val="30000"/>
              </a:spcBef>
              <a:buFont typeface="Calibri" pitchFamily="34" charset="0"/>
              <a:buChar char="◦"/>
              <a:tabLst/>
            </a:pPr>
            <a:r>
              <a:rPr lang="en-US" altLang="en-US" sz="1000" dirty="0" smtClean="0">
                <a:solidFill>
                  <a:prstClr val="black"/>
                </a:solidFill>
                <a:latin typeface="Arial"/>
                <a:cs typeface="Arial"/>
              </a:rPr>
              <a:t>Combustion </a:t>
            </a:r>
            <a:r>
              <a:rPr lang="en-US" altLang="en-US" sz="1000" dirty="0">
                <a:solidFill>
                  <a:prstClr val="black"/>
                </a:solidFill>
                <a:latin typeface="Arial"/>
                <a:cs typeface="Arial"/>
              </a:rPr>
              <a:t>from welding, heating or cutting</a:t>
            </a:r>
          </a:p>
          <a:p>
            <a:pPr marL="1085850" lvl="2" indent="-171450">
              <a:spcBef>
                <a:spcPct val="30000"/>
              </a:spcBef>
              <a:buFont typeface="Calibri" pitchFamily="34" charset="0"/>
              <a:buChar char="◦"/>
              <a:tabLst/>
            </a:pPr>
            <a:r>
              <a:rPr lang="en-US" altLang="en-US" sz="1000" dirty="0" smtClean="0">
                <a:solidFill>
                  <a:prstClr val="black"/>
                </a:solidFill>
                <a:latin typeface="Arial"/>
                <a:cs typeface="Arial"/>
              </a:rPr>
              <a:t>Bacterial </a:t>
            </a:r>
            <a:r>
              <a:rPr lang="en-US" altLang="en-US" sz="1000" dirty="0">
                <a:solidFill>
                  <a:prstClr val="black"/>
                </a:solidFill>
                <a:latin typeface="Arial"/>
                <a:cs typeface="Arial"/>
              </a:rPr>
              <a:t>reaction - occurs in sewerage</a:t>
            </a:r>
          </a:p>
          <a:p>
            <a:pPr marL="1085850" lvl="2" indent="-171450">
              <a:spcBef>
                <a:spcPct val="30000"/>
              </a:spcBef>
              <a:buFont typeface="Calibri" pitchFamily="34" charset="0"/>
              <a:buChar char="◦"/>
              <a:tabLst/>
            </a:pPr>
            <a:r>
              <a:rPr lang="en-US" altLang="en-US" sz="1000" dirty="0" smtClean="0">
                <a:solidFill>
                  <a:prstClr val="black"/>
                </a:solidFill>
                <a:latin typeface="Arial"/>
                <a:cs typeface="Arial"/>
              </a:rPr>
              <a:t>Inorganic </a:t>
            </a:r>
            <a:r>
              <a:rPr lang="en-US" altLang="en-US" sz="1000" dirty="0">
                <a:solidFill>
                  <a:prstClr val="black"/>
                </a:solidFill>
                <a:latin typeface="Arial"/>
                <a:cs typeface="Arial"/>
              </a:rPr>
              <a:t>reactions - rust in a tank</a:t>
            </a:r>
          </a:p>
          <a:p>
            <a:pPr marL="1085850" lvl="2" indent="-171450">
              <a:spcBef>
                <a:spcPct val="30000"/>
              </a:spcBef>
              <a:buFont typeface="Calibri" pitchFamily="34" charset="0"/>
              <a:buChar char="◦"/>
              <a:tabLst/>
            </a:pPr>
            <a:r>
              <a:rPr lang="en-US" altLang="en-US" sz="1000" dirty="0" smtClean="0">
                <a:solidFill>
                  <a:prstClr val="black"/>
                </a:solidFill>
                <a:latin typeface="Arial"/>
                <a:cs typeface="Arial"/>
              </a:rPr>
              <a:t>Oxygen </a:t>
            </a:r>
            <a:r>
              <a:rPr lang="en-US" altLang="en-US" sz="1000" dirty="0">
                <a:solidFill>
                  <a:prstClr val="black"/>
                </a:solidFill>
                <a:latin typeface="Arial"/>
                <a:cs typeface="Arial"/>
              </a:rPr>
              <a:t>absorption - grain in a silo</a:t>
            </a:r>
          </a:p>
          <a:p>
            <a:pPr marL="1085850" lvl="2" indent="-171450">
              <a:spcBef>
                <a:spcPct val="30000"/>
              </a:spcBef>
              <a:buFont typeface="Calibri" pitchFamily="34" charset="0"/>
              <a:buChar char="◦"/>
              <a:tabLst/>
            </a:pPr>
            <a:r>
              <a:rPr lang="en-US" altLang="en-US" sz="1000" dirty="0" smtClean="0">
                <a:solidFill>
                  <a:prstClr val="black"/>
                </a:solidFill>
                <a:latin typeface="Arial"/>
                <a:cs typeface="Arial"/>
              </a:rPr>
              <a:t>Displacement </a:t>
            </a:r>
            <a:r>
              <a:rPr lang="en-US" altLang="en-US" sz="1000" dirty="0">
                <a:solidFill>
                  <a:prstClr val="black"/>
                </a:solidFill>
                <a:latin typeface="Arial"/>
                <a:cs typeface="Arial"/>
              </a:rPr>
              <a:t>of another gas - nitrogen used to purge a vessel</a:t>
            </a:r>
          </a:p>
          <a:p>
            <a:pPr marL="1085850" lvl="2" indent="-171450">
              <a:spcBef>
                <a:spcPct val="30000"/>
              </a:spcBef>
              <a:buFont typeface="Calibri" pitchFamily="34" charset="0"/>
              <a:buChar char="◦"/>
              <a:tabLst/>
            </a:pPr>
            <a:r>
              <a:rPr lang="en-US" altLang="en-US" sz="1000" dirty="0" smtClean="0">
                <a:solidFill>
                  <a:prstClr val="black"/>
                </a:solidFill>
                <a:latin typeface="Arial"/>
                <a:cs typeface="Arial"/>
              </a:rPr>
              <a:t>High </a:t>
            </a:r>
            <a:r>
              <a:rPr lang="en-US" altLang="en-US" sz="1000" dirty="0">
                <a:solidFill>
                  <a:prstClr val="black"/>
                </a:solidFill>
                <a:latin typeface="Arial"/>
                <a:cs typeface="Arial"/>
              </a:rPr>
              <a:t>oxygen consumption rate - too many people working in the space.</a:t>
            </a:r>
          </a:p>
          <a:p>
            <a:pPr marL="628650" lvl="1" indent="-171450">
              <a:spcBef>
                <a:spcPct val="30000"/>
              </a:spcBef>
              <a:buFont typeface="Arial" pitchFamily="34" charset="0"/>
              <a:buChar char="−"/>
              <a:tabLst/>
            </a:pPr>
            <a:r>
              <a:rPr lang="en-US" altLang="en-US" sz="1000" dirty="0">
                <a:solidFill>
                  <a:prstClr val="black"/>
                </a:solidFill>
                <a:latin typeface="Arial"/>
                <a:cs typeface="Arial"/>
              </a:rPr>
              <a:t>Oxygen rich environments are highly explosive as materials can burn easily.</a:t>
            </a:r>
          </a:p>
          <a:p>
            <a:endParaRPr lang="en-AU" sz="1000" dirty="0">
              <a:latin typeface="Arial"/>
              <a:cs typeface="Arial"/>
            </a:endParaRPr>
          </a:p>
        </p:txBody>
      </p:sp>
    </p:spTree>
    <p:extLst>
      <p:ext uri="{BB962C8B-B14F-4D97-AF65-F5344CB8AC3E}">
        <p14:creationId xmlns:p14="http://schemas.microsoft.com/office/powerpoint/2010/main" val="17978705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90800" y="304800"/>
            <a:ext cx="3659188" cy="2743200"/>
          </a:xfrm>
        </p:spPr>
      </p:sp>
      <p:sp>
        <p:nvSpPr>
          <p:cNvPr id="3" name="Notes Placeholder 2"/>
          <p:cNvSpPr>
            <a:spLocks noGrp="1"/>
          </p:cNvSpPr>
          <p:nvPr>
            <p:ph type="body" idx="1"/>
          </p:nvPr>
        </p:nvSpPr>
        <p:spPr/>
        <p:txBody>
          <a:bodyPr/>
          <a:lstStyle/>
          <a:p>
            <a:pPr marL="171450" lvl="0" indent="-171450">
              <a:spcBef>
                <a:spcPct val="30000"/>
              </a:spcBef>
              <a:buFontTx/>
              <a:buChar char="•"/>
              <a:tabLst/>
            </a:pPr>
            <a:r>
              <a:rPr lang="en-US" altLang="en-US" sz="1000" dirty="0">
                <a:solidFill>
                  <a:prstClr val="black"/>
                </a:solidFill>
                <a:latin typeface="Arial"/>
                <a:cs typeface="Arial"/>
              </a:rPr>
              <a:t>Discuss the </a:t>
            </a:r>
            <a:r>
              <a:rPr lang="en-US" altLang="en-US" sz="1000" dirty="0" smtClean="0">
                <a:solidFill>
                  <a:prstClr val="black"/>
                </a:solidFill>
                <a:latin typeface="Arial"/>
                <a:cs typeface="Arial"/>
              </a:rPr>
              <a:t>characteristics, types and effects of toxic gases in the air.</a:t>
            </a:r>
          </a:p>
          <a:p>
            <a:pPr marL="171450" lvl="0" indent="-171450">
              <a:spcBef>
                <a:spcPct val="30000"/>
              </a:spcBef>
              <a:buFontTx/>
              <a:buChar char="•"/>
              <a:tabLst/>
            </a:pPr>
            <a:r>
              <a:rPr lang="en-US" altLang="en-US" sz="1000" dirty="0" smtClean="0">
                <a:solidFill>
                  <a:prstClr val="black"/>
                </a:solidFill>
                <a:latin typeface="Arial"/>
                <a:cs typeface="Arial"/>
              </a:rPr>
              <a:t>There is additional information on various toxic gases in the reference book.</a:t>
            </a:r>
            <a:r>
              <a:rPr lang="en-US" altLang="en-US" sz="1000" baseline="0" dirty="0" smtClean="0">
                <a:solidFill>
                  <a:prstClr val="black"/>
                </a:solidFill>
                <a:latin typeface="Arial"/>
                <a:cs typeface="Arial"/>
              </a:rPr>
              <a:t> </a:t>
            </a:r>
            <a:endParaRPr lang="en-US" altLang="en-US" sz="1000" dirty="0">
              <a:solidFill>
                <a:prstClr val="black"/>
              </a:solidFill>
              <a:latin typeface="Arial"/>
              <a:cs typeface="Arial"/>
            </a:endParaRPr>
          </a:p>
        </p:txBody>
      </p:sp>
    </p:spTree>
    <p:extLst>
      <p:ext uri="{BB962C8B-B14F-4D97-AF65-F5344CB8AC3E}">
        <p14:creationId xmlns:p14="http://schemas.microsoft.com/office/powerpoint/2010/main" val="15023384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Slide Image Placeholder 4"/>
          <p:cNvSpPr>
            <a:spLocks noGrp="1" noRot="1" noChangeAspect="1"/>
          </p:cNvSpPr>
          <p:nvPr>
            <p:ph type="sldImg"/>
          </p:nvPr>
        </p:nvSpPr>
        <p:spPr>
          <a:xfrm>
            <a:off x="2590800" y="304800"/>
            <a:ext cx="3659188" cy="2743200"/>
          </a:xfrm>
          <a:noFill/>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Lst>
        </p:spPr>
      </p:sp>
      <p:sp>
        <p:nvSpPr>
          <p:cNvPr id="5122" name="Notes Placeholder 3"/>
          <p:cNvSpPr>
            <a:spLocks noGrp="1"/>
          </p:cNvSpPr>
          <p:nvPr/>
        </p:nvSpPr>
        <p:spPr bwMode="auto">
          <a:xfrm>
            <a:off x="609600" y="3200400"/>
            <a:ext cx="5715000" cy="5562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196850" indent="-196850" eaLnBrk="0" hangingPunct="0">
              <a:spcBef>
                <a:spcPts val="1500"/>
              </a:spcBef>
              <a:buFont typeface="Times" charset="0"/>
              <a:buChar char="•"/>
              <a:tabLst>
                <a:tab pos="2667000" algn="l"/>
                <a:tab pos="2955925" algn="l"/>
              </a:tabLst>
            </a:pPr>
            <a:endParaRPr lang="en-GB" sz="1200">
              <a:latin typeface="Gill Sans" charset="0"/>
            </a:endParaRPr>
          </a:p>
        </p:txBody>
      </p:sp>
      <p:sp>
        <p:nvSpPr>
          <p:cNvPr id="5123" name="Notes Placeholder 3"/>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171450" indent="-171450">
              <a:buFont typeface="Arial"/>
              <a:buChar char="•"/>
            </a:pPr>
            <a:r>
              <a:rPr lang="en-US" sz="1100" b="0" i="0" u="none" strike="noStrike" kern="1200" baseline="0" dirty="0" smtClean="0">
                <a:solidFill>
                  <a:schemeClr val="dk1"/>
                </a:solidFill>
                <a:latin typeface="Arial"/>
                <a:ea typeface="ＭＳ Ｐゴシック" pitchFamily="82" charset="-128"/>
                <a:cs typeface="Arial"/>
              </a:rPr>
              <a:t>Discuss the definition of a confined space.</a:t>
            </a:r>
          </a:p>
          <a:p>
            <a:pPr marL="171450" indent="-171450">
              <a:buFont typeface="Arial"/>
              <a:buChar char="•"/>
            </a:pPr>
            <a:r>
              <a:rPr lang="en-US" sz="1100" b="0" i="0" u="none" strike="noStrike" kern="1200" baseline="0" dirty="0" smtClean="0">
                <a:solidFill>
                  <a:schemeClr val="dk1"/>
                </a:solidFill>
                <a:latin typeface="Arial"/>
                <a:ea typeface="ＭＳ Ｐゴシック" pitchFamily="82" charset="-128"/>
                <a:cs typeface="Arial"/>
              </a:rPr>
              <a:t>Explain the following:</a:t>
            </a:r>
          </a:p>
          <a:p>
            <a:pPr marL="361950" indent="-180975">
              <a:buFont typeface="Arial" panose="020B0604020202020204" pitchFamily="34" charset="0"/>
              <a:buChar char="−"/>
            </a:pPr>
            <a:r>
              <a:rPr lang="en-US" sz="1100" b="0" i="0" u="none" strike="noStrike" kern="1200" baseline="0" dirty="0" smtClean="0">
                <a:solidFill>
                  <a:schemeClr val="dk1"/>
                </a:solidFill>
                <a:latin typeface="Arial"/>
                <a:ea typeface="ＭＳ Ｐゴシック" pitchFamily="82" charset="-128"/>
                <a:cs typeface="Arial"/>
              </a:rPr>
              <a:t>Under normal atmospheric conditions the oxygen volume ranges from 19.5% to 23.5%</a:t>
            </a:r>
          </a:p>
          <a:p>
            <a:pPr marL="361950" indent="-180975">
              <a:buFont typeface="Arial" panose="020B0604020202020204" pitchFamily="34" charset="0"/>
              <a:buChar char="−"/>
            </a:pPr>
            <a:r>
              <a:rPr lang="en-US" sz="1100" b="0" i="0" u="none" strike="noStrike" kern="1200" baseline="0" dirty="0" smtClean="0">
                <a:solidFill>
                  <a:schemeClr val="dk1"/>
                </a:solidFill>
                <a:latin typeface="Arial"/>
                <a:ea typeface="ＭＳ Ｐゴシック" pitchFamily="82" charset="-128"/>
                <a:cs typeface="Arial"/>
              </a:rPr>
              <a:t>Airborne contaminants include any:</a:t>
            </a:r>
          </a:p>
          <a:p>
            <a:pPr marL="615950" indent="-180975">
              <a:buFont typeface="Courier New"/>
              <a:buChar char="o"/>
            </a:pPr>
            <a:r>
              <a:rPr lang="en-US" sz="1100" b="0" i="0" u="none" strike="noStrike" kern="1200" baseline="0" dirty="0" smtClean="0">
                <a:solidFill>
                  <a:schemeClr val="dk1"/>
                </a:solidFill>
                <a:latin typeface="Arial"/>
                <a:ea typeface="ＭＳ Ｐゴシック" pitchFamily="82" charset="-128"/>
                <a:cs typeface="Arial"/>
              </a:rPr>
              <a:t>Dust</a:t>
            </a:r>
          </a:p>
          <a:p>
            <a:pPr marL="615950" indent="-180975">
              <a:buFont typeface="Courier New"/>
              <a:buChar char="o"/>
            </a:pPr>
            <a:r>
              <a:rPr lang="en-US" sz="1100" b="0" i="0" u="none" strike="noStrike" kern="1200" baseline="0" dirty="0" smtClean="0">
                <a:solidFill>
                  <a:schemeClr val="dk1"/>
                </a:solidFill>
                <a:latin typeface="Arial"/>
                <a:ea typeface="ＭＳ Ｐゴシック" pitchFamily="82" charset="-128"/>
                <a:cs typeface="Arial"/>
              </a:rPr>
              <a:t>Fume</a:t>
            </a:r>
          </a:p>
          <a:p>
            <a:pPr marL="615950" indent="-180975">
              <a:buFont typeface="Courier New"/>
              <a:buChar char="o"/>
            </a:pPr>
            <a:r>
              <a:rPr lang="en-US" sz="1100" b="0" i="0" u="none" strike="noStrike" kern="1200" baseline="0" dirty="0" smtClean="0">
                <a:solidFill>
                  <a:schemeClr val="dk1"/>
                </a:solidFill>
                <a:latin typeface="Arial"/>
                <a:ea typeface="ＭＳ Ｐゴシック" pitchFamily="82" charset="-128"/>
                <a:cs typeface="Arial"/>
              </a:rPr>
              <a:t>Mist </a:t>
            </a:r>
          </a:p>
          <a:p>
            <a:pPr marL="615950" indent="-180975">
              <a:buFont typeface="Courier New"/>
              <a:buChar char="o"/>
            </a:pPr>
            <a:r>
              <a:rPr lang="en-US" sz="1100" b="0" i="0" u="none" strike="noStrike" kern="1200" baseline="0" dirty="0" err="1" smtClean="0">
                <a:solidFill>
                  <a:schemeClr val="dk1"/>
                </a:solidFill>
                <a:latin typeface="Arial"/>
                <a:ea typeface="ＭＳ Ｐゴシック" pitchFamily="82" charset="-128"/>
                <a:cs typeface="Arial"/>
              </a:rPr>
              <a:t>Vapour</a:t>
            </a:r>
            <a:endParaRPr lang="en-US" sz="1100" b="0" i="0" u="none" strike="noStrike" kern="1200" baseline="0" dirty="0" smtClean="0">
              <a:solidFill>
                <a:schemeClr val="dk1"/>
              </a:solidFill>
              <a:latin typeface="Arial"/>
              <a:ea typeface="ＭＳ Ｐゴシック" pitchFamily="82" charset="-128"/>
              <a:cs typeface="Arial"/>
            </a:endParaRPr>
          </a:p>
          <a:p>
            <a:pPr marL="615950" indent="-180975">
              <a:buFont typeface="Courier New"/>
              <a:buChar char="o"/>
            </a:pPr>
            <a:r>
              <a:rPr lang="en-US" sz="1100" b="0" i="0" u="none" strike="noStrike" kern="1200" baseline="0" dirty="0" smtClean="0">
                <a:solidFill>
                  <a:schemeClr val="dk1"/>
                </a:solidFill>
                <a:latin typeface="Arial"/>
                <a:ea typeface="ＭＳ Ｐゴシック" pitchFamily="82" charset="-128"/>
                <a:cs typeface="Arial"/>
              </a:rPr>
              <a:t>Biological matter</a:t>
            </a:r>
          </a:p>
          <a:p>
            <a:pPr marL="615950" indent="-180975">
              <a:buFont typeface="Courier New"/>
              <a:buChar char="o"/>
            </a:pPr>
            <a:r>
              <a:rPr lang="en-US" sz="1100" b="0" i="0" u="none" strike="noStrike" kern="1200" baseline="0" dirty="0" smtClean="0">
                <a:solidFill>
                  <a:schemeClr val="dk1"/>
                </a:solidFill>
                <a:latin typeface="Arial"/>
                <a:ea typeface="ＭＳ Ｐゴシック" pitchFamily="82" charset="-128"/>
                <a:cs typeface="Arial"/>
              </a:rPr>
              <a:t>Gas</a:t>
            </a:r>
          </a:p>
          <a:p>
            <a:pPr marL="615950" indent="-180975">
              <a:buFont typeface="Courier New"/>
              <a:buChar char="o"/>
            </a:pPr>
            <a:r>
              <a:rPr lang="en-US" sz="1100" b="0" i="0" u="none" strike="noStrike" kern="1200" baseline="0" dirty="0" smtClean="0">
                <a:solidFill>
                  <a:schemeClr val="dk1"/>
                </a:solidFill>
                <a:latin typeface="Arial"/>
                <a:ea typeface="ＭＳ Ｐゴシック" pitchFamily="82" charset="-128"/>
                <a:cs typeface="Arial"/>
              </a:rPr>
              <a:t>Other substance or liquid or solid form.</a:t>
            </a:r>
          </a:p>
          <a:p>
            <a:pPr marL="349250" indent="-171450">
              <a:buFont typeface="Lucida Grande"/>
              <a:buChar char="­"/>
            </a:pPr>
            <a:r>
              <a:rPr lang="en-US" sz="1100" b="0" i="0" u="none" strike="noStrike" kern="1200" baseline="0" dirty="0" smtClean="0">
                <a:solidFill>
                  <a:schemeClr val="dk1"/>
                </a:solidFill>
                <a:latin typeface="Arial"/>
                <a:ea typeface="ＭＳ Ｐゴシック" pitchFamily="82" charset="-128"/>
                <a:cs typeface="Arial"/>
              </a:rPr>
              <a:t>Flammable airborne contaminants include:</a:t>
            </a:r>
          </a:p>
          <a:p>
            <a:pPr marL="615950" indent="-180975" algn="l" defTabSz="457200" rtl="0" eaLnBrk="1" latinLnBrk="0" hangingPunct="1">
              <a:buFont typeface="Courier New"/>
              <a:buChar char="o"/>
            </a:pPr>
            <a:r>
              <a:rPr lang="en-US" sz="1100" b="0" i="0" u="none" strike="noStrike" kern="1200" baseline="0" dirty="0" smtClean="0">
                <a:solidFill>
                  <a:schemeClr val="dk1"/>
                </a:solidFill>
                <a:latin typeface="Arial"/>
                <a:ea typeface="ＭＳ Ｐゴシック" pitchFamily="82" charset="-128"/>
                <a:cs typeface="Arial"/>
              </a:rPr>
              <a:t>Dust </a:t>
            </a:r>
          </a:p>
          <a:p>
            <a:pPr marL="615950" indent="-180975" algn="l" defTabSz="457200" rtl="0" eaLnBrk="1" latinLnBrk="0" hangingPunct="1">
              <a:buFont typeface="Courier New"/>
              <a:buChar char="o"/>
            </a:pPr>
            <a:r>
              <a:rPr lang="en-US" sz="1100" b="0" i="0" u="none" strike="noStrike" kern="1200" baseline="0" dirty="0" smtClean="0">
                <a:solidFill>
                  <a:schemeClr val="dk1"/>
                </a:solidFill>
                <a:latin typeface="Arial"/>
                <a:ea typeface="ＭＳ Ｐゴシック" pitchFamily="82" charset="-128"/>
                <a:cs typeface="Arial"/>
              </a:rPr>
              <a:t>Fume</a:t>
            </a:r>
          </a:p>
          <a:p>
            <a:pPr marL="615950" indent="-180975" algn="l" defTabSz="457200" rtl="0" eaLnBrk="1" latinLnBrk="0" hangingPunct="1">
              <a:buFont typeface="Courier New"/>
              <a:buChar char="o"/>
            </a:pPr>
            <a:r>
              <a:rPr lang="en-US" sz="1100" b="0" i="0" u="none" strike="noStrike" kern="1200" baseline="0" dirty="0" smtClean="0">
                <a:solidFill>
                  <a:schemeClr val="dk1"/>
                </a:solidFill>
                <a:latin typeface="Arial"/>
                <a:ea typeface="ＭＳ Ｐゴシック" pitchFamily="82" charset="-128"/>
                <a:cs typeface="Arial"/>
              </a:rPr>
              <a:t>Mist</a:t>
            </a:r>
          </a:p>
          <a:p>
            <a:pPr marL="615950" indent="-180975" algn="l" defTabSz="457200" rtl="0" eaLnBrk="1" latinLnBrk="0" hangingPunct="1">
              <a:buFont typeface="Courier New"/>
              <a:buChar char="o"/>
            </a:pPr>
            <a:r>
              <a:rPr lang="en-US" sz="1100" b="0" i="0" u="none" strike="noStrike" kern="1200" baseline="0" dirty="0" err="1" smtClean="0">
                <a:solidFill>
                  <a:schemeClr val="dk1"/>
                </a:solidFill>
                <a:latin typeface="Arial"/>
                <a:ea typeface="ＭＳ Ｐゴシック" pitchFamily="82" charset="-128"/>
                <a:cs typeface="Arial"/>
              </a:rPr>
              <a:t>Vapour</a:t>
            </a:r>
            <a:endParaRPr lang="en-US" sz="1100" b="0" i="0" u="none" strike="noStrike" kern="1200" baseline="0" dirty="0" smtClean="0">
              <a:solidFill>
                <a:schemeClr val="dk1"/>
              </a:solidFill>
              <a:latin typeface="Arial"/>
              <a:ea typeface="ＭＳ Ｐゴシック" pitchFamily="82" charset="-128"/>
              <a:cs typeface="Arial"/>
            </a:endParaRPr>
          </a:p>
          <a:p>
            <a:pPr marL="615950" indent="-180975" algn="l" defTabSz="457200" rtl="0" eaLnBrk="1" latinLnBrk="0" hangingPunct="1">
              <a:buFont typeface="Courier New"/>
              <a:buChar char="o"/>
            </a:pPr>
            <a:r>
              <a:rPr lang="en-US" sz="1100" b="0" i="0" u="none" strike="noStrike" kern="1200" baseline="0" dirty="0" smtClean="0">
                <a:solidFill>
                  <a:schemeClr val="dk1"/>
                </a:solidFill>
                <a:latin typeface="Arial"/>
                <a:ea typeface="ＭＳ Ｐゴシック" pitchFamily="82" charset="-128"/>
                <a:cs typeface="Arial"/>
              </a:rPr>
              <a:t>Gas.</a:t>
            </a:r>
          </a:p>
          <a:p>
            <a:pPr marL="171450" indent="-171450">
              <a:lnSpc>
                <a:spcPct val="90000"/>
              </a:lnSpc>
              <a:buFontTx/>
              <a:buChar char="•"/>
            </a:pPr>
            <a:r>
              <a:rPr lang="en-AU" dirty="0" smtClean="0">
                <a:latin typeface="Calibri" charset="0"/>
                <a:ea typeface="MS PGothic" charset="0"/>
              </a:rPr>
              <a:t>Learning Objectives: By the end of this training the learners will be able to:</a:t>
            </a:r>
          </a:p>
          <a:p>
            <a:pPr marL="647700" lvl="1" indent="-285750">
              <a:spcBef>
                <a:spcPct val="0"/>
              </a:spcBef>
              <a:buFont typeface="Lucida Grande" charset="0"/>
              <a:buChar char="–"/>
            </a:pPr>
            <a:r>
              <a:rPr lang="en-GB" dirty="0" smtClean="0">
                <a:latin typeface="Arial" charset="0"/>
                <a:ea typeface="MS PGothic" charset="0"/>
              </a:rPr>
              <a:t>Identify a confined space</a:t>
            </a:r>
          </a:p>
          <a:p>
            <a:pPr marL="647700" lvl="1" indent="-285750">
              <a:spcBef>
                <a:spcPct val="0"/>
              </a:spcBef>
              <a:buFont typeface="Lucida Grande" charset="0"/>
              <a:buChar char="–"/>
            </a:pPr>
            <a:r>
              <a:rPr lang="en-GB" dirty="0" smtClean="0">
                <a:latin typeface="Arial" charset="0"/>
                <a:ea typeface="MS PGothic" charset="0"/>
              </a:rPr>
              <a:t>Plan and prepare for entry and work in a confined space</a:t>
            </a:r>
          </a:p>
          <a:p>
            <a:pPr marL="647700" lvl="1" indent="-285750">
              <a:spcBef>
                <a:spcPct val="0"/>
              </a:spcBef>
              <a:buFont typeface="Lucida Grande" charset="0"/>
              <a:buChar char="–"/>
            </a:pPr>
            <a:r>
              <a:rPr lang="en-GB" dirty="0" smtClean="0">
                <a:latin typeface="Arial" charset="0"/>
                <a:ea typeface="MS PGothic" charset="0"/>
              </a:rPr>
              <a:t>Obtain and complete appropriate authorisations</a:t>
            </a:r>
          </a:p>
          <a:p>
            <a:pPr marL="647700" lvl="1" indent="-285750">
              <a:spcBef>
                <a:spcPct val="0"/>
              </a:spcBef>
              <a:buFont typeface="Lucida Grande" charset="0"/>
              <a:buChar char="–"/>
            </a:pPr>
            <a:r>
              <a:rPr lang="en-GB" dirty="0" smtClean="0">
                <a:latin typeface="Arial" charset="0"/>
                <a:ea typeface="MS PGothic" charset="0"/>
              </a:rPr>
              <a:t>Identify and control hazards</a:t>
            </a:r>
          </a:p>
          <a:p>
            <a:pPr marL="647700" lvl="1" indent="-285750">
              <a:spcBef>
                <a:spcPct val="0"/>
              </a:spcBef>
              <a:buFont typeface="Lucida Grande" charset="0"/>
              <a:buChar char="–"/>
            </a:pPr>
            <a:r>
              <a:rPr lang="en-GB" dirty="0" smtClean="0">
                <a:latin typeface="Arial" charset="0"/>
                <a:ea typeface="MS PGothic" charset="0"/>
              </a:rPr>
              <a:t>Enter and work in a confined space</a:t>
            </a:r>
          </a:p>
          <a:p>
            <a:pPr marL="647700" lvl="1" indent="-285750">
              <a:spcBef>
                <a:spcPct val="0"/>
              </a:spcBef>
              <a:buFont typeface="Lucida Grande" charset="0"/>
              <a:buChar char="–"/>
            </a:pPr>
            <a:r>
              <a:rPr lang="en-GB" dirty="0" smtClean="0">
                <a:latin typeface="Arial" charset="0"/>
                <a:ea typeface="MS PGothic" charset="0"/>
              </a:rPr>
              <a:t>Perform post operational tasks</a:t>
            </a:r>
            <a:r>
              <a:rPr lang="en-US" dirty="0" smtClean="0">
                <a:latin typeface="Arial" charset="0"/>
                <a:ea typeface="ＭＳ Ｐゴシック" charset="0"/>
              </a:rPr>
              <a:t>.</a:t>
            </a:r>
          </a:p>
          <a:p>
            <a:pPr marL="196850" lvl="0" indent="-196850">
              <a:spcBef>
                <a:spcPct val="0"/>
              </a:spcBef>
            </a:pPr>
            <a:r>
              <a:rPr lang="en-US" dirty="0" smtClean="0">
                <a:latin typeface="Arial" charset="0"/>
                <a:ea typeface="ＭＳ Ｐゴシック" charset="0"/>
              </a:rPr>
              <a:t>Assessment</a:t>
            </a:r>
            <a:r>
              <a:rPr lang="en-US" baseline="0" dirty="0" smtClean="0">
                <a:latin typeface="Arial" charset="0"/>
                <a:ea typeface="ＭＳ Ｐゴシック" charset="0"/>
              </a:rPr>
              <a:t> procedure:</a:t>
            </a:r>
            <a:endParaRPr lang="en-US" sz="1100" b="0" i="0" u="none" strike="noStrike" kern="1200" baseline="0" dirty="0" smtClean="0">
              <a:solidFill>
                <a:schemeClr val="dk1"/>
              </a:solidFill>
              <a:latin typeface="Arial"/>
              <a:ea typeface="ＭＳ Ｐゴシック" pitchFamily="82" charset="-128"/>
              <a:cs typeface="Arial"/>
            </a:endParaRPr>
          </a:p>
          <a:p>
            <a:pPr marL="349250" indent="-171450">
              <a:buFontTx/>
              <a:buChar char="-"/>
            </a:pPr>
            <a:r>
              <a:rPr lang="en-US" sz="1100" b="0" i="0" u="none" strike="noStrike" kern="1200" baseline="0" dirty="0" smtClean="0">
                <a:solidFill>
                  <a:schemeClr val="dk1"/>
                </a:solidFill>
                <a:latin typeface="Arial"/>
                <a:ea typeface="ＭＳ Ｐゴシック" pitchFamily="82" charset="-128"/>
                <a:cs typeface="Arial"/>
              </a:rPr>
              <a:t>Successful completion of this unit requires that the trainees can demonstrate the required skills, knowledge and practical application in the workplace.</a:t>
            </a:r>
          </a:p>
          <a:p>
            <a:pPr marL="349250" indent="-171450">
              <a:buFontTx/>
              <a:buChar char="-"/>
            </a:pPr>
            <a:r>
              <a:rPr lang="en-US" sz="1100" b="0" i="0" u="none" strike="noStrike" kern="1200" baseline="0" dirty="0" smtClean="0">
                <a:solidFill>
                  <a:schemeClr val="dk1"/>
                </a:solidFill>
                <a:latin typeface="Arial"/>
                <a:ea typeface="ＭＳ Ｐゴシック" pitchFamily="82" charset="-128"/>
                <a:cs typeface="Arial"/>
              </a:rPr>
              <a:t>The assessment procedure consists of practical assessment supported by questions asked by the Assessor.</a:t>
            </a:r>
          </a:p>
          <a:p>
            <a:pPr marL="576263" lvl="1" indent="-196850">
              <a:spcBef>
                <a:spcPct val="0"/>
              </a:spcBef>
            </a:pPr>
            <a:endParaRPr lang="en-US" dirty="0" smtClean="0">
              <a:latin typeface="Arial" charset="0"/>
              <a:ea typeface="ＭＳ Ｐゴシック" charset="0"/>
            </a:endParaRPr>
          </a:p>
        </p:txBody>
      </p:sp>
    </p:spTree>
    <p:extLst>
      <p:ext uri="{BB962C8B-B14F-4D97-AF65-F5344CB8AC3E}">
        <p14:creationId xmlns:p14="http://schemas.microsoft.com/office/powerpoint/2010/main" val="4114891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90800" y="304800"/>
            <a:ext cx="3659188" cy="2743200"/>
          </a:xfrm>
        </p:spPr>
      </p:sp>
      <p:sp>
        <p:nvSpPr>
          <p:cNvPr id="3" name="Notes Placeholder 2"/>
          <p:cNvSpPr>
            <a:spLocks noGrp="1"/>
          </p:cNvSpPr>
          <p:nvPr>
            <p:ph type="body" idx="1"/>
          </p:nvPr>
        </p:nvSpPr>
        <p:spPr/>
        <p:txBody>
          <a:bodyPr/>
          <a:lstStyle/>
          <a:p>
            <a:pPr marL="171450" lvl="0" indent="-171450">
              <a:spcBef>
                <a:spcPct val="30000"/>
              </a:spcBef>
              <a:buFontTx/>
              <a:buChar char="•"/>
              <a:tabLst/>
            </a:pPr>
            <a:r>
              <a:rPr lang="en-AU" altLang="en-US" sz="1000" dirty="0">
                <a:solidFill>
                  <a:prstClr val="black"/>
                </a:solidFill>
                <a:latin typeface="Arial"/>
                <a:cs typeface="Arial"/>
              </a:rPr>
              <a:t>Discuss the following points regarding explosive atmospheres.</a:t>
            </a:r>
          </a:p>
          <a:p>
            <a:pPr marL="628650" lvl="1" indent="-171450">
              <a:spcBef>
                <a:spcPct val="30000"/>
              </a:spcBef>
              <a:buFont typeface="Arial" pitchFamily="34" charset="0"/>
              <a:buChar char="−"/>
              <a:tabLst/>
            </a:pPr>
            <a:r>
              <a:rPr lang="en-AU" altLang="en-US" sz="1000" dirty="0">
                <a:solidFill>
                  <a:prstClr val="black"/>
                </a:solidFill>
                <a:latin typeface="Arial"/>
                <a:cs typeface="Arial"/>
              </a:rPr>
              <a:t>Gases that reach their flammable limits or come in contact with an ignition source can cause an explosion or fire.</a:t>
            </a:r>
          </a:p>
          <a:p>
            <a:pPr marL="628650" lvl="1" indent="-171450">
              <a:spcBef>
                <a:spcPct val="30000"/>
              </a:spcBef>
              <a:buFont typeface="Arial" pitchFamily="34" charset="0"/>
              <a:buChar char="−"/>
              <a:tabLst/>
            </a:pPr>
            <a:r>
              <a:rPr lang="en-AU" altLang="en-US" sz="1000" dirty="0">
                <a:solidFill>
                  <a:prstClr val="black"/>
                </a:solidFill>
                <a:latin typeface="Arial"/>
                <a:cs typeface="Arial"/>
              </a:rPr>
              <a:t>A gas will become flammable when its concentration falls within a particular explosive range, for example:</a:t>
            </a:r>
          </a:p>
          <a:p>
            <a:pPr marL="1085850" lvl="2" indent="-171450">
              <a:spcBef>
                <a:spcPct val="30000"/>
              </a:spcBef>
              <a:buFont typeface="Calibri" pitchFamily="34" charset="0"/>
              <a:buChar char="◦"/>
              <a:tabLst/>
            </a:pPr>
            <a:r>
              <a:rPr lang="en-AU" altLang="en-US" sz="1000" dirty="0" smtClean="0">
                <a:solidFill>
                  <a:prstClr val="black"/>
                </a:solidFill>
                <a:latin typeface="Arial"/>
                <a:cs typeface="Arial"/>
              </a:rPr>
              <a:t>Methane </a:t>
            </a:r>
            <a:r>
              <a:rPr lang="en-AU" altLang="en-US" sz="1000" dirty="0">
                <a:solidFill>
                  <a:prstClr val="black"/>
                </a:solidFill>
                <a:latin typeface="Arial"/>
                <a:cs typeface="Arial"/>
              </a:rPr>
              <a:t>explosive range is 5% to 15%, this means that when the concentration drops below 5% (lower explosive limit LEL) the </a:t>
            </a:r>
            <a:r>
              <a:rPr lang="en-AU" altLang="en-US" sz="1000" dirty="0" smtClean="0">
                <a:solidFill>
                  <a:prstClr val="black"/>
                </a:solidFill>
                <a:latin typeface="Arial"/>
                <a:cs typeface="Arial"/>
              </a:rPr>
              <a:t>methane/air </a:t>
            </a:r>
            <a:r>
              <a:rPr lang="en-AU" altLang="en-US" sz="1000" dirty="0">
                <a:solidFill>
                  <a:prstClr val="black"/>
                </a:solidFill>
                <a:latin typeface="Arial"/>
                <a:cs typeface="Arial"/>
              </a:rPr>
              <a:t>mixture is too lean to explode, over 15% (upper explosive limit UEL) the concentration is too rich to support combustion</a:t>
            </a:r>
          </a:p>
          <a:p>
            <a:pPr marL="1085850" lvl="2" indent="-171450">
              <a:spcBef>
                <a:spcPct val="30000"/>
              </a:spcBef>
              <a:buFont typeface="Calibri" pitchFamily="34" charset="0"/>
              <a:buChar char="◦"/>
              <a:tabLst/>
            </a:pPr>
            <a:r>
              <a:rPr lang="en-AU" altLang="en-US" sz="1000" dirty="0" smtClean="0">
                <a:solidFill>
                  <a:prstClr val="black"/>
                </a:solidFill>
                <a:latin typeface="Arial"/>
                <a:cs typeface="Arial"/>
              </a:rPr>
              <a:t>The </a:t>
            </a:r>
            <a:r>
              <a:rPr lang="en-AU" altLang="en-US" sz="1000" dirty="0">
                <a:solidFill>
                  <a:prstClr val="black"/>
                </a:solidFill>
                <a:latin typeface="Arial"/>
                <a:cs typeface="Arial"/>
              </a:rPr>
              <a:t>risk occurs in the explosive range when the mixture of methane and air is dangerous.</a:t>
            </a:r>
          </a:p>
          <a:p>
            <a:endParaRPr lang="en-AU" sz="1000" dirty="0">
              <a:latin typeface="Arial"/>
              <a:cs typeface="Arial"/>
            </a:endParaRPr>
          </a:p>
        </p:txBody>
      </p:sp>
    </p:spTree>
    <p:extLst>
      <p:ext uri="{BB962C8B-B14F-4D97-AF65-F5344CB8AC3E}">
        <p14:creationId xmlns:p14="http://schemas.microsoft.com/office/powerpoint/2010/main" val="42636738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90800" y="304800"/>
            <a:ext cx="3659188" cy="2743200"/>
          </a:xfrm>
        </p:spPr>
      </p:sp>
      <p:sp>
        <p:nvSpPr>
          <p:cNvPr id="3" name="Notes Placeholder 2"/>
          <p:cNvSpPr>
            <a:spLocks noGrp="1"/>
          </p:cNvSpPr>
          <p:nvPr>
            <p:ph type="body" idx="1"/>
          </p:nvPr>
        </p:nvSpPr>
        <p:spPr/>
        <p:txBody>
          <a:bodyPr/>
          <a:lstStyle/>
          <a:p>
            <a:pPr marL="171450" lvl="0" indent="-171450">
              <a:spcBef>
                <a:spcPct val="30000"/>
              </a:spcBef>
              <a:buFontTx/>
              <a:buChar char="•"/>
              <a:tabLst/>
              <a:defRPr/>
            </a:pPr>
            <a:r>
              <a:rPr lang="en-US" altLang="en-US" sz="1000" dirty="0">
                <a:solidFill>
                  <a:prstClr val="black"/>
                </a:solidFill>
                <a:latin typeface="Arial"/>
              </a:rPr>
              <a:t>Discuss engulfment in storage containers</a:t>
            </a:r>
            <a:r>
              <a:rPr lang="en-US" altLang="en-US" sz="1000" dirty="0" smtClean="0">
                <a:solidFill>
                  <a:prstClr val="black"/>
                </a:solidFill>
                <a:latin typeface="Arial"/>
              </a:rPr>
              <a:t>.</a:t>
            </a:r>
          </a:p>
          <a:p>
            <a:pPr marL="171450" lvl="0" indent="-171450">
              <a:spcBef>
                <a:spcPct val="30000"/>
              </a:spcBef>
              <a:buFontTx/>
              <a:buChar char="•"/>
              <a:tabLst/>
              <a:defRPr/>
            </a:pPr>
            <a:r>
              <a:rPr lang="en-US" altLang="en-US" sz="1000" dirty="0" smtClean="0">
                <a:solidFill>
                  <a:prstClr val="black"/>
                </a:solidFill>
                <a:latin typeface="Arial"/>
              </a:rPr>
              <a:t>Explain what is meant by </a:t>
            </a:r>
            <a:r>
              <a:rPr lang="en-US" altLang="en-US" sz="1000" dirty="0" err="1" smtClean="0">
                <a:solidFill>
                  <a:prstClr val="black"/>
                </a:solidFill>
                <a:latin typeface="Arial"/>
              </a:rPr>
              <a:t>funnelling</a:t>
            </a:r>
            <a:r>
              <a:rPr lang="en-US" altLang="en-US" sz="1000" dirty="0" smtClean="0">
                <a:solidFill>
                  <a:prstClr val="black"/>
                </a:solidFill>
                <a:latin typeface="Arial"/>
              </a:rPr>
              <a:t> and bridging.</a:t>
            </a:r>
            <a:endParaRPr lang="en-US" altLang="en-US" sz="1000" dirty="0">
              <a:solidFill>
                <a:prstClr val="black"/>
              </a:solidFill>
              <a:latin typeface="Arial"/>
            </a:endParaRPr>
          </a:p>
          <a:p>
            <a:pPr marL="171450" lvl="0" indent="-171450">
              <a:spcBef>
                <a:spcPct val="30000"/>
              </a:spcBef>
              <a:buFontTx/>
              <a:buChar char="•"/>
              <a:tabLst/>
              <a:defRPr/>
            </a:pPr>
            <a:r>
              <a:rPr lang="en-US" altLang="en-US" sz="1000" dirty="0">
                <a:solidFill>
                  <a:prstClr val="black"/>
                </a:solidFill>
                <a:latin typeface="Arial"/>
              </a:rPr>
              <a:t>Explain the location onsite of similar containers, if applicable.</a:t>
            </a:r>
          </a:p>
          <a:p>
            <a:pPr marL="0" lvl="0" indent="0">
              <a:spcBef>
                <a:spcPct val="30000"/>
              </a:spcBef>
              <a:buNone/>
              <a:tabLst/>
              <a:defRPr/>
            </a:pPr>
            <a:endParaRPr lang="en-US" altLang="en-US" sz="1200" dirty="0">
              <a:solidFill>
                <a:prstClr val="black"/>
              </a:solidFill>
              <a:latin typeface="Calibri"/>
            </a:endParaRPr>
          </a:p>
          <a:p>
            <a:endParaRPr lang="en-AU" dirty="0"/>
          </a:p>
        </p:txBody>
      </p:sp>
    </p:spTree>
    <p:extLst>
      <p:ext uri="{BB962C8B-B14F-4D97-AF65-F5344CB8AC3E}">
        <p14:creationId xmlns:p14="http://schemas.microsoft.com/office/powerpoint/2010/main" val="35594062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90800" y="304800"/>
            <a:ext cx="3659188" cy="2743200"/>
          </a:xfrm>
        </p:spPr>
      </p:sp>
      <p:sp>
        <p:nvSpPr>
          <p:cNvPr id="3" name="Notes Placeholder 2"/>
          <p:cNvSpPr>
            <a:spLocks noGrp="1"/>
          </p:cNvSpPr>
          <p:nvPr>
            <p:ph type="body" idx="1"/>
          </p:nvPr>
        </p:nvSpPr>
        <p:spPr/>
        <p:txBody>
          <a:bodyPr/>
          <a:lstStyle/>
          <a:p>
            <a:pPr marL="171450" indent="-171450">
              <a:buFontTx/>
              <a:buChar char="•"/>
            </a:pPr>
            <a:r>
              <a:rPr lang="en-US" altLang="en-US" dirty="0"/>
              <a:t>Explain how engulfment can occur in an </a:t>
            </a:r>
            <a:r>
              <a:rPr lang="en-US" altLang="en-US" dirty="0" smtClean="0"/>
              <a:t>excavation.</a:t>
            </a:r>
            <a:endParaRPr lang="en-US" altLang="en-US" dirty="0"/>
          </a:p>
        </p:txBody>
      </p:sp>
    </p:spTree>
    <p:extLst>
      <p:ext uri="{BB962C8B-B14F-4D97-AF65-F5344CB8AC3E}">
        <p14:creationId xmlns:p14="http://schemas.microsoft.com/office/powerpoint/2010/main" val="17005716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90800" y="304800"/>
            <a:ext cx="3659188" cy="2743200"/>
          </a:xfrm>
        </p:spPr>
      </p:sp>
      <p:sp>
        <p:nvSpPr>
          <p:cNvPr id="3" name="Notes Placeholder 2"/>
          <p:cNvSpPr>
            <a:spLocks noGrp="1"/>
          </p:cNvSpPr>
          <p:nvPr>
            <p:ph type="body" idx="1"/>
          </p:nvPr>
        </p:nvSpPr>
        <p:spPr/>
        <p:txBody>
          <a:bodyPr/>
          <a:lstStyle/>
          <a:p>
            <a:r>
              <a:rPr lang="en-US" altLang="en-US" dirty="0"/>
              <a:t>Explain the types of confined spaces onsite that may be subject to flooding if appropriate control measures are not implemented.</a:t>
            </a:r>
          </a:p>
          <a:p>
            <a:endParaRPr lang="en-AU" dirty="0"/>
          </a:p>
        </p:txBody>
      </p:sp>
    </p:spTree>
    <p:extLst>
      <p:ext uri="{BB962C8B-B14F-4D97-AF65-F5344CB8AC3E}">
        <p14:creationId xmlns:p14="http://schemas.microsoft.com/office/powerpoint/2010/main" val="23229076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90800" y="304800"/>
            <a:ext cx="3659188" cy="2743200"/>
          </a:xfrm>
        </p:spPr>
      </p:sp>
      <p:sp>
        <p:nvSpPr>
          <p:cNvPr id="3" name="Notes Placeholder 2"/>
          <p:cNvSpPr>
            <a:spLocks noGrp="1"/>
          </p:cNvSpPr>
          <p:nvPr>
            <p:ph type="body" idx="1"/>
          </p:nvPr>
        </p:nvSpPr>
        <p:spPr/>
        <p:txBody>
          <a:bodyPr/>
          <a:lstStyle/>
          <a:p>
            <a:pPr marL="196850" marR="0" indent="-196850" algn="l" defTabSz="914400" rtl="0" eaLnBrk="0" fontAlgn="base" latinLnBrk="0" hangingPunct="0">
              <a:lnSpc>
                <a:spcPct val="100000"/>
              </a:lnSpc>
              <a:spcBef>
                <a:spcPts val="1000"/>
              </a:spcBef>
              <a:spcAft>
                <a:spcPct val="0"/>
              </a:spcAft>
              <a:buClrTx/>
              <a:buSzTx/>
              <a:buFont typeface="Times" pitchFamily="18" charset="0"/>
              <a:buChar char="•"/>
              <a:tabLst>
                <a:tab pos="2667000" algn="l"/>
                <a:tab pos="2955925" algn="l"/>
              </a:tabLst>
              <a:defRPr/>
            </a:pPr>
            <a:r>
              <a:rPr lang="en-US" altLang="en-US" dirty="0" smtClean="0"/>
              <a:t>Discuss biological hazards associated with confined spaces, particularly working in and around sewers, water treatment plants and grey water run-off areas.</a:t>
            </a:r>
          </a:p>
          <a:p>
            <a:endParaRPr lang="en-AU" dirty="0"/>
          </a:p>
        </p:txBody>
      </p:sp>
    </p:spTree>
    <p:extLst>
      <p:ext uri="{BB962C8B-B14F-4D97-AF65-F5344CB8AC3E}">
        <p14:creationId xmlns:p14="http://schemas.microsoft.com/office/powerpoint/2010/main" val="6806481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90800" y="304800"/>
            <a:ext cx="3659188" cy="2743200"/>
          </a:xfrm>
        </p:spPr>
      </p:sp>
      <p:sp>
        <p:nvSpPr>
          <p:cNvPr id="3" name="Notes Placeholder 2"/>
          <p:cNvSpPr>
            <a:spLocks noGrp="1"/>
          </p:cNvSpPr>
          <p:nvPr>
            <p:ph type="body" idx="1"/>
          </p:nvPr>
        </p:nvSpPr>
        <p:spPr/>
        <p:txBody>
          <a:bodyPr/>
          <a:lstStyle/>
          <a:p>
            <a:pPr marL="171450" indent="-171450">
              <a:buFontTx/>
              <a:buChar char="•"/>
            </a:pPr>
            <a:r>
              <a:rPr lang="en-US" altLang="en-US" dirty="0" smtClean="0"/>
              <a:t>Discuss the hazards associated with doing hot work in a confined space.</a:t>
            </a:r>
          </a:p>
          <a:p>
            <a:pPr marL="171450" indent="-171450">
              <a:buFontTx/>
              <a:buChar char="•"/>
            </a:pPr>
            <a:r>
              <a:rPr lang="en-US" altLang="en-US" dirty="0" smtClean="0"/>
              <a:t>Explain that hot work within a confined space will require an associated clearance certificate.</a:t>
            </a:r>
          </a:p>
          <a:p>
            <a:pPr marL="171450" indent="-171450">
              <a:buFontTx/>
              <a:buChar char="•"/>
            </a:pPr>
            <a:r>
              <a:rPr lang="en-US" altLang="en-US" dirty="0" smtClean="0"/>
              <a:t>Explain how quickly heat can build up in a confined space without adequate air flow and that this can cause heat related illnesses.</a:t>
            </a:r>
          </a:p>
          <a:p>
            <a:endParaRPr lang="en-AU" dirty="0"/>
          </a:p>
        </p:txBody>
      </p:sp>
    </p:spTree>
    <p:extLst>
      <p:ext uri="{BB962C8B-B14F-4D97-AF65-F5344CB8AC3E}">
        <p14:creationId xmlns:p14="http://schemas.microsoft.com/office/powerpoint/2010/main" val="17092490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90800" y="304800"/>
            <a:ext cx="3659188" cy="2743200"/>
          </a:xfrm>
        </p:spPr>
      </p:sp>
      <p:sp>
        <p:nvSpPr>
          <p:cNvPr id="3" name="Notes Placeholder 2"/>
          <p:cNvSpPr>
            <a:spLocks noGrp="1"/>
          </p:cNvSpPr>
          <p:nvPr>
            <p:ph type="body" idx="1"/>
          </p:nvPr>
        </p:nvSpPr>
        <p:spPr/>
        <p:txBody>
          <a:bodyPr/>
          <a:lstStyle/>
          <a:p>
            <a:pPr marL="171450" indent="-171450">
              <a:buFontTx/>
              <a:buChar char="•"/>
            </a:pPr>
            <a:r>
              <a:rPr lang="en-US" altLang="en-US" dirty="0" smtClean="0"/>
              <a:t>Discuss the potential consequences of working in confined space when mechanical equipment has not been isolated, including:</a:t>
            </a:r>
          </a:p>
          <a:p>
            <a:pPr marL="628650" lvl="1" indent="-171450">
              <a:buFont typeface="Arial" pitchFamily="34" charset="0"/>
              <a:buChar char="−"/>
            </a:pPr>
            <a:r>
              <a:rPr lang="en-US" altLang="en-US" dirty="0" smtClean="0"/>
              <a:t>Struck by moving objects</a:t>
            </a:r>
          </a:p>
          <a:p>
            <a:pPr marL="628650" lvl="1" indent="-171450">
              <a:buFont typeface="Arial" pitchFamily="34" charset="0"/>
              <a:buChar char="−"/>
            </a:pPr>
            <a:r>
              <a:rPr lang="en-US" altLang="en-US" dirty="0" smtClean="0"/>
              <a:t>Entanglement</a:t>
            </a:r>
          </a:p>
          <a:p>
            <a:pPr marL="628650" lvl="1" indent="-171450">
              <a:buFont typeface="Arial" pitchFamily="34" charset="0"/>
              <a:buChar char="−"/>
            </a:pPr>
            <a:r>
              <a:rPr lang="en-US" altLang="en-US" dirty="0" smtClean="0"/>
              <a:t>Crushing</a:t>
            </a:r>
          </a:p>
          <a:p>
            <a:pPr marL="628650" lvl="1" indent="-171450">
              <a:buFont typeface="Arial" pitchFamily="34" charset="0"/>
              <a:buChar char="−"/>
            </a:pPr>
            <a:r>
              <a:rPr lang="en-US" altLang="en-US" dirty="0" smtClean="0"/>
              <a:t>Cutting</a:t>
            </a:r>
          </a:p>
          <a:p>
            <a:pPr marL="628650" lvl="1" indent="-171450">
              <a:buFont typeface="Arial" pitchFamily="34" charset="0"/>
              <a:buChar char="−"/>
            </a:pPr>
            <a:r>
              <a:rPr lang="en-US" altLang="en-US" dirty="0" smtClean="0"/>
              <a:t>Piercing or shearing parts of a person’s body.</a:t>
            </a:r>
          </a:p>
        </p:txBody>
      </p:sp>
    </p:spTree>
    <p:extLst>
      <p:ext uri="{BB962C8B-B14F-4D97-AF65-F5344CB8AC3E}">
        <p14:creationId xmlns:p14="http://schemas.microsoft.com/office/powerpoint/2010/main" val="3177391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90800" y="304800"/>
            <a:ext cx="3659188" cy="2743200"/>
          </a:xfrm>
        </p:spPr>
      </p:sp>
      <p:sp>
        <p:nvSpPr>
          <p:cNvPr id="3" name="Notes Placeholder 2"/>
          <p:cNvSpPr>
            <a:spLocks noGrp="1"/>
          </p:cNvSpPr>
          <p:nvPr>
            <p:ph type="body" idx="1"/>
          </p:nvPr>
        </p:nvSpPr>
        <p:spPr/>
        <p:txBody>
          <a:bodyPr/>
          <a:lstStyle/>
          <a:p>
            <a:pPr marL="171450" indent="-171450">
              <a:buFontTx/>
              <a:buChar char="•"/>
            </a:pPr>
            <a:r>
              <a:rPr lang="en-AU" altLang="en-US" dirty="0" smtClean="0"/>
              <a:t>Discuss the hazards associated with using electrical equipment in confined spaces.</a:t>
            </a:r>
          </a:p>
          <a:p>
            <a:pPr marL="171450" indent="-171450">
              <a:buFontTx/>
              <a:buChar char="•"/>
            </a:pPr>
            <a:endParaRPr lang="en-AU" altLang="en-US" dirty="0" smtClean="0"/>
          </a:p>
          <a:p>
            <a:pPr marL="171450" indent="-171450">
              <a:buFontTx/>
              <a:buChar char="•"/>
            </a:pPr>
            <a:r>
              <a:rPr lang="en-AU" b="1" dirty="0" smtClean="0">
                <a:latin typeface="Arial" charset="0"/>
                <a:ea typeface="MS PGothic" charset="0"/>
              </a:rPr>
              <a:t>Group Discussion: Discuss the hazards that working in and around confined spaces at YOUR worksite presents.</a:t>
            </a:r>
          </a:p>
        </p:txBody>
      </p:sp>
    </p:spTree>
    <p:extLst>
      <p:ext uri="{BB962C8B-B14F-4D97-AF65-F5344CB8AC3E}">
        <p14:creationId xmlns:p14="http://schemas.microsoft.com/office/powerpoint/2010/main" val="42789684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90800" y="304800"/>
            <a:ext cx="3659188" cy="27432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defRPr/>
            </a:pPr>
            <a:r>
              <a:rPr lang="en-US" altLang="en-US" dirty="0" smtClean="0"/>
              <a:t>Explain the following points.</a:t>
            </a:r>
          </a:p>
          <a:p>
            <a:pPr marL="628650" lvl="1" indent="-171450">
              <a:buFont typeface="Arial" panose="020B0604020202020204" pitchFamily="34" charset="0"/>
              <a:buChar char="−"/>
              <a:defRPr/>
            </a:pPr>
            <a:r>
              <a:rPr lang="en-US" altLang="en-US" dirty="0" smtClean="0"/>
              <a:t>That hazards must be identified and controlled to avoid an incident or emergency.</a:t>
            </a:r>
          </a:p>
          <a:p>
            <a:pPr marL="628650" lvl="1" indent="-171450">
              <a:buFont typeface="Arial" panose="020B0604020202020204" pitchFamily="34" charset="0"/>
              <a:buChar char="−"/>
              <a:defRPr/>
            </a:pPr>
            <a:r>
              <a:rPr lang="en-US" altLang="en-US" dirty="0" smtClean="0"/>
              <a:t>The site hazard analysis tool must be used to identify and control hazards.</a:t>
            </a:r>
          </a:p>
          <a:p>
            <a:pPr marL="628650" lvl="1" indent="-171450">
              <a:buFont typeface="Arial" panose="020B0604020202020204" pitchFamily="34" charset="0"/>
              <a:buChar char="−"/>
              <a:defRPr/>
            </a:pPr>
            <a:r>
              <a:rPr lang="en-US" altLang="en-US" dirty="0" smtClean="0"/>
              <a:t>Refer to the hierarchy of controls to assist with the implementation of controls.</a:t>
            </a:r>
          </a:p>
          <a:p>
            <a:pPr marL="0" indent="0">
              <a:buFont typeface="Arial"/>
              <a:buNone/>
            </a:pPr>
            <a:endParaRPr lang="en-AU" sz="1000" b="1" i="0" u="none" strike="noStrike" kern="1200" baseline="0" dirty="0" smtClean="0">
              <a:solidFill>
                <a:schemeClr val="dk1"/>
              </a:solidFill>
              <a:latin typeface="Arial"/>
              <a:ea typeface="ＭＳ Ｐゴシック" pitchFamily="82" charset="-128"/>
              <a:cs typeface="Arial"/>
            </a:endParaRPr>
          </a:p>
          <a:p>
            <a:pPr marL="171450" indent="-171450">
              <a:buFont typeface="Arial"/>
              <a:buChar char="•"/>
            </a:pPr>
            <a:r>
              <a:rPr lang="en-AU" sz="1000" b="1" i="0" u="none" strike="noStrike" kern="1200" baseline="0" dirty="0" smtClean="0">
                <a:solidFill>
                  <a:schemeClr val="dk1"/>
                </a:solidFill>
                <a:latin typeface="Arial"/>
                <a:ea typeface="ＭＳ Ｐゴシック" pitchFamily="82" charset="-128"/>
                <a:cs typeface="Arial"/>
              </a:rPr>
              <a:t>Group Discussion </a:t>
            </a:r>
            <a:r>
              <a:rPr lang="en-AU" sz="1000" b="0" i="0" u="none" strike="noStrike" kern="1200" baseline="0" dirty="0" smtClean="0">
                <a:solidFill>
                  <a:schemeClr val="dk1"/>
                </a:solidFill>
                <a:latin typeface="Arial"/>
                <a:ea typeface="ＭＳ Ｐゴシック" pitchFamily="82" charset="-128"/>
                <a:cs typeface="Arial"/>
              </a:rPr>
              <a:t>: Ask the trainees how they would use the hierarchy of controls for confined space entry:</a:t>
            </a:r>
          </a:p>
          <a:p>
            <a:pPr marL="361950" indent="-180975" algn="l" defTabSz="457200" rtl="0" eaLnBrk="1" latinLnBrk="0" hangingPunct="1">
              <a:buFont typeface="Arial" panose="020B0604020202020204" pitchFamily="34" charset="0"/>
              <a:buChar char="−"/>
            </a:pPr>
            <a:r>
              <a:rPr lang="en-AU" sz="1000" b="0" i="0" u="none" strike="noStrike" kern="1200" baseline="0" dirty="0" smtClean="0">
                <a:solidFill>
                  <a:schemeClr val="dk1"/>
                </a:solidFill>
                <a:latin typeface="Arial"/>
                <a:ea typeface="ＭＳ Ｐゴシック" pitchFamily="82" charset="-128"/>
                <a:cs typeface="Arial"/>
              </a:rPr>
              <a:t>How would they eliminate the hazards?</a:t>
            </a:r>
          </a:p>
          <a:p>
            <a:pPr marL="361950" indent="-180975" algn="l" defTabSz="457200" rtl="0" eaLnBrk="1" latinLnBrk="0" hangingPunct="1">
              <a:buFont typeface="Arial" panose="020B0604020202020204" pitchFamily="34" charset="0"/>
              <a:buChar char="−"/>
            </a:pPr>
            <a:r>
              <a:rPr lang="en-AU" sz="1000" b="0" i="0" u="none" strike="noStrike" kern="1200" baseline="0" dirty="0" smtClean="0">
                <a:solidFill>
                  <a:schemeClr val="dk1"/>
                </a:solidFill>
                <a:latin typeface="Arial"/>
                <a:ea typeface="ＭＳ Ｐゴシック" pitchFamily="82" charset="-128"/>
                <a:cs typeface="Arial"/>
              </a:rPr>
              <a:t>What can be used as a substitute?</a:t>
            </a:r>
          </a:p>
          <a:p>
            <a:pPr marL="361950" indent="-180975" algn="l" defTabSz="457200" rtl="0" eaLnBrk="1" latinLnBrk="0" hangingPunct="1">
              <a:buFont typeface="Arial" panose="020B0604020202020204" pitchFamily="34" charset="0"/>
              <a:buChar char="−"/>
            </a:pPr>
            <a:r>
              <a:rPr lang="en-AU" sz="1000" b="0" i="0" u="none" strike="noStrike" kern="1200" baseline="0" dirty="0" smtClean="0">
                <a:solidFill>
                  <a:schemeClr val="dk1"/>
                </a:solidFill>
                <a:latin typeface="Arial"/>
                <a:ea typeface="ＭＳ Ｐゴシック" pitchFamily="82" charset="-128"/>
                <a:cs typeface="Arial"/>
              </a:rPr>
              <a:t>How can the hazard be engineered out?</a:t>
            </a:r>
          </a:p>
          <a:p>
            <a:pPr marL="361950" indent="-180975" algn="l" defTabSz="457200" rtl="0" eaLnBrk="1" latinLnBrk="0" hangingPunct="1">
              <a:buFont typeface="Arial" panose="020B0604020202020204" pitchFamily="34" charset="0"/>
              <a:buChar char="−"/>
            </a:pPr>
            <a:r>
              <a:rPr lang="en-AU" sz="1000" b="0" i="0" u="none" strike="noStrike" kern="1200" baseline="0" dirty="0" smtClean="0">
                <a:solidFill>
                  <a:schemeClr val="dk1"/>
                </a:solidFill>
                <a:latin typeface="Arial"/>
                <a:ea typeface="ＭＳ Ｐゴシック" pitchFamily="82" charset="-128"/>
                <a:cs typeface="Arial"/>
              </a:rPr>
              <a:t>What administrative controls are available onsite?</a:t>
            </a:r>
          </a:p>
          <a:p>
            <a:pPr marL="361950" indent="-180975" algn="l" defTabSz="457200" rtl="0" eaLnBrk="1" latinLnBrk="0" hangingPunct="1">
              <a:buFont typeface="Arial" panose="020B0604020202020204" pitchFamily="34" charset="0"/>
              <a:buChar char="−"/>
            </a:pPr>
            <a:r>
              <a:rPr lang="en-AU" sz="1000" b="0" i="0" u="none" strike="noStrike" kern="1200" baseline="0" dirty="0" smtClean="0">
                <a:solidFill>
                  <a:schemeClr val="dk1"/>
                </a:solidFill>
                <a:latin typeface="Arial"/>
                <a:ea typeface="ＭＳ Ｐゴシック" pitchFamily="82" charset="-128"/>
                <a:cs typeface="Arial"/>
              </a:rPr>
              <a:t>What type of PPE would you need to use?</a:t>
            </a:r>
          </a:p>
          <a:p>
            <a:endParaRPr lang="en-AU" dirty="0"/>
          </a:p>
        </p:txBody>
      </p:sp>
    </p:spTree>
    <p:extLst>
      <p:ext uri="{BB962C8B-B14F-4D97-AF65-F5344CB8AC3E}">
        <p14:creationId xmlns:p14="http://schemas.microsoft.com/office/powerpoint/2010/main" val="45547007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90800" y="304800"/>
            <a:ext cx="3659188" cy="2743200"/>
          </a:xfrm>
        </p:spPr>
      </p:sp>
      <p:sp>
        <p:nvSpPr>
          <p:cNvPr id="3" name="Notes Placeholder 2"/>
          <p:cNvSpPr>
            <a:spLocks noGrp="1"/>
          </p:cNvSpPr>
          <p:nvPr>
            <p:ph type="body" idx="1"/>
          </p:nvPr>
        </p:nvSpPr>
        <p:spPr/>
        <p:txBody>
          <a:bodyPr/>
          <a:lstStyle/>
          <a:p>
            <a:r>
              <a:rPr lang="en-AU" dirty="0" smtClean="0"/>
              <a:t>Discuss the hazards and the suggested</a:t>
            </a:r>
            <a:r>
              <a:rPr lang="en-AU" baseline="0" dirty="0" smtClean="0"/>
              <a:t> control measures.</a:t>
            </a:r>
          </a:p>
          <a:p>
            <a:r>
              <a:rPr lang="en-AU" baseline="0" dirty="0" smtClean="0"/>
              <a:t>Discuss the additional controls that are required at your site.</a:t>
            </a:r>
            <a:endParaRPr lang="en-AU" dirty="0"/>
          </a:p>
        </p:txBody>
      </p:sp>
    </p:spTree>
    <p:extLst>
      <p:ext uri="{BB962C8B-B14F-4D97-AF65-F5344CB8AC3E}">
        <p14:creationId xmlns:p14="http://schemas.microsoft.com/office/powerpoint/2010/main" val="37520208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90800" y="304800"/>
            <a:ext cx="3659188" cy="2743200"/>
          </a:xfrm>
        </p:spPr>
      </p:sp>
      <p:sp>
        <p:nvSpPr>
          <p:cNvPr id="3" name="Notes Placeholder 2"/>
          <p:cNvSpPr>
            <a:spLocks noGrp="1"/>
          </p:cNvSpPr>
          <p:nvPr>
            <p:ph type="body" idx="1"/>
          </p:nvPr>
        </p:nvSpPr>
        <p:spPr/>
        <p:txBody>
          <a:bodyPr/>
          <a:lstStyle/>
          <a:p>
            <a:pPr marL="171450" indent="-171450">
              <a:buFont typeface="Arial"/>
              <a:buChar char="•"/>
            </a:pPr>
            <a:r>
              <a:rPr lang="en-AU" sz="1000" b="0" i="0" u="none" strike="noStrike" kern="1200" baseline="0" dirty="0" smtClean="0">
                <a:solidFill>
                  <a:schemeClr val="dk1"/>
                </a:solidFill>
                <a:latin typeface="Arial"/>
                <a:ea typeface="ＭＳ Ｐゴシック" pitchFamily="82" charset="-128"/>
                <a:cs typeface="Arial"/>
              </a:rPr>
              <a:t>Discuss the types of confined spaces and specifically the types and locations of confined spaces at your site.</a:t>
            </a:r>
          </a:p>
          <a:p>
            <a:pPr marL="171450" indent="-171450">
              <a:buFont typeface="Arial"/>
              <a:buChar char="•"/>
            </a:pPr>
            <a:r>
              <a:rPr lang="en-AU" sz="1000" b="0" i="0" u="none" strike="noStrike" kern="1200" baseline="0" dirty="0" smtClean="0">
                <a:solidFill>
                  <a:schemeClr val="dk1"/>
                </a:solidFill>
                <a:latin typeface="Arial"/>
                <a:ea typeface="ＭＳ Ｐゴシック" pitchFamily="82" charset="-128"/>
                <a:cs typeface="Arial"/>
              </a:rPr>
              <a:t>Explain that on OTML sites a confined space does not include enclosed or partially enclosed spaces that are designed primarily for human occupancy, even when these spaces can have atmospheric hazards due to the activities taking place in them, including:</a:t>
            </a:r>
          </a:p>
          <a:p>
            <a:pPr marL="347663" indent="-171450" algn="l" defTabSz="457200" rtl="0" eaLnBrk="1" latinLnBrk="0" hangingPunct="1">
              <a:buFontTx/>
              <a:buChar char="-"/>
            </a:pPr>
            <a:r>
              <a:rPr lang="en-AU" sz="1000" b="0" i="0" u="none" strike="noStrike" kern="1200" baseline="0" dirty="0" smtClean="0">
                <a:solidFill>
                  <a:schemeClr val="dk1"/>
                </a:solidFill>
                <a:latin typeface="Arial"/>
                <a:ea typeface="ＭＳ Ｐゴシック" pitchFamily="82" charset="-128"/>
                <a:cs typeface="Arial"/>
              </a:rPr>
              <a:t>Offices</a:t>
            </a:r>
          </a:p>
          <a:p>
            <a:pPr marL="347663" indent="-171450" algn="l" defTabSz="457200" rtl="0" eaLnBrk="1" latinLnBrk="0" hangingPunct="1">
              <a:buFontTx/>
              <a:buChar char="-"/>
            </a:pPr>
            <a:r>
              <a:rPr lang="en-AU" sz="1000" b="0" i="0" u="none" strike="noStrike" kern="1200" baseline="0" dirty="0" smtClean="0">
                <a:solidFill>
                  <a:schemeClr val="dk1"/>
                </a:solidFill>
                <a:latin typeface="Arial"/>
                <a:ea typeface="ＭＳ Ｐゴシック" pitchFamily="82" charset="-128"/>
                <a:cs typeface="Arial"/>
              </a:rPr>
              <a:t>Workshops</a:t>
            </a:r>
          </a:p>
          <a:p>
            <a:pPr marL="347663" indent="-171450" algn="l" defTabSz="457200" rtl="0" eaLnBrk="1" latinLnBrk="0" hangingPunct="1">
              <a:buFontTx/>
              <a:buChar char="-"/>
            </a:pPr>
            <a:r>
              <a:rPr lang="en-AU" sz="1000" b="0" i="0" u="none" strike="noStrike" kern="1200" baseline="0" dirty="0" smtClean="0">
                <a:solidFill>
                  <a:schemeClr val="dk1"/>
                </a:solidFill>
                <a:latin typeface="Arial"/>
                <a:ea typeface="ＭＳ Ｐゴシック" pitchFamily="82" charset="-128"/>
                <a:cs typeface="Arial"/>
              </a:rPr>
              <a:t>Abrasive blasting booths</a:t>
            </a:r>
          </a:p>
          <a:p>
            <a:pPr marL="347663" indent="-171450" algn="l" defTabSz="457200" rtl="0" eaLnBrk="1" latinLnBrk="0" hangingPunct="1">
              <a:buFontTx/>
              <a:buChar char="-"/>
            </a:pPr>
            <a:r>
              <a:rPr lang="en-AU" sz="1000" b="0" i="0" u="none" strike="noStrike" kern="1200" baseline="0" dirty="0" smtClean="0">
                <a:solidFill>
                  <a:schemeClr val="dk1"/>
                </a:solidFill>
                <a:latin typeface="Arial"/>
                <a:ea typeface="ＭＳ Ｐゴシック" pitchFamily="82" charset="-128"/>
                <a:cs typeface="Arial"/>
              </a:rPr>
              <a:t>Spray painting booths.</a:t>
            </a:r>
            <a:endParaRPr lang="en-AU" dirty="0"/>
          </a:p>
        </p:txBody>
      </p:sp>
    </p:spTree>
    <p:extLst>
      <p:ext uri="{BB962C8B-B14F-4D97-AF65-F5344CB8AC3E}">
        <p14:creationId xmlns:p14="http://schemas.microsoft.com/office/powerpoint/2010/main" val="223861245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xfrm>
            <a:off x="2590800" y="304800"/>
            <a:ext cx="3659188" cy="2743200"/>
          </a:xfrm>
          <a:ln/>
        </p:spPr>
      </p:sp>
      <p:sp>
        <p:nvSpPr>
          <p:cNvPr id="8294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AU" dirty="0">
                <a:latin typeface="Arial" charset="0"/>
                <a:ea typeface="MS PGothic" charset="0"/>
                <a:cs typeface="Arial" charset="0"/>
              </a:rPr>
              <a:t>Discuss your </a:t>
            </a:r>
            <a:r>
              <a:rPr lang="en-AU" dirty="0" smtClean="0">
                <a:latin typeface="Arial" charset="0"/>
                <a:ea typeface="MS PGothic" charset="0"/>
                <a:cs typeface="Arial" charset="0"/>
              </a:rPr>
              <a:t>site’s </a:t>
            </a:r>
            <a:r>
              <a:rPr lang="en-AU" dirty="0">
                <a:latin typeface="Arial" charset="0"/>
                <a:ea typeface="MS PGothic" charset="0"/>
                <a:cs typeface="Arial" charset="0"/>
              </a:rPr>
              <a:t>process for conducting </a:t>
            </a:r>
            <a:r>
              <a:rPr lang="en-AU" dirty="0" smtClean="0">
                <a:latin typeface="Arial" charset="0"/>
                <a:ea typeface="MS PGothic" charset="0"/>
                <a:cs typeface="Arial" charset="0"/>
              </a:rPr>
              <a:t>JSA.</a:t>
            </a:r>
          </a:p>
          <a:p>
            <a:r>
              <a:rPr lang="en-AU" dirty="0" smtClean="0">
                <a:latin typeface="Arial" charset="0"/>
                <a:ea typeface="MS PGothic" charset="0"/>
                <a:cs typeface="Arial" charset="0"/>
              </a:rPr>
              <a:t>Show</a:t>
            </a:r>
            <a:r>
              <a:rPr lang="en-AU" baseline="0" dirty="0" smtClean="0">
                <a:latin typeface="Arial" charset="0"/>
                <a:ea typeface="MS PGothic" charset="0"/>
                <a:cs typeface="Arial" charset="0"/>
              </a:rPr>
              <a:t> the group a copy of your site’s JSA and let them practice completing the form in groups.</a:t>
            </a:r>
            <a:endParaRPr lang="en-AU" dirty="0">
              <a:latin typeface="Arial" charset="0"/>
              <a:ea typeface="MS PGothic" charset="0"/>
              <a:cs typeface="Arial" charset="0"/>
            </a:endParaRPr>
          </a:p>
        </p:txBody>
      </p:sp>
    </p:spTree>
    <p:extLst>
      <p:ext uri="{BB962C8B-B14F-4D97-AF65-F5344CB8AC3E}">
        <p14:creationId xmlns:p14="http://schemas.microsoft.com/office/powerpoint/2010/main" val="336775456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2590800" y="304800"/>
            <a:ext cx="3659188" cy="2743200"/>
          </a:xfrm>
          <a:ln/>
        </p:spPr>
      </p:sp>
      <p:sp>
        <p:nvSpPr>
          <p:cNvPr id="84995"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AU" dirty="0">
                <a:latin typeface="Arial" charset="0"/>
                <a:ea typeface="MS PGothic" charset="0"/>
                <a:cs typeface="Arial" charset="0"/>
              </a:rPr>
              <a:t>Discuss the hazard reporting procedure at your </a:t>
            </a:r>
            <a:r>
              <a:rPr lang="en-AU" dirty="0" smtClean="0">
                <a:latin typeface="Arial" charset="0"/>
                <a:ea typeface="MS PGothic" charset="0"/>
                <a:cs typeface="Arial" charset="0"/>
              </a:rPr>
              <a:t>site, including where to access reports or forms, how to complete and</a:t>
            </a:r>
            <a:r>
              <a:rPr lang="en-AU" baseline="0" dirty="0" smtClean="0">
                <a:latin typeface="Arial" charset="0"/>
                <a:ea typeface="MS PGothic" charset="0"/>
                <a:cs typeface="Arial" charset="0"/>
              </a:rPr>
              <a:t> submit them</a:t>
            </a:r>
            <a:r>
              <a:rPr lang="en-AU" dirty="0" smtClean="0">
                <a:latin typeface="Arial" charset="0"/>
                <a:ea typeface="MS PGothic" charset="0"/>
                <a:cs typeface="Arial" charset="0"/>
              </a:rPr>
              <a:t>.</a:t>
            </a:r>
          </a:p>
          <a:p>
            <a:r>
              <a:rPr lang="en-AU" dirty="0" smtClean="0">
                <a:latin typeface="Arial" charset="0"/>
                <a:ea typeface="MS PGothic" charset="0"/>
                <a:cs typeface="Arial" charset="0"/>
              </a:rPr>
              <a:t>If possible obtain copies</a:t>
            </a:r>
            <a:r>
              <a:rPr lang="en-AU" baseline="0" dirty="0" smtClean="0">
                <a:latin typeface="Arial" charset="0"/>
                <a:ea typeface="MS PGothic" charset="0"/>
                <a:cs typeface="Arial" charset="0"/>
              </a:rPr>
              <a:t> of your sites Hazard Reporting documentation and allow the group to practice completing the form.</a:t>
            </a:r>
          </a:p>
          <a:p>
            <a:r>
              <a:rPr lang="en-AU" dirty="0" smtClean="0">
                <a:latin typeface="Arial" charset="0"/>
                <a:ea typeface="MS PGothic" charset="0"/>
                <a:cs typeface="Arial" charset="0"/>
              </a:rPr>
              <a:t>Discuss the purpose of Procedures and work instructions.</a:t>
            </a:r>
          </a:p>
          <a:p>
            <a:r>
              <a:rPr lang="en-AU" dirty="0" smtClean="0">
                <a:latin typeface="Arial" charset="0"/>
                <a:ea typeface="MS PGothic" charset="0"/>
                <a:cs typeface="Arial" charset="0"/>
              </a:rPr>
              <a:t>Explain how to access relevant</a:t>
            </a:r>
            <a:r>
              <a:rPr lang="en-AU" baseline="0" dirty="0" smtClean="0">
                <a:latin typeface="Arial" charset="0"/>
                <a:ea typeface="MS PGothic" charset="0"/>
                <a:cs typeface="Arial" charset="0"/>
              </a:rPr>
              <a:t> </a:t>
            </a:r>
            <a:r>
              <a:rPr lang="en-AU" dirty="0" smtClean="0">
                <a:latin typeface="Arial" charset="0"/>
                <a:ea typeface="MS PGothic" charset="0"/>
                <a:cs typeface="Arial" charset="0"/>
              </a:rPr>
              <a:t>procedures and </a:t>
            </a:r>
            <a:r>
              <a:rPr lang="en-AU" dirty="0" err="1" smtClean="0">
                <a:latin typeface="Arial" charset="0"/>
                <a:ea typeface="MS PGothic" charset="0"/>
                <a:cs typeface="Arial" charset="0"/>
              </a:rPr>
              <a:t>WIs.</a:t>
            </a:r>
            <a:endParaRPr lang="en-AU" dirty="0">
              <a:latin typeface="Arial" charset="0"/>
              <a:ea typeface="MS PGothic" charset="0"/>
              <a:cs typeface="Arial" charset="0"/>
            </a:endParaRPr>
          </a:p>
        </p:txBody>
      </p:sp>
    </p:spTree>
    <p:extLst>
      <p:ext uri="{BB962C8B-B14F-4D97-AF65-F5344CB8AC3E}">
        <p14:creationId xmlns:p14="http://schemas.microsoft.com/office/powerpoint/2010/main" val="312483499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90800" y="304800"/>
            <a:ext cx="3659188" cy="2743200"/>
          </a:xfrm>
        </p:spPr>
      </p:sp>
      <p:sp>
        <p:nvSpPr>
          <p:cNvPr id="3" name="Notes Placeholder 2"/>
          <p:cNvSpPr>
            <a:spLocks noGrp="1"/>
          </p:cNvSpPr>
          <p:nvPr>
            <p:ph type="body" idx="1"/>
          </p:nvPr>
        </p:nvSpPr>
        <p:spPr/>
        <p:txBody>
          <a:bodyPr/>
          <a:lstStyle/>
          <a:p>
            <a:r>
              <a:rPr lang="en-AU" dirty="0" smtClean="0"/>
              <a:t>Discuss</a:t>
            </a:r>
            <a:r>
              <a:rPr lang="en-AU" baseline="0" dirty="0" smtClean="0"/>
              <a:t> your site requirements for general PPE and PPE specific to working in and around confined spaces.</a:t>
            </a:r>
            <a:endParaRPr lang="en-AU" dirty="0"/>
          </a:p>
        </p:txBody>
      </p:sp>
    </p:spTree>
    <p:extLst>
      <p:ext uri="{BB962C8B-B14F-4D97-AF65-F5344CB8AC3E}">
        <p14:creationId xmlns:p14="http://schemas.microsoft.com/office/powerpoint/2010/main" val="413816618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90800" y="304800"/>
            <a:ext cx="3659188" cy="2743200"/>
          </a:xfrm>
        </p:spPr>
      </p:sp>
      <p:sp>
        <p:nvSpPr>
          <p:cNvPr id="3" name="Notes Placeholder 2"/>
          <p:cNvSpPr>
            <a:spLocks noGrp="1"/>
          </p:cNvSpPr>
          <p:nvPr>
            <p:ph type="body" idx="1"/>
          </p:nvPr>
        </p:nvSpPr>
        <p:spPr/>
        <p:txBody>
          <a:bodyPr/>
          <a:lstStyle/>
          <a:p>
            <a:r>
              <a:rPr lang="en-AU" dirty="0" smtClean="0"/>
              <a:t>Explain</a:t>
            </a:r>
            <a:r>
              <a:rPr lang="en-AU" baseline="0" dirty="0" smtClean="0"/>
              <a:t> your site requirements for communication between confined space workers and the standby person.</a:t>
            </a:r>
          </a:p>
          <a:p>
            <a:r>
              <a:rPr lang="en-AU" baseline="0" dirty="0" smtClean="0"/>
              <a:t>Demonstrate and allow the group to practice the hand signals used at your site.</a:t>
            </a:r>
            <a:endParaRPr lang="en-AU" dirty="0"/>
          </a:p>
        </p:txBody>
      </p:sp>
    </p:spTree>
    <p:extLst>
      <p:ext uri="{BB962C8B-B14F-4D97-AF65-F5344CB8AC3E}">
        <p14:creationId xmlns:p14="http://schemas.microsoft.com/office/powerpoint/2010/main" val="148187233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90800" y="304800"/>
            <a:ext cx="3659188" cy="2743200"/>
          </a:xfrm>
        </p:spPr>
      </p:sp>
      <p:sp>
        <p:nvSpPr>
          <p:cNvPr id="3" name="Notes Placeholder 2"/>
          <p:cNvSpPr>
            <a:spLocks noGrp="1"/>
          </p:cNvSpPr>
          <p:nvPr>
            <p:ph type="body" idx="1"/>
          </p:nvPr>
        </p:nvSpPr>
        <p:spPr/>
        <p:txBody>
          <a:bodyPr/>
          <a:lstStyle/>
          <a:p>
            <a:r>
              <a:rPr lang="en-AU" dirty="0" smtClean="0"/>
              <a:t>Discuss</a:t>
            </a:r>
            <a:r>
              <a:rPr lang="en-AU" baseline="0" dirty="0" smtClean="0"/>
              <a:t> the importance of using Safety Data Sheets when using hazardous chemicals.</a:t>
            </a:r>
          </a:p>
        </p:txBody>
      </p:sp>
    </p:spTree>
    <p:extLst>
      <p:ext uri="{BB962C8B-B14F-4D97-AF65-F5344CB8AC3E}">
        <p14:creationId xmlns:p14="http://schemas.microsoft.com/office/powerpoint/2010/main" val="198824558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90800" y="304800"/>
            <a:ext cx="3659188" cy="2743200"/>
          </a:xfrm>
        </p:spPr>
      </p:sp>
      <p:sp>
        <p:nvSpPr>
          <p:cNvPr id="3" name="Notes Placeholder 2"/>
          <p:cNvSpPr>
            <a:spLocks noGrp="1"/>
          </p:cNvSpPr>
          <p:nvPr>
            <p:ph type="body" idx="1"/>
          </p:nvPr>
        </p:nvSpPr>
        <p:spPr/>
        <p:txBody>
          <a:bodyPr/>
          <a:lstStyle/>
          <a:p>
            <a:r>
              <a:rPr lang="en-AU" dirty="0" smtClean="0"/>
              <a:t>Explain</a:t>
            </a:r>
            <a:r>
              <a:rPr lang="en-AU" baseline="0" dirty="0" smtClean="0"/>
              <a:t> your site requirements for equipment isolation and tagging.</a:t>
            </a:r>
          </a:p>
          <a:p>
            <a:r>
              <a:rPr lang="en-AU" baseline="0" dirty="0" smtClean="0"/>
              <a:t>Discuss the importance of isolating energy sources in and around confined spaces when entry is required.</a:t>
            </a:r>
            <a:endParaRPr lang="en-AU" dirty="0"/>
          </a:p>
        </p:txBody>
      </p:sp>
    </p:spTree>
    <p:extLst>
      <p:ext uri="{BB962C8B-B14F-4D97-AF65-F5344CB8AC3E}">
        <p14:creationId xmlns:p14="http://schemas.microsoft.com/office/powerpoint/2010/main" val="94916373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90800" y="304800"/>
            <a:ext cx="3659188" cy="2743200"/>
          </a:xfrm>
        </p:spPr>
      </p:sp>
      <p:sp>
        <p:nvSpPr>
          <p:cNvPr id="3" name="Notes Placeholder 2"/>
          <p:cNvSpPr>
            <a:spLocks noGrp="1"/>
          </p:cNvSpPr>
          <p:nvPr>
            <p:ph type="body" idx="1"/>
          </p:nvPr>
        </p:nvSpPr>
        <p:spPr/>
        <p:txBody>
          <a:bodyPr/>
          <a:lstStyle/>
          <a:p>
            <a:r>
              <a:rPr lang="en-AU" dirty="0" smtClean="0"/>
              <a:t>Demonstrate and explain the SMART</a:t>
            </a:r>
            <a:r>
              <a:rPr lang="en-AU" baseline="0" dirty="0" smtClean="0"/>
              <a:t> lifting technique.</a:t>
            </a:r>
          </a:p>
          <a:p>
            <a:r>
              <a:rPr lang="en-AU" baseline="0" dirty="0" smtClean="0"/>
              <a:t>Allow the group to practice lifting various objects using the SMART lifting technique.</a:t>
            </a:r>
          </a:p>
        </p:txBody>
      </p:sp>
    </p:spTree>
    <p:extLst>
      <p:ext uri="{BB962C8B-B14F-4D97-AF65-F5344CB8AC3E}">
        <p14:creationId xmlns:p14="http://schemas.microsoft.com/office/powerpoint/2010/main" val="27074721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90800" y="304800"/>
            <a:ext cx="3659188" cy="2743200"/>
          </a:xfrm>
        </p:spPr>
      </p:sp>
      <p:sp>
        <p:nvSpPr>
          <p:cNvPr id="3" name="Notes Placeholder 2"/>
          <p:cNvSpPr>
            <a:spLocks noGrp="1"/>
          </p:cNvSpPr>
          <p:nvPr>
            <p:ph type="body" idx="1"/>
          </p:nvPr>
        </p:nvSpPr>
        <p:spPr/>
        <p:txBody>
          <a:bodyPr/>
          <a:lstStyle/>
          <a:p>
            <a:r>
              <a:rPr lang="en-AU" baseline="0" dirty="0" smtClean="0"/>
              <a:t>Outline the specific controls for confined spaces. These are discussed in more detail with the following slides.</a:t>
            </a:r>
          </a:p>
          <a:p>
            <a:r>
              <a:rPr lang="en-AU" baseline="0" dirty="0" smtClean="0"/>
              <a:t>Discuss any other controls that are required by your site.</a:t>
            </a:r>
          </a:p>
        </p:txBody>
      </p:sp>
    </p:spTree>
    <p:extLst>
      <p:ext uri="{BB962C8B-B14F-4D97-AF65-F5344CB8AC3E}">
        <p14:creationId xmlns:p14="http://schemas.microsoft.com/office/powerpoint/2010/main" val="186671943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90800" y="304800"/>
            <a:ext cx="3659188" cy="2743200"/>
          </a:xfrm>
        </p:spPr>
      </p:sp>
      <p:sp>
        <p:nvSpPr>
          <p:cNvPr id="3" name="Notes Placeholder 2"/>
          <p:cNvSpPr>
            <a:spLocks noGrp="1"/>
          </p:cNvSpPr>
          <p:nvPr>
            <p:ph type="body" idx="1"/>
          </p:nvPr>
        </p:nvSpPr>
        <p:spPr/>
        <p:txBody>
          <a:bodyPr/>
          <a:lstStyle/>
          <a:p>
            <a:pPr marL="196850" marR="0" indent="-196850" algn="l" defTabSz="914400" rtl="0" eaLnBrk="0" fontAlgn="base" latinLnBrk="0" hangingPunct="0">
              <a:lnSpc>
                <a:spcPct val="100000"/>
              </a:lnSpc>
              <a:spcBef>
                <a:spcPts val="1000"/>
              </a:spcBef>
              <a:spcAft>
                <a:spcPct val="0"/>
              </a:spcAft>
              <a:buClrTx/>
              <a:buSzTx/>
              <a:buFont typeface="Times" pitchFamily="18" charset="0"/>
              <a:buChar char="•"/>
              <a:tabLst>
                <a:tab pos="2667000" algn="l"/>
                <a:tab pos="2955925" algn="l"/>
              </a:tabLst>
              <a:defRPr/>
            </a:pPr>
            <a:r>
              <a:rPr lang="en-US" altLang="en-US" dirty="0" smtClean="0"/>
              <a:t>Discuss your site requirements for signage and barricades for confined spaces.</a:t>
            </a:r>
          </a:p>
          <a:p>
            <a:endParaRPr lang="en-AU" dirty="0"/>
          </a:p>
        </p:txBody>
      </p:sp>
    </p:spTree>
    <p:extLst>
      <p:ext uri="{BB962C8B-B14F-4D97-AF65-F5344CB8AC3E}">
        <p14:creationId xmlns:p14="http://schemas.microsoft.com/office/powerpoint/2010/main" val="424797570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90800" y="304800"/>
            <a:ext cx="3659188" cy="2743200"/>
          </a:xfrm>
        </p:spPr>
      </p:sp>
      <p:sp>
        <p:nvSpPr>
          <p:cNvPr id="3" name="Notes Placeholder 2"/>
          <p:cNvSpPr>
            <a:spLocks noGrp="1"/>
          </p:cNvSpPr>
          <p:nvPr>
            <p:ph type="body" idx="1"/>
          </p:nvPr>
        </p:nvSpPr>
        <p:spPr/>
        <p:txBody>
          <a:bodyPr/>
          <a:lstStyle/>
          <a:p>
            <a:pPr marL="171450" indent="-171450">
              <a:buFontTx/>
              <a:buChar char="•"/>
            </a:pPr>
            <a:r>
              <a:rPr lang="en-AU" altLang="en-US" dirty="0" smtClean="0"/>
              <a:t>Discuss the importance of ventilating a confined space.</a:t>
            </a:r>
          </a:p>
          <a:p>
            <a:pPr marL="171450" indent="-171450">
              <a:buFontTx/>
              <a:buChar char="•"/>
            </a:pPr>
            <a:r>
              <a:rPr lang="en-AU" altLang="en-US" dirty="0" smtClean="0"/>
              <a:t>Explain how spaces are ventilated, such as:</a:t>
            </a:r>
          </a:p>
          <a:p>
            <a:pPr marL="628650" lvl="1" indent="-171450">
              <a:buFont typeface="Arial" pitchFamily="34" charset="0"/>
              <a:buChar char="−"/>
            </a:pPr>
            <a:r>
              <a:rPr lang="en-AU" altLang="en-US" dirty="0" smtClean="0"/>
              <a:t>Opening hatches</a:t>
            </a:r>
          </a:p>
          <a:p>
            <a:pPr marL="628650" lvl="1" indent="-171450">
              <a:buFont typeface="Arial" pitchFamily="34" charset="0"/>
              <a:buChar char="−"/>
            </a:pPr>
            <a:r>
              <a:rPr lang="en-AU" altLang="en-US" dirty="0" smtClean="0"/>
              <a:t>Flushing/purging with air</a:t>
            </a:r>
          </a:p>
          <a:p>
            <a:pPr marL="628650" lvl="1" indent="-171450">
              <a:buFont typeface="Arial" pitchFamily="34" charset="0"/>
              <a:buChar char="−"/>
            </a:pPr>
            <a:r>
              <a:rPr lang="en-AU" altLang="en-US" dirty="0" smtClean="0"/>
              <a:t>Installation of fans and ducting.</a:t>
            </a:r>
          </a:p>
          <a:p>
            <a:pPr marL="171450" indent="-171450" rtl="0">
              <a:buFont typeface="Arial"/>
              <a:buChar char="•"/>
            </a:pPr>
            <a:r>
              <a:rPr lang="en-AU" sz="1000" b="0" i="0" u="none" strike="noStrike" kern="1200" baseline="0" dirty="0" smtClean="0">
                <a:solidFill>
                  <a:schemeClr val="dk1"/>
                </a:solidFill>
                <a:latin typeface="Arial"/>
                <a:ea typeface="ＭＳ Ｐゴシック" pitchFamily="82" charset="-128"/>
                <a:cs typeface="Arial"/>
              </a:rPr>
              <a:t>Show and discuss the the Confined Space Ventilation Management Plan for your site, if applicable.</a:t>
            </a:r>
          </a:p>
          <a:p>
            <a:pPr marL="171450" indent="-171450">
              <a:buFontTx/>
              <a:buChar char="•"/>
            </a:pPr>
            <a:endParaRPr lang="en-AU" altLang="en-US" dirty="0" smtClean="0"/>
          </a:p>
        </p:txBody>
      </p:sp>
    </p:spTree>
    <p:extLst>
      <p:ext uri="{BB962C8B-B14F-4D97-AF65-F5344CB8AC3E}">
        <p14:creationId xmlns:p14="http://schemas.microsoft.com/office/powerpoint/2010/main" val="42479757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90800" y="304800"/>
            <a:ext cx="3659188" cy="2743200"/>
          </a:xfrm>
        </p:spPr>
      </p:sp>
      <p:sp>
        <p:nvSpPr>
          <p:cNvPr id="3" name="Notes Placeholder 2"/>
          <p:cNvSpPr>
            <a:spLocks noGrp="1"/>
          </p:cNvSpPr>
          <p:nvPr>
            <p:ph type="body" idx="1"/>
          </p:nvPr>
        </p:nvSpPr>
        <p:spPr/>
        <p:txBody>
          <a:bodyPr/>
          <a:lstStyle/>
          <a:p>
            <a:pPr marL="171450" marR="0" lvl="0" indent="-171450" algn="l" defTabSz="914400" rtl="0" eaLnBrk="0" fontAlgn="base" latinLnBrk="0" hangingPunct="0">
              <a:lnSpc>
                <a:spcPct val="100000"/>
              </a:lnSpc>
              <a:spcBef>
                <a:spcPct val="30000"/>
              </a:spcBef>
              <a:spcAft>
                <a:spcPct val="0"/>
              </a:spcAft>
              <a:buClrTx/>
              <a:buSzTx/>
              <a:buFontTx/>
              <a:buChar char="•"/>
              <a:tabLst/>
              <a:defRPr/>
            </a:pPr>
            <a:r>
              <a:rPr kumimoji="0" lang="en-US" altLang="en-US" sz="1100" b="0" i="0" u="none" strike="noStrike" kern="1200" cap="none" spc="0" normalizeH="0" baseline="0" noProof="0" dirty="0" smtClean="0">
                <a:ln>
                  <a:noFill/>
                </a:ln>
                <a:solidFill>
                  <a:prstClr val="black"/>
                </a:solidFill>
                <a:effectLst/>
                <a:uLnTx/>
                <a:uFillTx/>
                <a:latin typeface="Arial" panose="020B0604020202020204" pitchFamily="34" charset="0"/>
                <a:ea typeface="MS PGothic" pitchFamily="34" charset="-128"/>
                <a:cs typeface="Arial" panose="020B0604020202020204" pitchFamily="34" charset="0"/>
              </a:rPr>
              <a:t>Discuss the confined space register on your site and where to find it.</a:t>
            </a:r>
          </a:p>
          <a:p>
            <a:pPr marL="171450" marR="0" lvl="0" indent="-171450" algn="l" defTabSz="914400" rtl="0" eaLnBrk="0" fontAlgn="base" latinLnBrk="0" hangingPunct="0">
              <a:lnSpc>
                <a:spcPct val="100000"/>
              </a:lnSpc>
              <a:spcBef>
                <a:spcPct val="30000"/>
              </a:spcBef>
              <a:spcAft>
                <a:spcPct val="0"/>
              </a:spcAft>
              <a:buClrTx/>
              <a:buSzTx/>
              <a:buFontTx/>
              <a:buChar char="•"/>
              <a:tabLst/>
              <a:defRPr/>
            </a:pPr>
            <a:r>
              <a:rPr kumimoji="0" lang="en-US" altLang="en-US" sz="1100" b="0" i="0" u="none" strike="noStrike" kern="1200" cap="none" spc="0" normalizeH="0" baseline="0" noProof="0" dirty="0" smtClean="0">
                <a:ln>
                  <a:noFill/>
                </a:ln>
                <a:solidFill>
                  <a:prstClr val="black"/>
                </a:solidFill>
                <a:effectLst/>
                <a:uLnTx/>
                <a:uFillTx/>
                <a:latin typeface="Arial" panose="020B0604020202020204" pitchFamily="34" charset="0"/>
                <a:ea typeface="MS PGothic" pitchFamily="34" charset="-128"/>
                <a:cs typeface="Arial" panose="020B0604020202020204" pitchFamily="34" charset="0"/>
              </a:rPr>
              <a:t>If a copy is available show it to the trainees.</a:t>
            </a:r>
          </a:p>
          <a:p>
            <a:pPr marL="171450" marR="0" lvl="0" indent="-171450" algn="l" defTabSz="914400" rtl="0" eaLnBrk="0" fontAlgn="base" latinLnBrk="0" hangingPunct="0">
              <a:lnSpc>
                <a:spcPct val="100000"/>
              </a:lnSpc>
              <a:spcBef>
                <a:spcPct val="30000"/>
              </a:spcBef>
              <a:spcAft>
                <a:spcPct val="0"/>
              </a:spcAft>
              <a:buClrTx/>
              <a:buSzTx/>
              <a:buFontTx/>
              <a:buChar char="•"/>
              <a:tabLst/>
              <a:defRPr/>
            </a:pPr>
            <a:r>
              <a:rPr kumimoji="0" lang="en-US" altLang="en-US" sz="1100" b="0" i="0" u="none" strike="noStrike" kern="1200" cap="none" spc="0" normalizeH="0" baseline="0" noProof="0" dirty="0" smtClean="0">
                <a:ln>
                  <a:noFill/>
                </a:ln>
                <a:solidFill>
                  <a:prstClr val="black"/>
                </a:solidFill>
                <a:effectLst/>
                <a:uLnTx/>
                <a:uFillTx/>
                <a:latin typeface="Arial" panose="020B0604020202020204" pitchFamily="34" charset="0"/>
                <a:ea typeface="MS PGothic" pitchFamily="34" charset="-128"/>
                <a:cs typeface="Arial" panose="020B0604020202020204" pitchFamily="34" charset="0"/>
              </a:rPr>
              <a:t>Explain the:</a:t>
            </a:r>
          </a:p>
          <a:p>
            <a:pPr marL="347663" marR="0" lvl="1" indent="-171450" algn="l" defTabSz="457200" rtl="0" eaLnBrk="1" fontAlgn="base" latinLnBrk="0" hangingPunct="1">
              <a:lnSpc>
                <a:spcPct val="100000"/>
              </a:lnSpc>
              <a:spcBef>
                <a:spcPct val="30000"/>
              </a:spcBef>
              <a:spcAft>
                <a:spcPct val="0"/>
              </a:spcAft>
              <a:buClrTx/>
              <a:buSzTx/>
              <a:buFontTx/>
              <a:buChar char="-"/>
              <a:tabLst/>
              <a:defRPr/>
            </a:pPr>
            <a:r>
              <a:rPr lang="en-US" altLang="en-US" sz="1100" b="0" i="0" u="none" strike="noStrike" kern="1200" baseline="0" noProof="0" dirty="0" smtClean="0">
                <a:solidFill>
                  <a:schemeClr val="dk1"/>
                </a:solidFill>
                <a:latin typeface="Arial"/>
                <a:ea typeface="ＭＳ Ｐゴシック" pitchFamily="64" charset="-128"/>
                <a:cs typeface="Arial"/>
              </a:rPr>
              <a:t>Confined space audit process and who conducts it</a:t>
            </a:r>
          </a:p>
          <a:p>
            <a:pPr marL="347663" marR="0" lvl="1" indent="-171450" algn="l" defTabSz="457200" rtl="0" eaLnBrk="1" fontAlgn="base" latinLnBrk="0" hangingPunct="1">
              <a:lnSpc>
                <a:spcPct val="100000"/>
              </a:lnSpc>
              <a:spcBef>
                <a:spcPct val="30000"/>
              </a:spcBef>
              <a:spcAft>
                <a:spcPct val="0"/>
              </a:spcAft>
              <a:buClrTx/>
              <a:buSzTx/>
              <a:buFontTx/>
              <a:buChar char="-"/>
              <a:tabLst/>
              <a:defRPr/>
            </a:pPr>
            <a:r>
              <a:rPr lang="en-US" altLang="en-US" sz="1100" b="0" i="0" u="none" strike="noStrike" kern="1200" baseline="0" noProof="0" dirty="0" smtClean="0">
                <a:solidFill>
                  <a:schemeClr val="dk1"/>
                </a:solidFill>
                <a:latin typeface="Arial"/>
                <a:ea typeface="ＭＳ Ｐゴシック" pitchFamily="64" charset="-128"/>
                <a:cs typeface="Arial"/>
              </a:rPr>
              <a:t>Confined Space Safety Data Sheets are developed and kept in the register and are used as a reference for JSA, ATW and Confined Space Entry Clearance Certificate</a:t>
            </a:r>
          </a:p>
          <a:p>
            <a:pPr marL="347663" marR="0" lvl="1" indent="-171450" algn="l" defTabSz="457200" rtl="0" eaLnBrk="1" fontAlgn="base" latinLnBrk="0" hangingPunct="1">
              <a:lnSpc>
                <a:spcPct val="100000"/>
              </a:lnSpc>
              <a:spcBef>
                <a:spcPct val="30000"/>
              </a:spcBef>
              <a:spcAft>
                <a:spcPct val="0"/>
              </a:spcAft>
              <a:buClrTx/>
              <a:buSzTx/>
              <a:buFontTx/>
              <a:buChar char="-"/>
              <a:tabLst/>
              <a:defRPr/>
            </a:pPr>
            <a:r>
              <a:rPr lang="en-US" altLang="en-US" sz="1100" b="0" i="0" u="none" strike="noStrike" kern="1200" baseline="0" noProof="0" dirty="0" smtClean="0">
                <a:solidFill>
                  <a:schemeClr val="dk1"/>
                </a:solidFill>
                <a:latin typeface="Arial"/>
                <a:ea typeface="ＭＳ Ｐゴシック" pitchFamily="64" charset="-128"/>
                <a:cs typeface="Arial"/>
              </a:rPr>
              <a:t>Action to take if trainees believe that there may be an unidentified confined space onsite:</a:t>
            </a:r>
          </a:p>
          <a:p>
            <a:pPr marL="628650" marR="0" lvl="2" indent="-180975" algn="l" defTabSz="4572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altLang="en-US" sz="1100" b="0" i="0" u="none" strike="noStrike" kern="1200" baseline="0" noProof="0" dirty="0" smtClean="0">
                <a:solidFill>
                  <a:schemeClr val="dk1"/>
                </a:solidFill>
                <a:latin typeface="Arial"/>
                <a:ea typeface="ＭＳ Ｐゴシック" pitchFamily="64" charset="-128"/>
                <a:cs typeface="Arial"/>
              </a:rPr>
              <a:t>Do not enter space</a:t>
            </a:r>
          </a:p>
          <a:p>
            <a:pPr marL="628650" marR="0" lvl="2" indent="-180975" algn="l" defTabSz="4572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altLang="en-US" sz="1100" b="0" i="0" u="none" strike="noStrike" kern="1200" baseline="0" noProof="0" dirty="0" smtClean="0">
                <a:solidFill>
                  <a:schemeClr val="dk1"/>
                </a:solidFill>
                <a:latin typeface="Arial"/>
                <a:ea typeface="ＭＳ Ｐゴシック" pitchFamily="64" charset="-128"/>
                <a:cs typeface="Arial"/>
              </a:rPr>
              <a:t>Contact supervisor immediately</a:t>
            </a:r>
          </a:p>
          <a:p>
            <a:pPr marL="628650" marR="0" lvl="2" indent="-180975" algn="l" defTabSz="4572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altLang="en-US" sz="1100" b="0" i="0" u="none" strike="noStrike" kern="1200" baseline="0" noProof="0" dirty="0" smtClean="0">
                <a:solidFill>
                  <a:schemeClr val="dk1"/>
                </a:solidFill>
                <a:latin typeface="Arial"/>
                <a:ea typeface="ＭＳ Ｐゴシック" pitchFamily="64" charset="-128"/>
                <a:cs typeface="Arial"/>
              </a:rPr>
              <a:t>Conduct a risk assessment / audit</a:t>
            </a:r>
            <a:r>
              <a:rPr lang="en-US" altLang="en-US" dirty="0" smtClean="0"/>
              <a:t>.</a:t>
            </a:r>
          </a:p>
          <a:p>
            <a:pPr marL="171450" indent="-171450">
              <a:buFontTx/>
              <a:buChar char="•"/>
              <a:defRPr/>
            </a:pPr>
            <a:r>
              <a:rPr lang="en-US" altLang="en-US" b="1" dirty="0" smtClean="0">
                <a:cs typeface="ＭＳ Ｐゴシック" charset="0"/>
              </a:rPr>
              <a:t>Group Discussion:  Discuss the confined spaces in the work area of the trainees.</a:t>
            </a:r>
          </a:p>
        </p:txBody>
      </p:sp>
    </p:spTree>
    <p:extLst>
      <p:ext uri="{BB962C8B-B14F-4D97-AF65-F5344CB8AC3E}">
        <p14:creationId xmlns:p14="http://schemas.microsoft.com/office/powerpoint/2010/main" val="40002190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90800" y="304800"/>
            <a:ext cx="3659188" cy="2743200"/>
          </a:xfrm>
        </p:spPr>
      </p:sp>
      <p:sp>
        <p:nvSpPr>
          <p:cNvPr id="3" name="Notes Placeholder 2"/>
          <p:cNvSpPr>
            <a:spLocks noGrp="1"/>
          </p:cNvSpPr>
          <p:nvPr>
            <p:ph type="body" idx="1"/>
          </p:nvPr>
        </p:nvSpPr>
        <p:spPr/>
        <p:txBody>
          <a:bodyPr/>
          <a:lstStyle/>
          <a:p>
            <a:pPr marL="196850" marR="0" indent="-196850" algn="l" defTabSz="914400" rtl="0" eaLnBrk="0" fontAlgn="base" latinLnBrk="0" hangingPunct="0">
              <a:lnSpc>
                <a:spcPct val="100000"/>
              </a:lnSpc>
              <a:spcBef>
                <a:spcPts val="1000"/>
              </a:spcBef>
              <a:spcAft>
                <a:spcPct val="0"/>
              </a:spcAft>
              <a:buClrTx/>
              <a:buSzTx/>
              <a:buFont typeface="Times" pitchFamily="18" charset="0"/>
              <a:buChar char="•"/>
              <a:tabLst>
                <a:tab pos="2667000" algn="l"/>
                <a:tab pos="2955925" algn="l"/>
              </a:tabLst>
              <a:defRPr/>
            </a:pPr>
            <a:r>
              <a:rPr lang="en-US" altLang="en-US" dirty="0" smtClean="0"/>
              <a:t>Explain why atmospheric testing is conducted within a confined space before entry and also throughout the activity.</a:t>
            </a:r>
          </a:p>
          <a:p>
            <a:endParaRPr lang="en-AU" dirty="0"/>
          </a:p>
        </p:txBody>
      </p:sp>
    </p:spTree>
    <p:extLst>
      <p:ext uri="{BB962C8B-B14F-4D97-AF65-F5344CB8AC3E}">
        <p14:creationId xmlns:p14="http://schemas.microsoft.com/office/powerpoint/2010/main" val="424797570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90800" y="304800"/>
            <a:ext cx="3659188" cy="2743200"/>
          </a:xfrm>
        </p:spPr>
      </p:sp>
      <p:sp>
        <p:nvSpPr>
          <p:cNvPr id="3" name="Notes Placeholder 2"/>
          <p:cNvSpPr>
            <a:spLocks noGrp="1"/>
          </p:cNvSpPr>
          <p:nvPr>
            <p:ph type="body" idx="1"/>
          </p:nvPr>
        </p:nvSpPr>
        <p:spPr/>
        <p:txBody>
          <a:bodyPr/>
          <a:lstStyle/>
          <a:p>
            <a:pPr marL="171450" indent="-171450">
              <a:buFontTx/>
              <a:buChar char="•"/>
            </a:pPr>
            <a:r>
              <a:rPr lang="en-AU" altLang="en-US" dirty="0" smtClean="0"/>
              <a:t>Discuss the following points regarding atmospheric testing.</a:t>
            </a:r>
          </a:p>
          <a:p>
            <a:pPr marL="628650" lvl="1" indent="-171450">
              <a:buFont typeface="Arial" pitchFamily="34" charset="0"/>
              <a:buChar char="−"/>
            </a:pPr>
            <a:r>
              <a:rPr lang="en-AU" altLang="en-US" dirty="0" smtClean="0"/>
              <a:t>Gas detectors gauge:</a:t>
            </a:r>
          </a:p>
          <a:p>
            <a:pPr marL="1085850" lvl="2" indent="-171450">
              <a:buFont typeface="Calibri" pitchFamily="34" charset="0"/>
              <a:buChar char="◦"/>
            </a:pPr>
            <a:r>
              <a:rPr lang="en-AU" altLang="en-US" dirty="0" smtClean="0"/>
              <a:t>Oxygen content</a:t>
            </a:r>
          </a:p>
          <a:p>
            <a:pPr marL="1085850" lvl="2" indent="-171450">
              <a:buFont typeface="Calibri" pitchFamily="34" charset="0"/>
              <a:buChar char="◦"/>
            </a:pPr>
            <a:r>
              <a:rPr lang="en-AU" altLang="en-US" dirty="0" smtClean="0"/>
              <a:t>Airborne concentration of flammable contaminants</a:t>
            </a:r>
          </a:p>
          <a:p>
            <a:pPr marL="1085850" lvl="2" indent="-171450">
              <a:buFont typeface="Calibri" pitchFamily="34" charset="0"/>
              <a:buChar char="◦"/>
            </a:pPr>
            <a:r>
              <a:rPr lang="en-AU" altLang="en-US" dirty="0" smtClean="0"/>
              <a:t>Airborne concentration of potential contaminants.</a:t>
            </a:r>
          </a:p>
          <a:p>
            <a:pPr marL="628650" lvl="1" indent="-171450">
              <a:buFont typeface="Arial" pitchFamily="34" charset="0"/>
              <a:buChar char="−"/>
            </a:pPr>
            <a:r>
              <a:rPr lang="en-AU" altLang="en-US" dirty="0" smtClean="0"/>
              <a:t>Atmospheric testing is a systematic process, and must be conducted within sequence as shown on the slide.</a:t>
            </a:r>
          </a:p>
          <a:p>
            <a:endParaRPr lang="en-AU" dirty="0"/>
          </a:p>
        </p:txBody>
      </p:sp>
    </p:spTree>
    <p:extLst>
      <p:ext uri="{BB962C8B-B14F-4D97-AF65-F5344CB8AC3E}">
        <p14:creationId xmlns:p14="http://schemas.microsoft.com/office/powerpoint/2010/main" val="424797570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90800" y="304800"/>
            <a:ext cx="3659188" cy="2743200"/>
          </a:xfrm>
        </p:spPr>
      </p:sp>
      <p:sp>
        <p:nvSpPr>
          <p:cNvPr id="3" name="Notes Placeholder 2"/>
          <p:cNvSpPr>
            <a:spLocks noGrp="1"/>
          </p:cNvSpPr>
          <p:nvPr>
            <p:ph type="body" idx="1"/>
          </p:nvPr>
        </p:nvSpPr>
        <p:spPr/>
        <p:txBody>
          <a:bodyPr/>
          <a:lstStyle/>
          <a:p>
            <a:pPr marL="171450" indent="-171450">
              <a:buFontTx/>
              <a:buChar char="•"/>
            </a:pPr>
            <a:r>
              <a:rPr lang="en-AU" altLang="en-US" dirty="0" smtClean="0"/>
              <a:t>Explain that the exposure standards for how long a person can be exposed to a vapour/gas/chemical.</a:t>
            </a:r>
          </a:p>
          <a:p>
            <a:pPr marL="171450" indent="-171450">
              <a:buFontTx/>
              <a:buChar char="•"/>
            </a:pPr>
            <a:r>
              <a:rPr lang="en-AU" altLang="en-US" dirty="0" smtClean="0"/>
              <a:t>Refer to SDS for exposure standards.</a:t>
            </a:r>
          </a:p>
        </p:txBody>
      </p:sp>
    </p:spTree>
    <p:extLst>
      <p:ext uri="{BB962C8B-B14F-4D97-AF65-F5344CB8AC3E}">
        <p14:creationId xmlns:p14="http://schemas.microsoft.com/office/powerpoint/2010/main" val="424797570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90800" y="304800"/>
            <a:ext cx="3659188" cy="2743200"/>
          </a:xfrm>
        </p:spPr>
      </p:sp>
      <p:sp>
        <p:nvSpPr>
          <p:cNvPr id="3" name="Notes Placeholder 2"/>
          <p:cNvSpPr>
            <a:spLocks noGrp="1"/>
          </p:cNvSpPr>
          <p:nvPr>
            <p:ph type="body" idx="1"/>
          </p:nvPr>
        </p:nvSpPr>
        <p:spPr/>
        <p:txBody>
          <a:bodyPr/>
          <a:lstStyle/>
          <a:p>
            <a:pPr marL="171450" indent="-171450">
              <a:buFontTx/>
              <a:buChar char="•"/>
            </a:pPr>
            <a:r>
              <a:rPr lang="en-AU" altLang="en-US" dirty="0" smtClean="0"/>
              <a:t>Discuss the minimum requirements in the table above.</a:t>
            </a:r>
          </a:p>
          <a:p>
            <a:pPr marL="171450" indent="-171450">
              <a:buFontTx/>
              <a:buChar char="•"/>
            </a:pPr>
            <a:r>
              <a:rPr lang="en-AU" altLang="en-US" dirty="0" smtClean="0"/>
              <a:t>Emphasise that no person is to remain in the confined space when the concentration of flammable airborne contaminants is greater than or equal to 10% LEL.</a:t>
            </a:r>
          </a:p>
        </p:txBody>
      </p:sp>
    </p:spTree>
    <p:extLst>
      <p:ext uri="{BB962C8B-B14F-4D97-AF65-F5344CB8AC3E}">
        <p14:creationId xmlns:p14="http://schemas.microsoft.com/office/powerpoint/2010/main" val="424797570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90800" y="304800"/>
            <a:ext cx="3659188" cy="2743200"/>
          </a:xfrm>
        </p:spPr>
      </p:sp>
      <p:sp>
        <p:nvSpPr>
          <p:cNvPr id="3" name="Notes Placeholder 2"/>
          <p:cNvSpPr>
            <a:spLocks noGrp="1"/>
          </p:cNvSpPr>
          <p:nvPr>
            <p:ph type="body" idx="1"/>
          </p:nvPr>
        </p:nvSpPr>
        <p:spPr/>
        <p:txBody>
          <a:bodyPr/>
          <a:lstStyle/>
          <a:p>
            <a:pPr marL="171450" indent="-171450">
              <a:buFontTx/>
              <a:buChar char="•"/>
            </a:pPr>
            <a:r>
              <a:rPr lang="en-US" altLang="en-US" dirty="0" smtClean="0"/>
              <a:t>Discuss the use of gas detectors for confined space entry.</a:t>
            </a:r>
          </a:p>
          <a:p>
            <a:pPr marL="171450" indent="-171450">
              <a:buFontTx/>
              <a:buChar char="•"/>
            </a:pPr>
            <a:r>
              <a:rPr lang="en-US" altLang="en-US" dirty="0" smtClean="0"/>
              <a:t>If possible have one available for the</a:t>
            </a:r>
            <a:r>
              <a:rPr lang="en-US" altLang="en-US" baseline="0" dirty="0" smtClean="0"/>
              <a:t> group to </a:t>
            </a:r>
            <a:r>
              <a:rPr lang="en-US" altLang="en-US" baseline="0" dirty="0" err="1" smtClean="0"/>
              <a:t>familiarise</a:t>
            </a:r>
            <a:r>
              <a:rPr lang="en-US" altLang="en-US" baseline="0" dirty="0" smtClean="0"/>
              <a:t> themselves with.</a:t>
            </a:r>
            <a:endParaRPr lang="en-US" altLang="en-US" dirty="0" smtClean="0"/>
          </a:p>
        </p:txBody>
      </p:sp>
    </p:spTree>
    <p:extLst>
      <p:ext uri="{BB962C8B-B14F-4D97-AF65-F5344CB8AC3E}">
        <p14:creationId xmlns:p14="http://schemas.microsoft.com/office/powerpoint/2010/main" val="424797570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90800" y="304800"/>
            <a:ext cx="3659188" cy="2743200"/>
          </a:xfrm>
        </p:spPr>
      </p:sp>
      <p:sp>
        <p:nvSpPr>
          <p:cNvPr id="3" name="Notes Placeholder 2"/>
          <p:cNvSpPr>
            <a:spLocks noGrp="1"/>
          </p:cNvSpPr>
          <p:nvPr>
            <p:ph type="body" idx="1"/>
          </p:nvPr>
        </p:nvSpPr>
        <p:spPr/>
        <p:txBody>
          <a:bodyPr/>
          <a:lstStyle/>
          <a:p>
            <a:pPr marL="171450" indent="-171450">
              <a:buFontTx/>
              <a:buChar char="•"/>
            </a:pPr>
            <a:r>
              <a:rPr lang="en-US" altLang="en-US" dirty="0" smtClean="0"/>
              <a:t>Explain that gas detectors:</a:t>
            </a:r>
          </a:p>
          <a:p>
            <a:pPr marL="628650" lvl="1" indent="-171450">
              <a:buFont typeface="Arial" pitchFamily="34" charset="0"/>
              <a:buChar char="−"/>
            </a:pPr>
            <a:r>
              <a:rPr lang="en-US" altLang="en-US" dirty="0" smtClean="0"/>
              <a:t>Provide information using specific terminology, which is explained in the table on the slide</a:t>
            </a:r>
          </a:p>
          <a:p>
            <a:pPr marL="628650" lvl="1" indent="-171450">
              <a:buFont typeface="Arial" pitchFamily="34" charset="0"/>
              <a:buChar char="−"/>
            </a:pPr>
            <a:r>
              <a:rPr lang="en-US" altLang="en-US" dirty="0" smtClean="0"/>
              <a:t>Can be used to measure for a variety of gases - the most common readings are:</a:t>
            </a:r>
          </a:p>
          <a:p>
            <a:pPr marL="1085850" lvl="2" indent="-171450">
              <a:buFont typeface="Calibri" pitchFamily="34" charset="0"/>
              <a:buChar char="◦"/>
            </a:pPr>
            <a:r>
              <a:rPr lang="en-US" altLang="en-US" dirty="0" smtClean="0"/>
              <a:t>Carbon monoxide</a:t>
            </a:r>
          </a:p>
          <a:p>
            <a:pPr marL="1085850" lvl="2" indent="-171450">
              <a:buFont typeface="Calibri" pitchFamily="34" charset="0"/>
              <a:buChar char="◦"/>
            </a:pPr>
            <a:r>
              <a:rPr lang="en-US" altLang="en-US" dirty="0" smtClean="0"/>
              <a:t>Hydrogen sulphide</a:t>
            </a:r>
          </a:p>
          <a:p>
            <a:pPr marL="1085850" lvl="2" indent="-171450">
              <a:buFont typeface="Calibri" pitchFamily="34" charset="0"/>
              <a:buChar char="◦"/>
            </a:pPr>
            <a:r>
              <a:rPr lang="en-US" altLang="en-US" dirty="0" smtClean="0"/>
              <a:t>Oxygen</a:t>
            </a:r>
          </a:p>
          <a:p>
            <a:pPr marL="1085850" lvl="2" indent="-171450">
              <a:buFont typeface="Calibri" pitchFamily="34" charset="0"/>
              <a:buChar char="◦"/>
            </a:pPr>
            <a:r>
              <a:rPr lang="en-US" altLang="en-US" dirty="0" smtClean="0"/>
              <a:t>Combustible gases / dust (LEL).</a:t>
            </a:r>
          </a:p>
          <a:p>
            <a:endParaRPr lang="en-AU" dirty="0"/>
          </a:p>
        </p:txBody>
      </p:sp>
    </p:spTree>
    <p:extLst>
      <p:ext uri="{BB962C8B-B14F-4D97-AF65-F5344CB8AC3E}">
        <p14:creationId xmlns:p14="http://schemas.microsoft.com/office/powerpoint/2010/main" val="424797570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90800" y="304800"/>
            <a:ext cx="3659188" cy="2743200"/>
          </a:xfrm>
        </p:spPr>
      </p:sp>
      <p:sp>
        <p:nvSpPr>
          <p:cNvPr id="3" name="Notes Placeholder 2"/>
          <p:cNvSpPr>
            <a:spLocks noGrp="1"/>
          </p:cNvSpPr>
          <p:nvPr>
            <p:ph type="body" idx="1"/>
          </p:nvPr>
        </p:nvSpPr>
        <p:spPr/>
        <p:txBody>
          <a:bodyPr/>
          <a:lstStyle/>
          <a:p>
            <a:pPr marL="171450" indent="-171450">
              <a:buFontTx/>
              <a:buChar char="•"/>
            </a:pPr>
            <a:r>
              <a:rPr lang="en-AU" dirty="0" smtClean="0"/>
              <a:t>Discuss</a:t>
            </a:r>
            <a:r>
              <a:rPr lang="en-AU" baseline="0" dirty="0" smtClean="0"/>
              <a:t> the importance of checking the gas detector before use.</a:t>
            </a:r>
          </a:p>
          <a:p>
            <a:pPr marL="171450" indent="-171450">
              <a:buFontTx/>
              <a:buChar char="•"/>
            </a:pPr>
            <a:r>
              <a:rPr lang="en-AU" baseline="0" dirty="0" smtClean="0"/>
              <a:t>Explain what is meant by calibration.</a:t>
            </a:r>
            <a:endParaRPr lang="en-AU" dirty="0"/>
          </a:p>
        </p:txBody>
      </p:sp>
    </p:spTree>
    <p:extLst>
      <p:ext uri="{BB962C8B-B14F-4D97-AF65-F5344CB8AC3E}">
        <p14:creationId xmlns:p14="http://schemas.microsoft.com/office/powerpoint/2010/main" val="424797570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90800" y="304800"/>
            <a:ext cx="3659188" cy="2743200"/>
          </a:xfrm>
        </p:spPr>
      </p:sp>
      <p:sp>
        <p:nvSpPr>
          <p:cNvPr id="3" name="Notes Placeholder 2"/>
          <p:cNvSpPr>
            <a:spLocks noGrp="1"/>
          </p:cNvSpPr>
          <p:nvPr>
            <p:ph type="body" idx="1"/>
          </p:nvPr>
        </p:nvSpPr>
        <p:spPr/>
        <p:txBody>
          <a:bodyPr/>
          <a:lstStyle/>
          <a:p>
            <a:pPr marL="171450" indent="-171450">
              <a:buFontTx/>
              <a:buChar char="•"/>
            </a:pPr>
            <a:r>
              <a:rPr lang="en-US" altLang="en-US" dirty="0" smtClean="0"/>
              <a:t>Discuss the steps to use a gas detector unit.</a:t>
            </a:r>
          </a:p>
          <a:p>
            <a:pPr marL="685800" lvl="1" indent="-228600">
              <a:buFont typeface="Calibri" pitchFamily="34" charset="0"/>
              <a:buAutoNum type="arabicPeriod"/>
            </a:pPr>
            <a:r>
              <a:rPr lang="en-US" altLang="en-US" dirty="0" smtClean="0"/>
              <a:t>Press power button</a:t>
            </a:r>
          </a:p>
          <a:p>
            <a:pPr marL="685800" lvl="1" indent="-228600">
              <a:buFont typeface="Calibri" pitchFamily="34" charset="0"/>
              <a:buAutoNum type="arabicPeriod"/>
            </a:pPr>
            <a:r>
              <a:rPr lang="en-US" altLang="en-US" dirty="0" smtClean="0"/>
              <a:t>Wait for unit to perform test sequence</a:t>
            </a:r>
          </a:p>
          <a:p>
            <a:pPr marL="685800" lvl="1" indent="-228600">
              <a:buFont typeface="Calibri" pitchFamily="34" charset="0"/>
              <a:buAutoNum type="arabicPeriod"/>
            </a:pPr>
            <a:r>
              <a:rPr lang="en-US" altLang="en-US" dirty="0" smtClean="0"/>
              <a:t>Test unit in clean air (bump test)</a:t>
            </a:r>
          </a:p>
          <a:p>
            <a:pPr marL="685800" lvl="1" indent="-228600">
              <a:buFont typeface="Calibri" pitchFamily="34" charset="0"/>
              <a:buAutoNum type="arabicPeriod"/>
            </a:pPr>
            <a:r>
              <a:rPr lang="en-US" altLang="en-US" dirty="0" smtClean="0"/>
              <a:t>Lower unit or tube extension into confined space</a:t>
            </a:r>
          </a:p>
          <a:p>
            <a:pPr marL="685800" lvl="1" indent="-228600">
              <a:buFont typeface="Calibri" pitchFamily="34" charset="0"/>
              <a:buAutoNum type="arabicPeriod"/>
            </a:pPr>
            <a:r>
              <a:rPr lang="en-US" altLang="en-US" dirty="0" smtClean="0"/>
              <a:t>Test for five minutes</a:t>
            </a:r>
          </a:p>
          <a:p>
            <a:pPr marL="685800" lvl="1" indent="-228600">
              <a:buFont typeface="Calibri" pitchFamily="34" charset="0"/>
              <a:buAutoNum type="arabicPeriod"/>
            </a:pPr>
            <a:r>
              <a:rPr lang="en-US" altLang="en-US" dirty="0" smtClean="0"/>
              <a:t>Withdraw unit from space and check for alarms or red lights</a:t>
            </a:r>
          </a:p>
          <a:p>
            <a:pPr marL="685800" lvl="1" indent="-228600">
              <a:buFont typeface="Calibri" pitchFamily="34" charset="0"/>
              <a:buAutoNum type="arabicPeriod"/>
            </a:pPr>
            <a:r>
              <a:rPr lang="en-US" altLang="en-US" dirty="0" smtClean="0"/>
              <a:t>Record all readings</a:t>
            </a:r>
          </a:p>
          <a:p>
            <a:pPr marL="685800" lvl="1" indent="-228600">
              <a:buFont typeface="Calibri" pitchFamily="34" charset="0"/>
              <a:buAutoNum type="arabicPeriod"/>
            </a:pPr>
            <a:r>
              <a:rPr lang="en-US" altLang="en-US" dirty="0" smtClean="0"/>
              <a:t>Check readings indicate safe levels</a:t>
            </a:r>
          </a:p>
          <a:p>
            <a:pPr marL="685800" lvl="1" indent="-228600">
              <a:buFont typeface="Calibri" pitchFamily="34" charset="0"/>
              <a:buAutoNum type="arabicPeriod"/>
            </a:pPr>
            <a:r>
              <a:rPr lang="en-US" altLang="en-US" dirty="0" smtClean="0"/>
              <a:t>Strap unit to your body to monitor for gases after entry.</a:t>
            </a:r>
          </a:p>
          <a:p>
            <a:pPr marL="685800" lvl="1" indent="-228600">
              <a:buFont typeface="Calibri" pitchFamily="34" charset="0"/>
              <a:buAutoNum type="arabicPeriod"/>
            </a:pPr>
            <a:r>
              <a:rPr lang="en-US" altLang="en-US" dirty="0" smtClean="0"/>
              <a:t>Re-test space before re-entry.</a:t>
            </a:r>
            <a:endParaRPr lang="en-AU" dirty="0" smtClean="0"/>
          </a:p>
          <a:p>
            <a:endParaRPr lang="en-AU" dirty="0"/>
          </a:p>
        </p:txBody>
      </p:sp>
    </p:spTree>
    <p:extLst>
      <p:ext uri="{BB962C8B-B14F-4D97-AF65-F5344CB8AC3E}">
        <p14:creationId xmlns:p14="http://schemas.microsoft.com/office/powerpoint/2010/main" val="424797570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90800" y="304800"/>
            <a:ext cx="3659188" cy="2743200"/>
          </a:xfrm>
        </p:spPr>
      </p:sp>
      <p:sp>
        <p:nvSpPr>
          <p:cNvPr id="3" name="Notes Placeholder 2"/>
          <p:cNvSpPr>
            <a:spLocks noGrp="1"/>
          </p:cNvSpPr>
          <p:nvPr>
            <p:ph type="body" idx="1"/>
          </p:nvPr>
        </p:nvSpPr>
        <p:spPr/>
        <p:txBody>
          <a:bodyPr/>
          <a:lstStyle/>
          <a:p>
            <a:pPr marL="171450" indent="-171450">
              <a:buFontTx/>
              <a:buChar char="•"/>
            </a:pPr>
            <a:r>
              <a:rPr lang="en-US" altLang="en-US" dirty="0" smtClean="0"/>
              <a:t>Discuss the use of safety harnesses and lines for confined space entry.</a:t>
            </a:r>
          </a:p>
          <a:p>
            <a:pPr marL="171450" indent="-171450">
              <a:buFontTx/>
              <a:buChar char="•"/>
            </a:pPr>
            <a:r>
              <a:rPr lang="en-US" altLang="en-US" dirty="0" smtClean="0"/>
              <a:t>Reinforce that all personnel who are required to enter a confined space must be train and competent to wear a safety harness.</a:t>
            </a:r>
          </a:p>
          <a:p>
            <a:endParaRPr lang="en-AU" dirty="0"/>
          </a:p>
        </p:txBody>
      </p:sp>
    </p:spTree>
    <p:extLst>
      <p:ext uri="{BB962C8B-B14F-4D97-AF65-F5344CB8AC3E}">
        <p14:creationId xmlns:p14="http://schemas.microsoft.com/office/powerpoint/2010/main" val="424797570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90800" y="304800"/>
            <a:ext cx="3659188" cy="27432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defRPr/>
            </a:pPr>
            <a:r>
              <a:rPr lang="en-US" altLang="en-US" dirty="0" smtClean="0"/>
              <a:t>Explain when to use a respiratory device, for example:</a:t>
            </a:r>
          </a:p>
          <a:p>
            <a:pPr marL="628650" lvl="1" indent="-171450">
              <a:buFont typeface="Arial" panose="020B0604020202020204" pitchFamily="34" charset="0"/>
              <a:buChar char="−"/>
              <a:defRPr/>
            </a:pPr>
            <a:r>
              <a:rPr lang="en-US" altLang="en-US" dirty="0" smtClean="0"/>
              <a:t>Testing indicated that safe atmosphere cannot be established or maintained</a:t>
            </a:r>
          </a:p>
          <a:p>
            <a:pPr marL="628650" lvl="1" indent="-171450">
              <a:buFont typeface="Arial" panose="020B0604020202020204" pitchFamily="34" charset="0"/>
              <a:buChar char="−"/>
              <a:defRPr/>
            </a:pPr>
            <a:r>
              <a:rPr lang="en-US" altLang="en-US" dirty="0" smtClean="0"/>
              <a:t>The work in the confined space is likely to contaminate the atmosphere, such as welding.</a:t>
            </a:r>
          </a:p>
          <a:p>
            <a:pPr marL="171450" indent="-171450">
              <a:buFont typeface="Arial" panose="020B0604020202020204" pitchFamily="34" charset="0"/>
              <a:buChar char="•"/>
              <a:defRPr/>
            </a:pPr>
            <a:r>
              <a:rPr lang="en-US" altLang="en-US" dirty="0" smtClean="0"/>
              <a:t>Discuss the types of respiratory equipment used at your site.</a:t>
            </a:r>
          </a:p>
          <a:p>
            <a:pPr marL="171450" indent="-171450">
              <a:buFont typeface="Arial" panose="020B0604020202020204" pitchFamily="34" charset="0"/>
              <a:buChar char="•"/>
              <a:defRPr/>
            </a:pPr>
            <a:r>
              <a:rPr lang="en-US" altLang="en-US" dirty="0" smtClean="0"/>
              <a:t>Explain that different types of equipment have different limitations.</a:t>
            </a:r>
          </a:p>
          <a:p>
            <a:endParaRPr lang="en-AU" dirty="0"/>
          </a:p>
        </p:txBody>
      </p:sp>
    </p:spTree>
    <p:extLst>
      <p:ext uri="{BB962C8B-B14F-4D97-AF65-F5344CB8AC3E}">
        <p14:creationId xmlns:p14="http://schemas.microsoft.com/office/powerpoint/2010/main" val="27077408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90800" y="304800"/>
            <a:ext cx="3659188" cy="2743200"/>
          </a:xfrm>
        </p:spPr>
      </p:sp>
      <p:sp>
        <p:nvSpPr>
          <p:cNvPr id="3" name="Notes Placeholder 2"/>
          <p:cNvSpPr>
            <a:spLocks noGrp="1"/>
          </p:cNvSpPr>
          <p:nvPr>
            <p:ph type="body" idx="1"/>
          </p:nvPr>
        </p:nvSpPr>
        <p:spPr/>
        <p:txBody>
          <a:bodyPr/>
          <a:lstStyle/>
          <a:p>
            <a:pPr marL="196850" marR="0" indent="-196850" algn="l" defTabSz="914400" rtl="0" eaLnBrk="0" fontAlgn="base" latinLnBrk="0" hangingPunct="0">
              <a:lnSpc>
                <a:spcPct val="100000"/>
              </a:lnSpc>
              <a:spcBef>
                <a:spcPts val="1000"/>
              </a:spcBef>
              <a:spcAft>
                <a:spcPct val="0"/>
              </a:spcAft>
              <a:buClrTx/>
              <a:buSzTx/>
              <a:buFont typeface="Times" pitchFamily="18" charset="0"/>
              <a:buChar char="•"/>
              <a:tabLst>
                <a:tab pos="2667000" algn="l"/>
                <a:tab pos="2955925" algn="l"/>
              </a:tabLst>
              <a:defRPr/>
            </a:pPr>
            <a:r>
              <a:rPr lang="en-US" altLang="en-US" dirty="0" smtClean="0"/>
              <a:t>Discuss the obligations of all personnel who are required to work in or around confined spaces.</a:t>
            </a:r>
          </a:p>
        </p:txBody>
      </p:sp>
    </p:spTree>
    <p:extLst>
      <p:ext uri="{BB962C8B-B14F-4D97-AF65-F5344CB8AC3E}">
        <p14:creationId xmlns:p14="http://schemas.microsoft.com/office/powerpoint/2010/main" val="60611667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90800" y="304800"/>
            <a:ext cx="3659188" cy="2743200"/>
          </a:xfrm>
        </p:spPr>
      </p:sp>
      <p:sp>
        <p:nvSpPr>
          <p:cNvPr id="3" name="Notes Placeholder 2"/>
          <p:cNvSpPr>
            <a:spLocks noGrp="1"/>
          </p:cNvSpPr>
          <p:nvPr>
            <p:ph type="body" idx="1"/>
          </p:nvPr>
        </p:nvSpPr>
        <p:spPr/>
        <p:txBody>
          <a:bodyPr/>
          <a:lstStyle/>
          <a:p>
            <a:pPr marL="171450" indent="-171450">
              <a:buFontTx/>
              <a:buChar char="•"/>
            </a:pPr>
            <a:r>
              <a:rPr lang="en-US" altLang="en-US" dirty="0" smtClean="0"/>
              <a:t>Explain the following points.</a:t>
            </a:r>
          </a:p>
          <a:p>
            <a:pPr marL="628650" lvl="1" indent="-171450">
              <a:buFont typeface="Arial" pitchFamily="34" charset="0"/>
              <a:buChar char="−"/>
            </a:pPr>
            <a:r>
              <a:rPr lang="en-US" altLang="en-US" dirty="0" smtClean="0"/>
              <a:t>That the correct respirator for the task must be selected, for example a dust respirator will not protect against vapours.</a:t>
            </a:r>
          </a:p>
          <a:p>
            <a:pPr marL="628650" lvl="1" indent="-171450">
              <a:buFont typeface="Arial" pitchFamily="34" charset="0"/>
              <a:buChar char="−"/>
            </a:pPr>
            <a:r>
              <a:rPr lang="en-US" altLang="en-US" dirty="0" smtClean="0"/>
              <a:t>How to correctly fit a respirator.</a:t>
            </a:r>
          </a:p>
          <a:p>
            <a:pPr marL="628650" lvl="1" indent="-171450">
              <a:buFont typeface="Arial" pitchFamily="34" charset="0"/>
              <a:buChar char="−"/>
            </a:pPr>
            <a:r>
              <a:rPr lang="en-US" altLang="en-US" dirty="0" smtClean="0"/>
              <a:t>There are limitations to wearing breathing apparatus, including:</a:t>
            </a:r>
          </a:p>
          <a:p>
            <a:pPr marL="1085850" lvl="2" indent="-171450">
              <a:buFont typeface="Calibri" pitchFamily="34" charset="0"/>
              <a:buChar char="◦"/>
            </a:pPr>
            <a:r>
              <a:rPr lang="en-US" altLang="en-US" dirty="0" smtClean="0"/>
              <a:t>Type of apparatus being used</a:t>
            </a:r>
          </a:p>
          <a:p>
            <a:pPr marL="1085850" lvl="2" indent="-171450">
              <a:buFont typeface="Calibri" pitchFamily="34" charset="0"/>
              <a:buChar char="◦"/>
            </a:pPr>
            <a:r>
              <a:rPr lang="en-US" altLang="en-US" dirty="0" smtClean="0"/>
              <a:t>Physical condition of the wearer, including breathing rate and emotional state</a:t>
            </a:r>
          </a:p>
          <a:p>
            <a:pPr marL="1085850" lvl="2" indent="-171450">
              <a:buFont typeface="Calibri" pitchFamily="34" charset="0"/>
              <a:buChar char="◦"/>
            </a:pPr>
            <a:r>
              <a:rPr lang="en-US" altLang="en-US" dirty="0" smtClean="0"/>
              <a:t>Environmental conditions, including heat and humidity</a:t>
            </a:r>
          </a:p>
          <a:p>
            <a:pPr marL="1085850" lvl="2" indent="-171450">
              <a:buFont typeface="Calibri" pitchFamily="34" charset="0"/>
              <a:buChar char="◦"/>
            </a:pPr>
            <a:r>
              <a:rPr lang="en-US" altLang="en-US" dirty="0" smtClean="0"/>
              <a:t>Work area layout, such as openings may be too small to accommodate wearing of SCBA.</a:t>
            </a:r>
            <a:endParaRPr lang="en-AU" dirty="0"/>
          </a:p>
        </p:txBody>
      </p:sp>
    </p:spTree>
    <p:extLst>
      <p:ext uri="{BB962C8B-B14F-4D97-AF65-F5344CB8AC3E}">
        <p14:creationId xmlns:p14="http://schemas.microsoft.com/office/powerpoint/2010/main" val="65909863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90800" y="304800"/>
            <a:ext cx="3659188" cy="2743200"/>
          </a:xfrm>
        </p:spPr>
      </p:sp>
      <p:sp>
        <p:nvSpPr>
          <p:cNvPr id="3" name="Notes Placeholder 2"/>
          <p:cNvSpPr>
            <a:spLocks noGrp="1"/>
          </p:cNvSpPr>
          <p:nvPr>
            <p:ph type="body" idx="1"/>
          </p:nvPr>
        </p:nvSpPr>
        <p:spPr/>
        <p:txBody>
          <a:bodyPr/>
          <a:lstStyle/>
          <a:p>
            <a:pPr marL="196850" marR="0" indent="-196850" algn="l" defTabSz="914400" rtl="0" eaLnBrk="0" fontAlgn="base" latinLnBrk="0" hangingPunct="0">
              <a:lnSpc>
                <a:spcPct val="100000"/>
              </a:lnSpc>
              <a:spcBef>
                <a:spcPts val="1000"/>
              </a:spcBef>
              <a:spcAft>
                <a:spcPct val="0"/>
              </a:spcAft>
              <a:buClrTx/>
              <a:buSzTx/>
              <a:buFont typeface="Times" pitchFamily="18" charset="0"/>
              <a:buChar char="•"/>
              <a:tabLst>
                <a:tab pos="2667000" algn="l"/>
                <a:tab pos="2955925" algn="l"/>
              </a:tabLst>
              <a:defRPr/>
            </a:pPr>
            <a:r>
              <a:rPr lang="en-US" altLang="en-US" dirty="0" smtClean="0"/>
              <a:t>Discuss the role, responsibilities and importance of the standby person.</a:t>
            </a:r>
          </a:p>
        </p:txBody>
      </p:sp>
    </p:spTree>
    <p:extLst>
      <p:ext uri="{BB962C8B-B14F-4D97-AF65-F5344CB8AC3E}">
        <p14:creationId xmlns:p14="http://schemas.microsoft.com/office/powerpoint/2010/main" val="240658340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90800" y="304800"/>
            <a:ext cx="3659188" cy="2743200"/>
          </a:xfrm>
        </p:spPr>
      </p:sp>
      <p:sp>
        <p:nvSpPr>
          <p:cNvPr id="3" name="Notes Placeholder 2"/>
          <p:cNvSpPr>
            <a:spLocks noGrp="1"/>
          </p:cNvSpPr>
          <p:nvPr>
            <p:ph type="body" idx="1"/>
          </p:nvPr>
        </p:nvSpPr>
        <p:spPr/>
        <p:txBody>
          <a:bodyPr/>
          <a:lstStyle/>
          <a:p>
            <a:pPr marL="171450" indent="-171450">
              <a:buFontTx/>
              <a:buChar char="•"/>
            </a:pPr>
            <a:r>
              <a:rPr lang="en-US" altLang="en-US" dirty="0" smtClean="0"/>
              <a:t>Discuss setting up of the confined space work area and checking that:</a:t>
            </a:r>
          </a:p>
          <a:p>
            <a:pPr marL="628650" lvl="1" indent="-171450">
              <a:buFont typeface="Arial" pitchFamily="34" charset="0"/>
              <a:buChar char="−"/>
            </a:pPr>
            <a:r>
              <a:rPr lang="en-US" altLang="en-US" dirty="0" smtClean="0"/>
              <a:t>Correct PPE is worn</a:t>
            </a:r>
          </a:p>
          <a:p>
            <a:pPr marL="628650" lvl="1" indent="-171450">
              <a:buFont typeface="Arial" pitchFamily="34" charset="0"/>
              <a:buChar char="−"/>
            </a:pPr>
            <a:r>
              <a:rPr lang="en-US" altLang="en-US" dirty="0" smtClean="0"/>
              <a:t>Barricading and signage is installed</a:t>
            </a:r>
          </a:p>
          <a:p>
            <a:pPr marL="628650" lvl="1" indent="-171450">
              <a:buFont typeface="Arial" pitchFamily="34" charset="0"/>
              <a:buChar char="−"/>
            </a:pPr>
            <a:r>
              <a:rPr lang="en-US" altLang="en-US" dirty="0" smtClean="0"/>
              <a:t>Isolations have been performed</a:t>
            </a:r>
          </a:p>
          <a:p>
            <a:pPr marL="628650" lvl="1" indent="-171450">
              <a:buFont typeface="Arial" pitchFamily="34" charset="0"/>
              <a:buChar char="−"/>
            </a:pPr>
            <a:r>
              <a:rPr lang="en-US" altLang="en-US" dirty="0" smtClean="0"/>
              <a:t>Control measures are in place as required </a:t>
            </a:r>
            <a:r>
              <a:rPr lang="en-US" altLang="en-US" smtClean="0"/>
              <a:t>by JSA</a:t>
            </a:r>
            <a:endParaRPr lang="en-US" altLang="en-US" dirty="0" smtClean="0"/>
          </a:p>
          <a:p>
            <a:pPr marL="628650" lvl="1" indent="-171450">
              <a:buFont typeface="Arial" pitchFamily="34" charset="0"/>
              <a:buChar char="−"/>
            </a:pPr>
            <a:r>
              <a:rPr lang="en-US" altLang="en-US" dirty="0" smtClean="0"/>
              <a:t>Ventilation is installed and activated</a:t>
            </a:r>
          </a:p>
          <a:p>
            <a:pPr marL="628650" lvl="1" indent="-171450">
              <a:buFont typeface="Arial" pitchFamily="34" charset="0"/>
              <a:buChar char="−"/>
            </a:pPr>
            <a:r>
              <a:rPr lang="en-US" altLang="en-US" dirty="0" smtClean="0"/>
              <a:t>Rescue equipment is close to point of entry to space</a:t>
            </a:r>
          </a:p>
          <a:p>
            <a:pPr marL="628650" lvl="1" indent="-171450">
              <a:buFont typeface="Arial" pitchFamily="34" charset="0"/>
              <a:buChar char="−"/>
            </a:pPr>
            <a:r>
              <a:rPr lang="en-US" altLang="en-US" dirty="0" smtClean="0"/>
              <a:t>All personnel understand the emergency response procedure</a:t>
            </a:r>
          </a:p>
          <a:p>
            <a:pPr marL="628650" lvl="1" indent="-171450">
              <a:buFont typeface="Arial" pitchFamily="34" charset="0"/>
              <a:buChar char="−"/>
            </a:pPr>
            <a:r>
              <a:rPr lang="en-US" altLang="en-US" dirty="0" smtClean="0"/>
              <a:t>Communication can be maintained with standby person.</a:t>
            </a:r>
          </a:p>
          <a:p>
            <a:pPr marL="171450" indent="-171450">
              <a:buFontTx/>
              <a:buChar char="•"/>
            </a:pPr>
            <a:r>
              <a:rPr lang="en-US" altLang="en-US" dirty="0" smtClean="0"/>
              <a:t>Explain how to safely access the area.</a:t>
            </a:r>
          </a:p>
          <a:p>
            <a:pPr marL="171450" indent="-171450">
              <a:buFontTx/>
              <a:buChar char="•"/>
            </a:pPr>
            <a:r>
              <a:rPr lang="en-US" altLang="en-US" dirty="0" smtClean="0"/>
              <a:t>Reinforce the importance of signing onto the ATW and applying locks and tags.</a:t>
            </a:r>
          </a:p>
          <a:p>
            <a:endParaRPr lang="en-AU" dirty="0"/>
          </a:p>
        </p:txBody>
      </p:sp>
    </p:spTree>
    <p:extLst>
      <p:ext uri="{BB962C8B-B14F-4D97-AF65-F5344CB8AC3E}">
        <p14:creationId xmlns:p14="http://schemas.microsoft.com/office/powerpoint/2010/main" val="37164658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90800" y="304800"/>
            <a:ext cx="3659188" cy="2743200"/>
          </a:xfrm>
        </p:spPr>
      </p:sp>
      <p:sp>
        <p:nvSpPr>
          <p:cNvPr id="3" name="Notes Placeholder 2"/>
          <p:cNvSpPr>
            <a:spLocks noGrp="1"/>
          </p:cNvSpPr>
          <p:nvPr>
            <p:ph type="body" idx="1"/>
          </p:nvPr>
        </p:nvSpPr>
        <p:spPr/>
        <p:txBody>
          <a:bodyPr/>
          <a:lstStyle/>
          <a:p>
            <a:pPr marL="171450" indent="-171450">
              <a:buFontTx/>
              <a:buChar char="•"/>
            </a:pPr>
            <a:r>
              <a:rPr lang="en-AU" altLang="en-US" dirty="0" smtClean="0"/>
              <a:t>Discuss the following points for work within a confined space:</a:t>
            </a:r>
          </a:p>
          <a:p>
            <a:pPr marL="628650" lvl="1" indent="-171450">
              <a:buFont typeface="Arial" pitchFamily="34" charset="0"/>
              <a:buChar char="−"/>
            </a:pPr>
            <a:r>
              <a:rPr lang="en-AU" altLang="en-US" dirty="0" smtClean="0"/>
              <a:t>Open the access point</a:t>
            </a:r>
          </a:p>
          <a:p>
            <a:pPr marL="628650" lvl="1" indent="-171450">
              <a:buFont typeface="Arial" pitchFamily="34" charset="0"/>
              <a:buChar char="−"/>
            </a:pPr>
            <a:r>
              <a:rPr lang="en-AU" altLang="en-US" dirty="0" smtClean="0"/>
              <a:t>Enter the confined space</a:t>
            </a:r>
          </a:p>
          <a:p>
            <a:pPr marL="628650" lvl="1" indent="-171450">
              <a:buFont typeface="Arial" pitchFamily="34" charset="0"/>
              <a:buChar char="−"/>
            </a:pPr>
            <a:r>
              <a:rPr lang="en-AU" altLang="en-US" dirty="0" smtClean="0"/>
              <a:t>Communicate with standby person</a:t>
            </a:r>
          </a:p>
          <a:p>
            <a:pPr marL="628650" lvl="1" indent="-171450">
              <a:buFont typeface="Arial" pitchFamily="34" charset="0"/>
              <a:buChar char="−"/>
            </a:pPr>
            <a:r>
              <a:rPr lang="en-AU" altLang="en-US" dirty="0" smtClean="0"/>
              <a:t>Conduct the work</a:t>
            </a:r>
          </a:p>
          <a:p>
            <a:pPr marL="628650" lvl="1" indent="-171450">
              <a:buFont typeface="Arial" pitchFamily="34" charset="0"/>
              <a:buChar char="−"/>
            </a:pPr>
            <a:r>
              <a:rPr lang="en-AU" altLang="en-US" dirty="0" smtClean="0"/>
              <a:t>Monitor atmosphere</a:t>
            </a:r>
          </a:p>
          <a:p>
            <a:pPr marL="628650" lvl="1" indent="-171450">
              <a:buFont typeface="Arial" pitchFamily="34" charset="0"/>
              <a:buChar char="−"/>
            </a:pPr>
            <a:r>
              <a:rPr lang="en-AU" altLang="en-US" dirty="0" smtClean="0"/>
              <a:t>Report problems</a:t>
            </a:r>
          </a:p>
          <a:p>
            <a:pPr marL="628650" lvl="1" indent="-171450">
              <a:buFont typeface="Arial" pitchFamily="34" charset="0"/>
              <a:buChar char="−"/>
            </a:pPr>
            <a:r>
              <a:rPr lang="en-AU" altLang="en-US" dirty="0" smtClean="0"/>
              <a:t>Keep to allocated times.</a:t>
            </a:r>
          </a:p>
          <a:p>
            <a:pPr marL="171450" indent="-171450">
              <a:buFontTx/>
              <a:buChar char="•"/>
            </a:pPr>
            <a:r>
              <a:rPr lang="en-AU" altLang="en-US" dirty="0" smtClean="0"/>
              <a:t>Explain how the image on the slide provides a good example of work in a confined space, because:</a:t>
            </a:r>
          </a:p>
          <a:p>
            <a:pPr marL="628650" lvl="1" indent="-171450">
              <a:buFont typeface="Arial" pitchFamily="34" charset="0"/>
              <a:buChar char="−"/>
            </a:pPr>
            <a:r>
              <a:rPr lang="en-AU" altLang="en-US" dirty="0" smtClean="0"/>
              <a:t>The worker is in full view of the standby person</a:t>
            </a:r>
          </a:p>
          <a:p>
            <a:pPr marL="628650" lvl="1" indent="-171450">
              <a:buFont typeface="Arial" pitchFamily="34" charset="0"/>
              <a:buChar char="−"/>
            </a:pPr>
            <a:r>
              <a:rPr lang="en-AU" altLang="en-US" dirty="0" smtClean="0"/>
              <a:t>Air flow is being maintained</a:t>
            </a:r>
          </a:p>
          <a:p>
            <a:pPr marL="628650" lvl="1" indent="-171450">
              <a:buFont typeface="Arial" pitchFamily="34" charset="0"/>
              <a:buChar char="−"/>
            </a:pPr>
            <a:r>
              <a:rPr lang="en-AU" altLang="en-US" dirty="0" smtClean="0"/>
              <a:t>Heat and fumes are being extracted.</a:t>
            </a:r>
          </a:p>
          <a:p>
            <a:endParaRPr lang="en-AU" dirty="0"/>
          </a:p>
        </p:txBody>
      </p:sp>
    </p:spTree>
    <p:extLst>
      <p:ext uri="{BB962C8B-B14F-4D97-AF65-F5344CB8AC3E}">
        <p14:creationId xmlns:p14="http://schemas.microsoft.com/office/powerpoint/2010/main" val="127243668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90800" y="304800"/>
            <a:ext cx="3659188" cy="2743200"/>
          </a:xfrm>
        </p:spPr>
      </p:sp>
      <p:sp>
        <p:nvSpPr>
          <p:cNvPr id="3" name="Notes Placeholder 2"/>
          <p:cNvSpPr>
            <a:spLocks noGrp="1"/>
          </p:cNvSpPr>
          <p:nvPr>
            <p:ph type="body" idx="1"/>
          </p:nvPr>
        </p:nvSpPr>
        <p:spPr/>
        <p:txBody>
          <a:bodyPr/>
          <a:lstStyle/>
          <a:p>
            <a:pPr marL="196850" marR="0" indent="-196850" algn="l" defTabSz="914400" rtl="0" eaLnBrk="0" fontAlgn="base" latinLnBrk="0" hangingPunct="0">
              <a:lnSpc>
                <a:spcPct val="100000"/>
              </a:lnSpc>
              <a:spcBef>
                <a:spcPts val="1000"/>
              </a:spcBef>
              <a:spcAft>
                <a:spcPct val="0"/>
              </a:spcAft>
              <a:buClrTx/>
              <a:buSzTx/>
              <a:buFont typeface="Times" pitchFamily="18" charset="0"/>
              <a:buChar char="•"/>
              <a:tabLst>
                <a:tab pos="2667000" algn="l"/>
                <a:tab pos="2955925" algn="l"/>
              </a:tabLst>
              <a:defRPr/>
            </a:pPr>
            <a:r>
              <a:rPr lang="en-AU" altLang="en-US" dirty="0" smtClean="0"/>
              <a:t>Discuss the steps involved with completing the work in the confined space.</a:t>
            </a:r>
          </a:p>
        </p:txBody>
      </p:sp>
    </p:spTree>
    <p:extLst>
      <p:ext uri="{BB962C8B-B14F-4D97-AF65-F5344CB8AC3E}">
        <p14:creationId xmlns:p14="http://schemas.microsoft.com/office/powerpoint/2010/main" val="285331909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90800" y="304800"/>
            <a:ext cx="3659188" cy="27432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sz="1000" b="0" i="0" u="none" strike="noStrike" kern="1200" baseline="0" dirty="0" smtClean="0">
                <a:solidFill>
                  <a:schemeClr val="dk1"/>
                </a:solidFill>
                <a:latin typeface="Arial"/>
                <a:ea typeface="ＭＳ Ｐゴシック" pitchFamily="82" charset="-128"/>
                <a:cs typeface="Arial"/>
              </a:rPr>
              <a:t>Discuss the importance of the Confined Space Emergency Response Plan, including:</a:t>
            </a:r>
          </a:p>
          <a:p>
            <a:pPr marL="361950" indent="-180975" algn="l" defTabSz="457200" rtl="0" eaLnBrk="1" latinLnBrk="0" hangingPunct="1">
              <a:buFont typeface="Arial" panose="020B0604020202020204" pitchFamily="34" charset="0"/>
              <a:buChar char="−"/>
            </a:pPr>
            <a:r>
              <a:rPr lang="en-AU" sz="1000" b="0" i="0" u="none" strike="noStrike" kern="1200" baseline="0" dirty="0" smtClean="0">
                <a:solidFill>
                  <a:schemeClr val="dk1"/>
                </a:solidFill>
                <a:latin typeface="Arial"/>
                <a:ea typeface="ＭＳ Ｐゴシック" pitchFamily="82" charset="-128"/>
                <a:cs typeface="Arial"/>
              </a:rPr>
              <a:t>Everyone involved with the work must read and understand the plan and understand the importance of following the plan.</a:t>
            </a:r>
          </a:p>
          <a:p>
            <a:pPr marL="361950" indent="-180975" algn="l" defTabSz="457200" rtl="0" eaLnBrk="1" latinLnBrk="0" hangingPunct="1">
              <a:buFont typeface="Arial" panose="020B0604020202020204" pitchFamily="34" charset="0"/>
              <a:buChar char="−"/>
            </a:pPr>
            <a:r>
              <a:rPr lang="en-AU" sz="1000" b="0" i="0" u="none" strike="noStrike" kern="1200" baseline="0" dirty="0" smtClean="0">
                <a:solidFill>
                  <a:schemeClr val="dk1"/>
                </a:solidFill>
                <a:latin typeface="Arial"/>
                <a:ea typeface="ＭＳ Ｐゴシック" pitchFamily="82" charset="-128"/>
                <a:cs typeface="Arial"/>
              </a:rPr>
              <a:t>The plan should be rehearsed as a rescue drill to ensure all members of the team can demonstrate that they understand their role and responsibilities.</a:t>
            </a:r>
          </a:p>
          <a:p>
            <a:pPr marL="361950" indent="-180975" algn="l" defTabSz="457200" rtl="0" eaLnBrk="1" latinLnBrk="0" hangingPunct="1">
              <a:buFont typeface="Arial" panose="020B0604020202020204" pitchFamily="34" charset="0"/>
              <a:buChar char="−"/>
            </a:pPr>
            <a:r>
              <a:rPr lang="en-AU" sz="1000" b="0" i="0" u="none" strike="noStrike" kern="1200" baseline="0" dirty="0" smtClean="0">
                <a:solidFill>
                  <a:schemeClr val="dk1"/>
                </a:solidFill>
                <a:latin typeface="Arial"/>
                <a:ea typeface="ＭＳ Ｐゴシック" pitchFamily="82" charset="-128"/>
                <a:cs typeface="Arial"/>
              </a:rPr>
              <a:t>Show a copy of your site’s response plan, if available.</a:t>
            </a:r>
          </a:p>
          <a:p>
            <a:pPr marL="0" indent="0">
              <a:buFontTx/>
              <a:buNone/>
            </a:pPr>
            <a:endParaRPr lang="en-AU" b="1" dirty="0" smtClean="0">
              <a:latin typeface="Arial" charset="0"/>
              <a:ea typeface="MS PGothic" charset="0"/>
            </a:endParaRPr>
          </a:p>
          <a:p>
            <a:pPr marL="0" indent="0">
              <a:buNone/>
            </a:pPr>
            <a:endParaRPr lang="en-AU" dirty="0"/>
          </a:p>
        </p:txBody>
      </p:sp>
    </p:spTree>
    <p:extLst>
      <p:ext uri="{BB962C8B-B14F-4D97-AF65-F5344CB8AC3E}">
        <p14:creationId xmlns:p14="http://schemas.microsoft.com/office/powerpoint/2010/main" val="388978917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90800" y="304800"/>
            <a:ext cx="3659188" cy="2743200"/>
          </a:xfrm>
        </p:spPr>
      </p:sp>
      <p:sp>
        <p:nvSpPr>
          <p:cNvPr id="3" name="Notes Placeholder 2"/>
          <p:cNvSpPr>
            <a:spLocks noGrp="1"/>
          </p:cNvSpPr>
          <p:nvPr>
            <p:ph type="body" idx="1"/>
          </p:nvPr>
        </p:nvSpPr>
        <p:spPr/>
        <p:txBody>
          <a:bodyPr/>
          <a:lstStyle/>
          <a:p>
            <a:pPr marL="171450" indent="-171450">
              <a:buFontTx/>
              <a:buChar char="•"/>
            </a:pPr>
            <a:r>
              <a:rPr lang="en-AU" altLang="en-US" dirty="0" smtClean="0"/>
              <a:t>Discuss the post operational tasks, including:</a:t>
            </a:r>
          </a:p>
          <a:p>
            <a:pPr marL="628650" lvl="1" indent="-171450">
              <a:buFont typeface="Arial" pitchFamily="34" charset="0"/>
              <a:buChar char="−"/>
            </a:pPr>
            <a:r>
              <a:rPr lang="en-AU" altLang="en-US" dirty="0" smtClean="0"/>
              <a:t>Removing barricades and signs</a:t>
            </a:r>
          </a:p>
          <a:p>
            <a:pPr marL="628650" lvl="1" indent="-171450">
              <a:buFont typeface="Arial" pitchFamily="34" charset="0"/>
              <a:buChar char="−"/>
            </a:pPr>
            <a:r>
              <a:rPr lang="en-AU" altLang="en-US" dirty="0" smtClean="0"/>
              <a:t>Cleaning, inspecting and storing equipment</a:t>
            </a:r>
          </a:p>
          <a:p>
            <a:pPr marL="628650" lvl="1" indent="-171450">
              <a:buFont typeface="Arial" pitchFamily="34" charset="0"/>
              <a:buChar char="−"/>
            </a:pPr>
            <a:r>
              <a:rPr lang="en-AU" altLang="en-US" dirty="0" smtClean="0"/>
              <a:t>Disposing of waste products appropriately</a:t>
            </a:r>
          </a:p>
          <a:p>
            <a:pPr marL="628650" lvl="1" indent="-171450">
              <a:buFont typeface="Arial" pitchFamily="34" charset="0"/>
              <a:buChar char="−"/>
            </a:pPr>
            <a:r>
              <a:rPr lang="en-AU" altLang="en-US" dirty="0" smtClean="0"/>
              <a:t>General housekeeping duties</a:t>
            </a:r>
          </a:p>
          <a:p>
            <a:pPr marL="628650" lvl="1" indent="-171450">
              <a:buFont typeface="Arial" pitchFamily="34" charset="0"/>
              <a:buChar char="−"/>
            </a:pPr>
            <a:r>
              <a:rPr lang="en-AU" altLang="en-US" dirty="0" smtClean="0"/>
              <a:t>Completing appropriate reports and records.</a:t>
            </a:r>
          </a:p>
          <a:p>
            <a:pPr marL="0" marR="0" indent="0" algn="l" defTabSz="914400" rtl="0" eaLnBrk="0" fontAlgn="base" latinLnBrk="0" hangingPunct="0">
              <a:lnSpc>
                <a:spcPct val="100000"/>
              </a:lnSpc>
              <a:spcBef>
                <a:spcPts val="1000"/>
              </a:spcBef>
              <a:spcAft>
                <a:spcPct val="0"/>
              </a:spcAft>
              <a:buClrTx/>
              <a:buSzTx/>
              <a:buFont typeface="Times" charset="0"/>
              <a:buNone/>
              <a:tabLst>
                <a:tab pos="2667000" algn="l"/>
                <a:tab pos="2955925" algn="l"/>
              </a:tabLst>
              <a:defRPr/>
            </a:pPr>
            <a:endParaRPr lang="en-AU" b="1" dirty="0" smtClean="0">
              <a:latin typeface="Arial" charset="0"/>
              <a:ea typeface="MS PGothic" charset="0"/>
            </a:endParaRPr>
          </a:p>
          <a:p>
            <a:pPr marL="0" marR="0" indent="0" algn="l" defTabSz="914400" rtl="0" eaLnBrk="0" fontAlgn="base" latinLnBrk="0" hangingPunct="0">
              <a:lnSpc>
                <a:spcPct val="100000"/>
              </a:lnSpc>
              <a:spcBef>
                <a:spcPts val="1000"/>
              </a:spcBef>
              <a:spcAft>
                <a:spcPct val="0"/>
              </a:spcAft>
              <a:buClrTx/>
              <a:buSzTx/>
              <a:buFont typeface="Times" charset="0"/>
              <a:buNone/>
              <a:tabLst>
                <a:tab pos="2667000" algn="l"/>
                <a:tab pos="2955925" algn="l"/>
              </a:tabLst>
              <a:defRPr/>
            </a:pPr>
            <a:r>
              <a:rPr lang="en-US" altLang="en-US" b="1" dirty="0" smtClean="0">
                <a:cs typeface="ＭＳ Ｐゴシック" charset="0"/>
              </a:rPr>
              <a:t>Group Discussion</a:t>
            </a:r>
            <a:r>
              <a:rPr lang="en-AU" b="1" dirty="0" smtClean="0">
                <a:latin typeface="Arial" charset="0"/>
                <a:ea typeface="MS PGothic" charset="0"/>
              </a:rPr>
              <a:t>: </a:t>
            </a:r>
            <a:r>
              <a:rPr lang="en-AU" b="1" dirty="0" err="1" smtClean="0">
                <a:latin typeface="Arial" charset="0"/>
                <a:ea typeface="MS PGothic" charset="0"/>
              </a:rPr>
              <a:t>D</a:t>
            </a:r>
            <a:r>
              <a:rPr lang="en-AU" b="1" baseline="0" dirty="0" err="1" smtClean="0">
                <a:latin typeface="Arial" charset="0"/>
                <a:ea typeface="MS PGothic" charset="0"/>
              </a:rPr>
              <a:t>discuss</a:t>
            </a:r>
            <a:r>
              <a:rPr lang="en-AU" b="1" baseline="0" dirty="0" smtClean="0">
                <a:latin typeface="Arial" charset="0"/>
                <a:ea typeface="MS PGothic" charset="0"/>
              </a:rPr>
              <a:t> the end of shift reports at your site. Make sure that everyone knows how to access, complete and submit records and reports</a:t>
            </a:r>
            <a:r>
              <a:rPr lang="en-AU" b="1" dirty="0" smtClean="0">
                <a:latin typeface="Arial" charset="0"/>
                <a:ea typeface="MS PGothic" charset="0"/>
              </a:rPr>
              <a:t>.</a:t>
            </a:r>
          </a:p>
          <a:p>
            <a:endParaRPr lang="en-AU" dirty="0"/>
          </a:p>
        </p:txBody>
      </p:sp>
    </p:spTree>
    <p:extLst>
      <p:ext uri="{BB962C8B-B14F-4D97-AF65-F5344CB8AC3E}">
        <p14:creationId xmlns:p14="http://schemas.microsoft.com/office/powerpoint/2010/main" val="283982694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Slide Image Placeholder 1"/>
          <p:cNvSpPr>
            <a:spLocks noGrp="1" noRot="1" noChangeAspect="1" noTextEdit="1"/>
          </p:cNvSpPr>
          <p:nvPr>
            <p:ph type="sldImg"/>
          </p:nvPr>
        </p:nvSpPr>
        <p:spPr bwMode="auto">
          <a:xfrm>
            <a:off x="2590800" y="304800"/>
            <a:ext cx="3659188" cy="2743200"/>
          </a:xfrm>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Lst>
        </p:spPr>
      </p:sp>
      <p:sp>
        <p:nvSpPr>
          <p:cNvPr id="124930"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rtl="0">
              <a:buFont typeface="Arial"/>
              <a:buChar char="•"/>
            </a:pPr>
            <a:r>
              <a:rPr lang="en-GB" sz="1000" b="0" i="0" u="none" strike="noStrike" kern="1200" baseline="0" dirty="0" smtClean="0">
                <a:solidFill>
                  <a:schemeClr val="dk1"/>
                </a:solidFill>
                <a:latin typeface="Arial"/>
                <a:ea typeface="ＭＳ Ｐゴシック" pitchFamily="82" charset="-128"/>
                <a:cs typeface="Arial"/>
              </a:rPr>
              <a:t>Summarise the main points from the training session.</a:t>
            </a:r>
          </a:p>
          <a:p>
            <a:pPr marL="171450" indent="-171450" rtl="0">
              <a:buFont typeface="Arial"/>
              <a:buChar char="•"/>
            </a:pPr>
            <a:r>
              <a:rPr lang="en-GB" sz="1000" b="1" i="0" u="none" strike="noStrike" kern="1200" baseline="0" dirty="0" smtClean="0">
                <a:solidFill>
                  <a:schemeClr val="dk1"/>
                </a:solidFill>
                <a:latin typeface="Arial"/>
                <a:ea typeface="ＭＳ Ｐゴシック" pitchFamily="82" charset="-128"/>
                <a:cs typeface="Arial"/>
              </a:rPr>
              <a:t>Ask the trainees if there are any questions or comments about the training.</a:t>
            </a:r>
          </a:p>
          <a:p>
            <a:pPr marL="171450" indent="-171450" rtl="0">
              <a:buFont typeface="Arial"/>
              <a:buChar char="•"/>
            </a:pPr>
            <a:r>
              <a:rPr lang="en-GB" sz="1000" b="0" i="0" u="none" strike="noStrike" kern="1200" baseline="0" dirty="0" smtClean="0">
                <a:solidFill>
                  <a:schemeClr val="dk1"/>
                </a:solidFill>
                <a:latin typeface="Arial"/>
                <a:ea typeface="ＭＳ Ｐゴシック" pitchFamily="82" charset="-128"/>
                <a:cs typeface="Arial"/>
              </a:rPr>
              <a:t>Ask trainees to complete evaluation form (if applicable).</a:t>
            </a:r>
          </a:p>
          <a:p>
            <a:pPr marL="171450" indent="-171450" rtl="0">
              <a:buFont typeface="Arial"/>
              <a:buChar char="•"/>
            </a:pPr>
            <a:r>
              <a:rPr lang="en-GB" sz="1000" b="0" i="0" u="none" strike="noStrike" kern="1200" baseline="0" dirty="0" smtClean="0">
                <a:solidFill>
                  <a:schemeClr val="dk1"/>
                </a:solidFill>
                <a:latin typeface="Arial"/>
                <a:ea typeface="ＭＳ Ｐゴシック" pitchFamily="82" charset="-128"/>
                <a:cs typeface="Arial"/>
              </a:rPr>
              <a:t>Check everyone has signed the attendance sheet.</a:t>
            </a:r>
          </a:p>
        </p:txBody>
      </p:sp>
      <p:sp>
        <p:nvSpPr>
          <p:cNvPr id="124931" name="Slide Number Placeholder 3"/>
          <p:cNvSpPr>
            <a:spLocks noGrp="1"/>
          </p:cNvSpPr>
          <p:nvPr>
            <p:ph type="sldNum" sz="quarter" idx="5"/>
          </p:nvPr>
        </p:nvSpPr>
        <p:spPr bwMode="auto">
          <a:xfrm>
            <a:off x="3884613" y="8685213"/>
            <a:ext cx="2971800" cy="4572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Calibri" charset="0"/>
                <a:ea typeface="ヒラギノ角ゴ Pro W3" charset="0"/>
                <a:cs typeface="ヒラギノ角ゴ Pro W3" charset="0"/>
              </a:defRPr>
            </a:lvl1pPr>
            <a:lvl2pPr marL="742950" indent="-285750" eaLnBrk="0" hangingPunct="0">
              <a:defRPr sz="2400">
                <a:solidFill>
                  <a:schemeClr val="tx1"/>
                </a:solidFill>
                <a:latin typeface="Calibri" charset="0"/>
                <a:ea typeface="ヒラギノ角ゴ Pro W3" charset="0"/>
                <a:cs typeface="ヒラギノ角ゴ Pro W3" charset="0"/>
              </a:defRPr>
            </a:lvl2pPr>
            <a:lvl3pPr marL="1143000" indent="-228600" eaLnBrk="0" hangingPunct="0">
              <a:defRPr sz="2400">
                <a:solidFill>
                  <a:schemeClr val="tx1"/>
                </a:solidFill>
                <a:latin typeface="Calibri" charset="0"/>
                <a:ea typeface="ヒラギノ角ゴ Pro W3" charset="0"/>
                <a:cs typeface="ヒラギノ角ゴ Pro W3" charset="0"/>
              </a:defRPr>
            </a:lvl3pPr>
            <a:lvl4pPr marL="1600200" indent="-228600" eaLnBrk="0" hangingPunct="0">
              <a:defRPr sz="2400">
                <a:solidFill>
                  <a:schemeClr val="tx1"/>
                </a:solidFill>
                <a:latin typeface="Calibri" charset="0"/>
                <a:ea typeface="ヒラギノ角ゴ Pro W3" charset="0"/>
                <a:cs typeface="ヒラギノ角ゴ Pro W3" charset="0"/>
              </a:defRPr>
            </a:lvl4pPr>
            <a:lvl5pPr marL="2057400" indent="-228600" eaLnBrk="0" hangingPunct="0">
              <a:defRPr sz="2400">
                <a:solidFill>
                  <a:schemeClr val="tx1"/>
                </a:solidFill>
                <a:latin typeface="Calibri"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Calibri"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Calibri"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Calibri"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Calibri" charset="0"/>
                <a:ea typeface="ヒラギノ角ゴ Pro W3" charset="0"/>
                <a:cs typeface="ヒラギノ角ゴ Pro W3" charset="0"/>
              </a:defRPr>
            </a:lvl9pPr>
          </a:lstStyle>
          <a:p>
            <a:pPr eaLnBrk="1" hangingPunct="1"/>
            <a:fld id="{CEBEA3BD-53B6-FD45-94BA-33F95D09C666}" type="slidenum">
              <a:rPr lang="en-AU" sz="1200"/>
              <a:pPr eaLnBrk="1" hangingPunct="1"/>
              <a:t>57</a:t>
            </a:fld>
            <a:endParaRPr lang="en-AU" sz="1200"/>
          </a:p>
        </p:txBody>
      </p:sp>
    </p:spTree>
    <p:extLst>
      <p:ext uri="{BB962C8B-B14F-4D97-AF65-F5344CB8AC3E}">
        <p14:creationId xmlns:p14="http://schemas.microsoft.com/office/powerpoint/2010/main" val="13403363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90800" y="304800"/>
            <a:ext cx="3659188" cy="2743200"/>
          </a:xfrm>
        </p:spPr>
      </p:sp>
      <p:sp>
        <p:nvSpPr>
          <p:cNvPr id="3" name="Notes Placeholder 2"/>
          <p:cNvSpPr>
            <a:spLocks noGrp="1"/>
          </p:cNvSpPr>
          <p:nvPr>
            <p:ph type="body" idx="1"/>
          </p:nvPr>
        </p:nvSpPr>
        <p:spPr/>
        <p:txBody>
          <a:bodyPr/>
          <a:lstStyle/>
          <a:p>
            <a:r>
              <a:rPr lang="en-US" dirty="0" smtClean="0"/>
              <a:t>Discuss the roles and responsibilities of personnel</a:t>
            </a:r>
            <a:r>
              <a:rPr lang="en-US" baseline="0" dirty="0" smtClean="0"/>
              <a:t> in relation to working in a confined space.</a:t>
            </a:r>
          </a:p>
          <a:p>
            <a:r>
              <a:rPr lang="en-US" baseline="0" dirty="0" smtClean="0"/>
              <a:t>While attendees may not fulfill each of these roles it is important that they understand how the roles work together. </a:t>
            </a:r>
            <a:endParaRPr lang="en-US" dirty="0"/>
          </a:p>
        </p:txBody>
      </p:sp>
    </p:spTree>
    <p:extLst>
      <p:ext uri="{BB962C8B-B14F-4D97-AF65-F5344CB8AC3E}">
        <p14:creationId xmlns:p14="http://schemas.microsoft.com/office/powerpoint/2010/main" val="32388527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Slide Image Placeholder 4"/>
          <p:cNvSpPr>
            <a:spLocks noGrp="1" noRot="1" noChangeAspect="1"/>
          </p:cNvSpPr>
          <p:nvPr>
            <p:ph type="sldImg"/>
          </p:nvPr>
        </p:nvSpPr>
        <p:spPr>
          <a:xfrm>
            <a:off x="2590800" y="304800"/>
            <a:ext cx="3659188" cy="2743200"/>
          </a:xfrm>
          <a:noFill/>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Lst>
        </p:spPr>
      </p:sp>
      <p:sp>
        <p:nvSpPr>
          <p:cNvPr id="5122" name="Notes Placeholder 3"/>
          <p:cNvSpPr>
            <a:spLocks noGrp="1"/>
          </p:cNvSpPr>
          <p:nvPr/>
        </p:nvSpPr>
        <p:spPr bwMode="auto">
          <a:xfrm>
            <a:off x="609600" y="3200400"/>
            <a:ext cx="5715000" cy="5562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196850" indent="-196850" eaLnBrk="0" hangingPunct="0">
              <a:spcBef>
                <a:spcPts val="1500"/>
              </a:spcBef>
              <a:buFont typeface="Times" charset="0"/>
              <a:buChar char="•"/>
              <a:tabLst>
                <a:tab pos="2667000" algn="l"/>
                <a:tab pos="2955925" algn="l"/>
              </a:tabLst>
            </a:pPr>
            <a:endParaRPr lang="en-GB" sz="1200">
              <a:latin typeface="Gill Sans" charset="0"/>
            </a:endParaRPr>
          </a:p>
        </p:txBody>
      </p:sp>
      <p:sp>
        <p:nvSpPr>
          <p:cNvPr id="5123" name="Notes Placeholder 3"/>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GB" dirty="0" smtClean="0">
                <a:latin typeface="Arial" charset="0"/>
                <a:ea typeface="MS PGothic" charset="0"/>
                <a:cs typeface="Arial" charset="0"/>
              </a:rPr>
              <a:t>Explain why workplaces must comply with legislation, standards and site policies.</a:t>
            </a:r>
          </a:p>
          <a:p>
            <a:r>
              <a:rPr lang="en-GB" dirty="0" smtClean="0">
                <a:latin typeface="Arial" charset="0"/>
                <a:ea typeface="MS PGothic" charset="0"/>
                <a:cs typeface="Arial" charset="0"/>
              </a:rPr>
              <a:t>Outline the documentation that must be accessed and followed to ensure that work activities are compliant.</a:t>
            </a:r>
          </a:p>
          <a:p>
            <a:r>
              <a:rPr lang="en-GB" dirty="0" smtClean="0">
                <a:latin typeface="Arial" charset="0"/>
                <a:ea typeface="MS PGothic" charset="0"/>
                <a:cs typeface="Arial" charset="0"/>
              </a:rPr>
              <a:t>Outline the requirements of relevant compliance documentation</a:t>
            </a:r>
            <a:r>
              <a:rPr lang="en-US" dirty="0" smtClean="0">
                <a:latin typeface="Arial" charset="0"/>
                <a:ea typeface="MS PGothic" charset="0"/>
                <a:cs typeface="Arial" charset="0"/>
              </a:rPr>
              <a:t>.</a:t>
            </a:r>
          </a:p>
          <a:p>
            <a:r>
              <a:rPr lang="en-US" dirty="0" smtClean="0">
                <a:latin typeface="Arial" charset="0"/>
                <a:ea typeface="MS PGothic" charset="0"/>
                <a:cs typeface="Arial" charset="0"/>
              </a:rPr>
              <a:t>Explain where this information can be</a:t>
            </a:r>
            <a:r>
              <a:rPr lang="en-US" baseline="0" dirty="0" smtClean="0">
                <a:latin typeface="Arial" charset="0"/>
                <a:ea typeface="MS PGothic" charset="0"/>
                <a:cs typeface="Arial" charset="0"/>
              </a:rPr>
              <a:t> accessed, e.g. portal, during shift briefing.</a:t>
            </a:r>
            <a:endParaRPr lang="en-US" dirty="0" smtClean="0">
              <a:latin typeface="Arial" charset="0"/>
              <a:ea typeface="MS PGothic" charset="0"/>
              <a:cs typeface="Arial" charset="0"/>
            </a:endParaRPr>
          </a:p>
        </p:txBody>
      </p:sp>
    </p:spTree>
    <p:extLst>
      <p:ext uri="{BB962C8B-B14F-4D97-AF65-F5344CB8AC3E}">
        <p14:creationId xmlns:p14="http://schemas.microsoft.com/office/powerpoint/2010/main" val="35938161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90800" y="304800"/>
            <a:ext cx="3659188" cy="27432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sz="1000" b="0" i="0" u="none" strike="noStrike" kern="1200" baseline="0" dirty="0" smtClean="0">
                <a:solidFill>
                  <a:schemeClr val="dk1"/>
                </a:solidFill>
                <a:latin typeface="Arial"/>
                <a:ea typeface="ＭＳ Ｐゴシック" pitchFamily="82" charset="-128"/>
                <a:cs typeface="Arial"/>
              </a:rPr>
              <a:t>Discuss the importance of minimising impact to the environment when working in confined spaces, such as:</a:t>
            </a:r>
          </a:p>
          <a:p>
            <a:pPr marL="361950" indent="-180975" algn="l" defTabSz="457200" rtl="0" eaLnBrk="1" latinLnBrk="0" hangingPunct="1">
              <a:buFont typeface="Arial" panose="020B0604020202020204" pitchFamily="34" charset="0"/>
              <a:buChar char="−"/>
            </a:pPr>
            <a:r>
              <a:rPr lang="en-AU" sz="1000" b="0" i="0" u="none" strike="noStrike" kern="1200" baseline="0" dirty="0" smtClean="0">
                <a:solidFill>
                  <a:schemeClr val="dk1"/>
                </a:solidFill>
                <a:latin typeface="Arial"/>
                <a:ea typeface="ＭＳ Ｐゴシック" pitchFamily="82" charset="-128"/>
                <a:cs typeface="Arial"/>
              </a:rPr>
              <a:t>Diverting water</a:t>
            </a:r>
          </a:p>
          <a:p>
            <a:pPr marL="361950" indent="-180975" algn="l" defTabSz="457200" rtl="0" eaLnBrk="1" latinLnBrk="0" hangingPunct="1">
              <a:buFont typeface="Arial" panose="020B0604020202020204" pitchFamily="34" charset="0"/>
              <a:buChar char="−"/>
            </a:pPr>
            <a:r>
              <a:rPr lang="en-AU" sz="1000" b="0" i="0" u="none" strike="noStrike" kern="1200" baseline="0" dirty="0" smtClean="0">
                <a:solidFill>
                  <a:schemeClr val="dk1"/>
                </a:solidFill>
                <a:latin typeface="Arial"/>
                <a:ea typeface="ＭＳ Ｐゴシック" pitchFamily="82" charset="-128"/>
                <a:cs typeface="Arial"/>
              </a:rPr>
              <a:t>Exhausts from purging space</a:t>
            </a:r>
          </a:p>
          <a:p>
            <a:pPr marL="361950" indent="-180975" algn="l" defTabSz="457200" rtl="0" eaLnBrk="1" latinLnBrk="0" hangingPunct="1">
              <a:buFont typeface="Arial" panose="020B0604020202020204" pitchFamily="34" charset="0"/>
              <a:buChar char="−"/>
            </a:pPr>
            <a:r>
              <a:rPr lang="en-AU" sz="1000" b="0" i="0" u="none" strike="noStrike" kern="1200" baseline="0" dirty="0" smtClean="0">
                <a:solidFill>
                  <a:schemeClr val="dk1"/>
                </a:solidFill>
                <a:latin typeface="Arial"/>
                <a:ea typeface="ＭＳ Ｐゴシック" pitchFamily="82" charset="-128"/>
                <a:cs typeface="Arial"/>
              </a:rPr>
              <a:t>Wastes products</a:t>
            </a:r>
          </a:p>
          <a:p>
            <a:pPr marL="361950" indent="-180975" algn="l" defTabSz="457200" rtl="0" eaLnBrk="1" latinLnBrk="0" hangingPunct="1">
              <a:buFont typeface="Arial" panose="020B0604020202020204" pitchFamily="34" charset="0"/>
              <a:buChar char="−"/>
            </a:pPr>
            <a:r>
              <a:rPr lang="en-AU" sz="1000" b="0" i="0" u="none" strike="noStrike" kern="1200" baseline="0" dirty="0" smtClean="0">
                <a:solidFill>
                  <a:schemeClr val="dk1"/>
                </a:solidFill>
                <a:latin typeface="Arial"/>
                <a:ea typeface="ＭＳ Ｐゴシック" pitchFamily="82" charset="-128"/>
                <a:cs typeface="Arial"/>
              </a:rPr>
              <a:t>Hazardous substances.</a:t>
            </a:r>
          </a:p>
          <a:p>
            <a:pPr marL="171450" indent="-171450">
              <a:buFont typeface="Arial" panose="020B0604020202020204" pitchFamily="34" charset="0"/>
              <a:buChar char="•"/>
            </a:pPr>
            <a:endParaRPr lang="en-AU" sz="1000" b="0" i="0" u="none" strike="noStrike" kern="1200" baseline="0" dirty="0" smtClean="0">
              <a:solidFill>
                <a:schemeClr val="dk1"/>
              </a:solidFill>
              <a:latin typeface="Arial"/>
              <a:ea typeface="ＭＳ Ｐゴシック" pitchFamily="82" charset="-128"/>
              <a:cs typeface="Arial"/>
            </a:endParaRPr>
          </a:p>
          <a:p>
            <a:pPr marL="171450" indent="-171450">
              <a:buFont typeface="Arial" panose="020B0604020202020204" pitchFamily="34" charset="0"/>
              <a:buChar char="•"/>
            </a:pPr>
            <a:r>
              <a:rPr lang="en-AU" sz="1000" b="1" i="0" u="none" strike="noStrike" kern="1200" baseline="0" dirty="0" smtClean="0">
                <a:solidFill>
                  <a:schemeClr val="dk1"/>
                </a:solidFill>
                <a:latin typeface="Arial"/>
                <a:ea typeface="ＭＳ Ｐゴシック" pitchFamily="82" charset="-128"/>
                <a:cs typeface="Arial"/>
              </a:rPr>
              <a:t>Ask the trainees for suggestions about ways to minimise the environmental impact when working in a confined space.</a:t>
            </a:r>
            <a:endParaRPr lang="en-GB" sz="1000" b="1" i="0" u="none" strike="noStrike" kern="1200" baseline="0" dirty="0" smtClean="0">
              <a:solidFill>
                <a:schemeClr val="dk1"/>
              </a:solidFill>
              <a:latin typeface="Arial"/>
              <a:ea typeface="ＭＳ Ｐゴシック" pitchFamily="82" charset="-128"/>
              <a:cs typeface="Arial"/>
            </a:endParaRPr>
          </a:p>
        </p:txBody>
      </p:sp>
    </p:spTree>
    <p:extLst>
      <p:ext uri="{BB962C8B-B14F-4D97-AF65-F5344CB8AC3E}">
        <p14:creationId xmlns:p14="http://schemas.microsoft.com/office/powerpoint/2010/main" val="9278653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Slide Image Placeholder 4"/>
          <p:cNvSpPr>
            <a:spLocks noGrp="1" noRot="1" noChangeAspect="1"/>
          </p:cNvSpPr>
          <p:nvPr>
            <p:ph type="sldImg"/>
          </p:nvPr>
        </p:nvSpPr>
        <p:spPr>
          <a:xfrm>
            <a:off x="2590800" y="304800"/>
            <a:ext cx="3659188" cy="2743200"/>
          </a:xfrm>
          <a:noFill/>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Lst>
        </p:spPr>
      </p:sp>
      <p:sp>
        <p:nvSpPr>
          <p:cNvPr id="5122" name="Notes Placeholder 3"/>
          <p:cNvSpPr>
            <a:spLocks noGrp="1"/>
          </p:cNvSpPr>
          <p:nvPr/>
        </p:nvSpPr>
        <p:spPr bwMode="auto">
          <a:xfrm>
            <a:off x="609600" y="3200400"/>
            <a:ext cx="5715000" cy="5562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196850" indent="-196850" eaLnBrk="0" hangingPunct="0">
              <a:spcBef>
                <a:spcPts val="1500"/>
              </a:spcBef>
              <a:buFont typeface="Times" charset="0"/>
              <a:buChar char="•"/>
              <a:tabLst>
                <a:tab pos="2667000" algn="l"/>
                <a:tab pos="2955925" algn="l"/>
              </a:tabLst>
            </a:pPr>
            <a:endParaRPr lang="en-GB" sz="1200">
              <a:latin typeface="Gill Sans" charset="0"/>
            </a:endParaRPr>
          </a:p>
        </p:txBody>
      </p:sp>
      <p:sp>
        <p:nvSpPr>
          <p:cNvPr id="5123" name="Notes Placeholder 3"/>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AU" dirty="0" smtClean="0">
                <a:latin typeface="Arial" charset="0"/>
                <a:ea typeface="MS PGothic" charset="0"/>
                <a:cs typeface="Arial" charset="0"/>
              </a:rPr>
              <a:t>Explain that no work should start until all the information has been received and understood.</a:t>
            </a:r>
          </a:p>
          <a:p>
            <a:r>
              <a:rPr lang="en-AU" dirty="0" smtClean="0">
                <a:latin typeface="Arial" charset="0"/>
                <a:ea typeface="MS PGothic" charset="0"/>
                <a:cs typeface="Arial" charset="0"/>
              </a:rPr>
              <a:t>Discuss the importance of work briefings or pre-start meetings.</a:t>
            </a:r>
          </a:p>
          <a:p>
            <a:r>
              <a:rPr lang="en-AU" dirty="0" smtClean="0">
                <a:latin typeface="Arial" charset="0"/>
                <a:ea typeface="MS PGothic" charset="0"/>
                <a:cs typeface="Arial" charset="0"/>
              </a:rPr>
              <a:t>Discuss the site requirements for planning and preparing for tasks, such as:</a:t>
            </a:r>
          </a:p>
          <a:p>
            <a:pPr lvl="1">
              <a:buFont typeface="Arial" charset="0"/>
              <a:buChar char="−"/>
            </a:pPr>
            <a:r>
              <a:rPr lang="en-AU" dirty="0" smtClean="0">
                <a:latin typeface="Arial" charset="0"/>
                <a:ea typeface="MS PGothic" charset="0"/>
                <a:cs typeface="Arial" charset="0"/>
              </a:rPr>
              <a:t>Developing a work plan with supervisor</a:t>
            </a:r>
          </a:p>
          <a:p>
            <a:pPr lvl="1">
              <a:buFont typeface="Arial" charset="0"/>
              <a:buChar char="−"/>
            </a:pPr>
            <a:r>
              <a:rPr lang="en-AU" dirty="0" smtClean="0">
                <a:latin typeface="Arial" charset="0"/>
                <a:ea typeface="MS PGothic" charset="0"/>
                <a:cs typeface="Arial" charset="0"/>
              </a:rPr>
              <a:t>Understanding the task</a:t>
            </a:r>
          </a:p>
          <a:p>
            <a:pPr lvl="1">
              <a:buFont typeface="Arial" charset="0"/>
              <a:buChar char="−"/>
            </a:pPr>
            <a:r>
              <a:rPr lang="en-AU" dirty="0" smtClean="0">
                <a:latin typeface="Arial" charset="0"/>
                <a:ea typeface="MS PGothic" charset="0"/>
                <a:cs typeface="Arial" charset="0"/>
              </a:rPr>
              <a:t>Gathering all the required information for the task.</a:t>
            </a:r>
          </a:p>
        </p:txBody>
      </p:sp>
    </p:spTree>
    <p:extLst>
      <p:ext uri="{BB962C8B-B14F-4D97-AF65-F5344CB8AC3E}">
        <p14:creationId xmlns:p14="http://schemas.microsoft.com/office/powerpoint/2010/main" val="22688128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rmAutofit/>
          </a:bodyPr>
          <a:lstStyle>
            <a:lvl1pPr algn="ctr">
              <a:defRPr sz="3600" baseline="0">
                <a:solidFill>
                  <a:srgbClr val="000000"/>
                </a:solidFill>
              </a:defRPr>
            </a:lvl1pPr>
          </a:lstStyle>
          <a:p>
            <a:r>
              <a:rPr lang="en-AU" smtClean="0"/>
              <a:t>Click to edit Master title style</a:t>
            </a:r>
            <a:endParaRPr lang="en-AU"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AU" smtClean="0"/>
              <a:t>Click to edit Master subtitle style</a:t>
            </a:r>
            <a:endParaRPr lang="en-AU" dirty="0"/>
          </a:p>
        </p:txBody>
      </p:sp>
      <p:sp>
        <p:nvSpPr>
          <p:cNvPr id="4" name="Slide Number Placeholder 2"/>
          <p:cNvSpPr>
            <a:spLocks noGrp="1"/>
          </p:cNvSpPr>
          <p:nvPr>
            <p:ph type="sldNum" sz="quarter" idx="4"/>
          </p:nvPr>
        </p:nvSpPr>
        <p:spPr>
          <a:xfrm>
            <a:off x="6781800" y="6356350"/>
            <a:ext cx="2133600" cy="365125"/>
          </a:xfrm>
          <a:prstGeom prst="rect">
            <a:avLst/>
          </a:prstGeom>
        </p:spPr>
        <p:txBody>
          <a:bodyPr vert="horz" lIns="91440" tIns="45720" rIns="91440" bIns="45720" rtlCol="0" anchor="ctr"/>
          <a:lstStyle>
            <a:lvl1pPr algn="r">
              <a:defRPr sz="1200">
                <a:solidFill>
                  <a:schemeClr val="tx1"/>
                </a:solidFill>
                <a:latin typeface="Arial"/>
                <a:cs typeface="Arial"/>
              </a:defRPr>
            </a:lvl1pPr>
          </a:lstStyle>
          <a:p>
            <a:fld id="{D643963B-5E1B-544F-A872-2BA17486DE1D}" type="slidenum">
              <a:rPr lang="en-US" smtClean="0"/>
              <a:pPr/>
              <a:t>‹#›</a:t>
            </a:fld>
            <a:endParaRPr lang="en-US" dirty="0"/>
          </a:p>
        </p:txBody>
      </p:sp>
    </p:spTree>
    <p:extLst>
      <p:ext uri="{BB962C8B-B14F-4D97-AF65-F5344CB8AC3E}">
        <p14:creationId xmlns:p14="http://schemas.microsoft.com/office/powerpoint/2010/main" val="326851159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defRPr>
                <a:solidFill>
                  <a:schemeClr val="tx1"/>
                </a:solidFill>
              </a:defRPr>
            </a:lvl1pPr>
          </a:lstStyle>
          <a:p>
            <a:r>
              <a:rPr lang="en-US" dirty="0" smtClean="0"/>
              <a:t>Click to edit Master title style</a:t>
            </a:r>
            <a:endParaRPr lang="en-AU"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AU" dirty="0"/>
          </a:p>
        </p:txBody>
      </p:sp>
    </p:spTree>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 Image">
    <p:spTree>
      <p:nvGrpSpPr>
        <p:cNvPr id="1" name=""/>
        <p:cNvGrpSpPr/>
        <p:nvPr/>
      </p:nvGrpSpPr>
      <p:grpSpPr>
        <a:xfrm>
          <a:off x="0" y="0"/>
          <a:ext cx="0" cy="0"/>
          <a:chOff x="0" y="0"/>
          <a:chExt cx="0" cy="0"/>
        </a:xfrm>
      </p:grpSpPr>
      <p:sp>
        <p:nvSpPr>
          <p:cNvPr id="6" name="Content Placeholder 2"/>
          <p:cNvSpPr>
            <a:spLocks noGrp="1"/>
          </p:cNvSpPr>
          <p:nvPr>
            <p:ph idx="11"/>
          </p:nvPr>
        </p:nvSpPr>
        <p:spPr>
          <a:xfrm>
            <a:off x="4616450" y="1352550"/>
            <a:ext cx="4103696" cy="5018237"/>
          </a:xfrm>
          <a:prstGeom prst="rect">
            <a:avLst/>
          </a:prstGeom>
        </p:spPr>
        <p:txBody>
          <a:bodyPr>
            <a:normAutofit/>
          </a:bodyPr>
          <a:lstStyle>
            <a:lvl1pPr>
              <a:buClr>
                <a:schemeClr val="tx1"/>
              </a:buClr>
              <a:defRPr sz="2000"/>
            </a:lvl1pPr>
            <a:lvl2pPr>
              <a:buClr>
                <a:schemeClr val="tx1"/>
              </a:buClr>
              <a:defRPr sz="2000"/>
            </a:lvl2pPr>
            <a:lvl3pPr marL="1257300" indent="-342900">
              <a:buClr>
                <a:schemeClr val="tx1"/>
              </a:buClr>
              <a:buFont typeface="Arial" charset="0"/>
              <a:buChar char="•"/>
              <a:defRPr sz="2000"/>
            </a:lvl3pPr>
            <a:lvl4pPr marL="1371600" indent="0">
              <a:buClr>
                <a:schemeClr val="tx1"/>
              </a:buClr>
              <a:buFont typeface="Arial"/>
              <a:buNone/>
              <a:defRPr sz="2000"/>
            </a:lvl4pPr>
            <a:lvl5pPr marL="2057400" indent="-228600">
              <a:buFont typeface="Arial"/>
              <a:buChar char="•"/>
              <a:defRPr/>
            </a:lvl5pPr>
          </a:lstStyle>
          <a:p>
            <a:pPr lvl="0"/>
            <a:r>
              <a:rPr lang="en-US" dirty="0" smtClean="0"/>
              <a:t>Click to edit Master text styles</a:t>
            </a:r>
          </a:p>
          <a:p>
            <a:pPr lvl="1"/>
            <a:r>
              <a:rPr lang="en-US" dirty="0" err="1" smtClean="0"/>
              <a:t>sdfsdf</a:t>
            </a:r>
            <a:endParaRPr lang="en-US" dirty="0" smtClean="0"/>
          </a:p>
          <a:p>
            <a:pPr lvl="2"/>
            <a:r>
              <a:rPr lang="en-US" dirty="0" err="1" smtClean="0"/>
              <a:t>asdfsdfsdf</a:t>
            </a:r>
            <a:endParaRPr lang="en-US" dirty="0" smtClean="0"/>
          </a:p>
          <a:p>
            <a:pPr lvl="3"/>
            <a:endParaRPr lang="en-US" dirty="0" smtClean="0"/>
          </a:p>
          <a:p>
            <a:pPr lvl="2"/>
            <a:endParaRPr lang="en-US" dirty="0" smtClean="0"/>
          </a:p>
        </p:txBody>
      </p:sp>
      <p:sp>
        <p:nvSpPr>
          <p:cNvPr id="9" name="Content Placeholder 2"/>
          <p:cNvSpPr>
            <a:spLocks noGrp="1"/>
          </p:cNvSpPr>
          <p:nvPr>
            <p:ph sz="quarter" idx="16"/>
          </p:nvPr>
        </p:nvSpPr>
        <p:spPr>
          <a:xfrm>
            <a:off x="360364" y="1358900"/>
            <a:ext cx="4133806" cy="4965700"/>
          </a:xfrm>
          <a:prstGeom prst="rect">
            <a:avLst/>
          </a:prstGeom>
        </p:spPr>
        <p:txBody>
          <a:bodyPr vert="horz">
            <a:normAutofit/>
          </a:bodyPr>
          <a:lstStyle>
            <a:lvl1pPr marL="0" indent="0">
              <a:spcBef>
                <a:spcPts val="600"/>
              </a:spcBef>
              <a:buClr>
                <a:schemeClr val="accent1"/>
              </a:buClr>
              <a:buFont typeface="Arial"/>
              <a:buNone/>
              <a:defRPr sz="2000"/>
            </a:lvl1pPr>
            <a:lvl2pPr marL="361950" indent="-209550">
              <a:spcBef>
                <a:spcPts val="600"/>
              </a:spcBef>
              <a:buClr>
                <a:schemeClr val="tx1"/>
              </a:buClr>
              <a:buFont typeface="Arial"/>
              <a:buChar char="•"/>
              <a:defRPr sz="2000"/>
            </a:lvl2pPr>
            <a:lvl3pPr marL="1143000" indent="-228600">
              <a:spcBef>
                <a:spcPts val="600"/>
              </a:spcBef>
              <a:buClr>
                <a:schemeClr val="tx1"/>
              </a:buClr>
              <a:buFont typeface="Arial"/>
              <a:buChar char="•"/>
              <a:defRPr sz="2000"/>
            </a:lvl3pPr>
            <a:lvl4pPr marL="1600200" indent="-228600">
              <a:spcBef>
                <a:spcPts val="600"/>
              </a:spcBef>
              <a:buClr>
                <a:schemeClr val="tx1"/>
              </a:buClr>
              <a:buFont typeface="Arial"/>
              <a:buChar char="•"/>
              <a:defRPr sz="2000"/>
            </a:lvl4pPr>
            <a:lvl5pPr marL="2057400" indent="-228600">
              <a:spcBef>
                <a:spcPts val="600"/>
              </a:spcBef>
              <a:buClr>
                <a:schemeClr val="tx1"/>
              </a:buClr>
              <a:buFont typeface="Arial"/>
              <a:buChar cha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smtClean="0"/>
          </a:p>
        </p:txBody>
      </p:sp>
      <p:sp>
        <p:nvSpPr>
          <p:cNvPr id="10" name="Title Placeholder 1"/>
          <p:cNvSpPr>
            <a:spLocks noGrp="1"/>
          </p:cNvSpPr>
          <p:nvPr>
            <p:ph type="title"/>
          </p:nvPr>
        </p:nvSpPr>
        <p:spPr>
          <a:xfrm>
            <a:off x="328491" y="128587"/>
            <a:ext cx="8629772" cy="616728"/>
          </a:xfrm>
          <a:prstGeom prst="rect">
            <a:avLst/>
          </a:prstGeom>
        </p:spPr>
        <p:txBody>
          <a:bodyPr vert="horz" lIns="91440" tIns="45720" rIns="91440" bIns="45720" rtlCol="0" anchor="ctr">
            <a:noAutofit/>
          </a:bodyPr>
          <a:lstStyle>
            <a:lvl1pPr algn="l">
              <a:defRPr sz="2600" b="1" baseline="0">
                <a:solidFill>
                  <a:schemeClr val="bg1"/>
                </a:solidFill>
              </a:defRPr>
            </a:lvl1pPr>
          </a:lstStyle>
          <a:p>
            <a:r>
              <a:rPr lang="en-US" dirty="0" smtClean="0"/>
              <a:t>Click to edit Master title style</a:t>
            </a:r>
            <a:endParaRPr lang="en-US" dirty="0"/>
          </a:p>
        </p:txBody>
      </p:sp>
    </p:spTree>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itle Placeholder 1"/>
          <p:cNvSpPr>
            <a:spLocks noGrp="1"/>
          </p:cNvSpPr>
          <p:nvPr>
            <p:ph type="title" hasCustomPrompt="1"/>
          </p:nvPr>
        </p:nvSpPr>
        <p:spPr bwMode="auto">
          <a:xfrm>
            <a:off x="457200" y="1490133"/>
            <a:ext cx="5266267" cy="2438400"/>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lgn="l">
              <a:defRPr>
                <a:solidFill>
                  <a:srgbClr val="1D306F"/>
                </a:solidFill>
              </a:defRPr>
            </a:lvl1pPr>
          </a:lstStyle>
          <a:p>
            <a:pPr lvl="0"/>
            <a:r>
              <a:rPr lang="en-AU" dirty="0" smtClean="0"/>
              <a:t>Click to edit Master title style</a:t>
            </a:r>
            <a:br>
              <a:rPr lang="en-AU" dirty="0" smtClean="0"/>
            </a:br>
            <a:endParaRPr lang="en-US" dirty="0"/>
          </a:p>
        </p:txBody>
      </p:sp>
      <p:pic>
        <p:nvPicPr>
          <p:cNvPr id="2" name="Pictur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155267" y="587556"/>
            <a:ext cx="2575646" cy="829146"/>
          </a:xfrm>
          <a:prstGeom prst="rect">
            <a:avLst/>
          </a:prstGeom>
        </p:spPr>
      </p:pic>
    </p:spTree>
    <p:extLst>
      <p:ext uri="{BB962C8B-B14F-4D97-AF65-F5344CB8AC3E}">
        <p14:creationId xmlns:p14="http://schemas.microsoft.com/office/powerpoint/2010/main" val="190303745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Simple">
    <p:spTree>
      <p:nvGrpSpPr>
        <p:cNvPr id="1" name=""/>
        <p:cNvGrpSpPr/>
        <p:nvPr/>
      </p:nvGrpSpPr>
      <p:grpSpPr>
        <a:xfrm>
          <a:off x="0" y="0"/>
          <a:ext cx="0" cy="0"/>
          <a:chOff x="0" y="0"/>
          <a:chExt cx="0" cy="0"/>
        </a:xfrm>
      </p:grpSpPr>
      <p:pic>
        <p:nvPicPr>
          <p:cNvPr id="4" name="Picture 1"/>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6350"/>
            <a:ext cx="9144000" cy="969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itle Placeholder 1"/>
          <p:cNvSpPr>
            <a:spLocks noGrp="1"/>
          </p:cNvSpPr>
          <p:nvPr>
            <p:ph type="title"/>
          </p:nvPr>
        </p:nvSpPr>
        <p:spPr>
          <a:xfrm>
            <a:off x="328491" y="471269"/>
            <a:ext cx="6828835" cy="302622"/>
          </a:xfrm>
          <a:prstGeom prst="rect">
            <a:avLst/>
          </a:prstGeom>
        </p:spPr>
        <p:txBody>
          <a:bodyPr vert="horz" lIns="91440" tIns="45720" rIns="91440" bIns="45720" rtlCol="0" anchor="ctr">
            <a:noAutofit/>
          </a:bodyPr>
          <a:lstStyle>
            <a:lvl1pPr>
              <a:defRPr sz="2600" baseline="0"/>
            </a:lvl1pPr>
          </a:lstStyle>
          <a:p>
            <a:r>
              <a:rPr lang="en-US" smtClean="0"/>
              <a:t>Click to edit Master title style</a:t>
            </a:r>
            <a:endParaRPr lang="en-US" dirty="0"/>
          </a:p>
        </p:txBody>
      </p:sp>
      <p:sp>
        <p:nvSpPr>
          <p:cNvPr id="6" name="Content Placeholder 2"/>
          <p:cNvSpPr>
            <a:spLocks noGrp="1"/>
          </p:cNvSpPr>
          <p:nvPr>
            <p:ph sz="quarter" idx="16"/>
          </p:nvPr>
        </p:nvSpPr>
        <p:spPr>
          <a:xfrm>
            <a:off x="360363" y="1358900"/>
            <a:ext cx="8351837" cy="4965700"/>
          </a:xfrm>
          <a:prstGeom prst="rect">
            <a:avLst/>
          </a:prstGeom>
        </p:spPr>
        <p:txBody>
          <a:bodyPr vert="horz"/>
          <a:lstStyle>
            <a:lvl1pPr marL="0" indent="0">
              <a:spcBef>
                <a:spcPts val="600"/>
              </a:spcBef>
              <a:buClr>
                <a:schemeClr val="accent1"/>
              </a:buClr>
              <a:buFont typeface="Arial"/>
              <a:buNone/>
              <a:defRPr sz="1800"/>
            </a:lvl1pPr>
            <a:lvl2pPr marL="361950" indent="-209550">
              <a:spcBef>
                <a:spcPts val="600"/>
              </a:spcBef>
              <a:buClr>
                <a:schemeClr val="accent1"/>
              </a:buClr>
              <a:buFont typeface="Arial"/>
              <a:buChar char="•"/>
              <a:defRPr sz="1800"/>
            </a:lvl2pPr>
            <a:lvl3pPr marL="1143000" indent="-228600">
              <a:spcBef>
                <a:spcPts val="600"/>
              </a:spcBef>
              <a:buClr>
                <a:schemeClr val="accent1"/>
              </a:buClr>
              <a:buFont typeface="Arial"/>
              <a:buChar char="•"/>
              <a:defRPr sz="2000"/>
            </a:lvl3pPr>
            <a:lvl4pPr marL="1600200" indent="-228600">
              <a:spcBef>
                <a:spcPts val="600"/>
              </a:spcBef>
              <a:buClr>
                <a:schemeClr val="accent1"/>
              </a:buClr>
              <a:buFont typeface="Arial"/>
              <a:buChar char="•"/>
              <a:defRPr sz="2000"/>
            </a:lvl4pPr>
            <a:lvl5pPr marL="2057400" indent="-228600">
              <a:spcBef>
                <a:spcPts val="600"/>
              </a:spcBef>
              <a:buClr>
                <a:schemeClr val="accent1"/>
              </a:buClr>
              <a:buFont typeface="Arial"/>
              <a:buChar cha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smtClean="0"/>
          </a:p>
        </p:txBody>
      </p:sp>
    </p:spTree>
    <p:extLst>
      <p:ext uri="{BB962C8B-B14F-4D97-AF65-F5344CB8AC3E}">
        <p14:creationId xmlns:p14="http://schemas.microsoft.com/office/powerpoint/2010/main" val="35863965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AU"/>
          </a:p>
        </p:txBody>
      </p:sp>
      <p:sp>
        <p:nvSpPr>
          <p:cNvPr id="3" name="Content Placeholder 2"/>
          <p:cNvSpPr>
            <a:spLocks noGrp="1"/>
          </p:cNvSpPr>
          <p:nvPr>
            <p:ph idx="1"/>
          </p:nvPr>
        </p:nvSpPr>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AU" dirty="0"/>
          </a:p>
        </p:txBody>
      </p:sp>
      <p:sp>
        <p:nvSpPr>
          <p:cNvPr id="4" name="Slide Number Placeholder 2"/>
          <p:cNvSpPr>
            <a:spLocks noGrp="1"/>
          </p:cNvSpPr>
          <p:nvPr>
            <p:ph type="sldNum" sz="quarter" idx="4"/>
          </p:nvPr>
        </p:nvSpPr>
        <p:spPr>
          <a:xfrm>
            <a:off x="6781800" y="6356350"/>
            <a:ext cx="2133600" cy="365125"/>
          </a:xfrm>
          <a:prstGeom prst="rect">
            <a:avLst/>
          </a:prstGeom>
        </p:spPr>
        <p:txBody>
          <a:bodyPr vert="horz" lIns="91440" tIns="45720" rIns="91440" bIns="45720" rtlCol="0" anchor="ctr"/>
          <a:lstStyle>
            <a:lvl1pPr algn="r">
              <a:defRPr sz="1200">
                <a:solidFill>
                  <a:schemeClr val="tx1"/>
                </a:solidFill>
                <a:latin typeface="Arial"/>
                <a:cs typeface="Arial"/>
              </a:defRPr>
            </a:lvl1pPr>
          </a:lstStyle>
          <a:p>
            <a:fld id="{D643963B-5E1B-544F-A872-2BA17486DE1D}" type="slidenum">
              <a:rPr lang="en-US" smtClean="0"/>
              <a:pPr/>
              <a:t>‹#›</a:t>
            </a:fld>
            <a:endParaRPr lang="en-US" dirty="0"/>
          </a:p>
        </p:txBody>
      </p:sp>
    </p:spTree>
    <p:extLst>
      <p:ext uri="{BB962C8B-B14F-4D97-AF65-F5344CB8AC3E}">
        <p14:creationId xmlns:p14="http://schemas.microsoft.com/office/powerpoint/2010/main" val="349895807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2"/>
          <p:cNvSpPr>
            <a:spLocks noGrp="1"/>
          </p:cNvSpPr>
          <p:nvPr>
            <p:ph type="sldNum" sz="quarter" idx="4"/>
          </p:nvPr>
        </p:nvSpPr>
        <p:spPr>
          <a:xfrm>
            <a:off x="6781800" y="6356350"/>
            <a:ext cx="2133600" cy="365125"/>
          </a:xfrm>
          <a:prstGeom prst="rect">
            <a:avLst/>
          </a:prstGeom>
        </p:spPr>
        <p:txBody>
          <a:bodyPr vert="horz" lIns="91440" tIns="45720" rIns="91440" bIns="45720" rtlCol="0" anchor="ctr"/>
          <a:lstStyle>
            <a:lvl1pPr algn="r">
              <a:defRPr sz="1200">
                <a:solidFill>
                  <a:schemeClr val="tx1"/>
                </a:solidFill>
                <a:latin typeface="Arial"/>
                <a:cs typeface="Arial"/>
              </a:defRPr>
            </a:lvl1pPr>
          </a:lstStyle>
          <a:p>
            <a:fld id="{D643963B-5E1B-544F-A872-2BA17486DE1D}" type="slidenum">
              <a:rPr lang="en-US" smtClean="0"/>
              <a:pPr/>
              <a:t>‹#›</a:t>
            </a:fld>
            <a:endParaRPr lang="en-US" dirty="0"/>
          </a:p>
        </p:txBody>
      </p:sp>
    </p:spTree>
    <p:extLst>
      <p:ext uri="{BB962C8B-B14F-4D97-AF65-F5344CB8AC3E}">
        <p14:creationId xmlns:p14="http://schemas.microsoft.com/office/powerpoint/2010/main" val="39566400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AU"/>
          </a:p>
        </p:txBody>
      </p:sp>
      <p:sp>
        <p:nvSpPr>
          <p:cNvPr id="4" name="Slide Number Placeholder 2"/>
          <p:cNvSpPr>
            <a:spLocks noGrp="1"/>
          </p:cNvSpPr>
          <p:nvPr>
            <p:ph type="sldNum" sz="quarter" idx="4"/>
          </p:nvPr>
        </p:nvSpPr>
        <p:spPr>
          <a:xfrm>
            <a:off x="6781800" y="6356350"/>
            <a:ext cx="2133600" cy="365125"/>
          </a:xfrm>
          <a:prstGeom prst="rect">
            <a:avLst/>
          </a:prstGeom>
        </p:spPr>
        <p:txBody>
          <a:bodyPr vert="horz" lIns="91440" tIns="45720" rIns="91440" bIns="45720" rtlCol="0" anchor="ctr"/>
          <a:lstStyle>
            <a:lvl1pPr algn="r">
              <a:defRPr sz="1200">
                <a:solidFill>
                  <a:schemeClr val="tx1"/>
                </a:solidFill>
                <a:latin typeface="Arial"/>
                <a:cs typeface="Arial"/>
              </a:defRPr>
            </a:lvl1pPr>
          </a:lstStyle>
          <a:p>
            <a:fld id="{D643963B-5E1B-544F-A872-2BA17486DE1D}" type="slidenum">
              <a:rPr lang="en-US" smtClean="0"/>
              <a:pPr/>
              <a:t>‹#›</a:t>
            </a:fld>
            <a:endParaRPr lang="en-US" dirty="0"/>
          </a:p>
        </p:txBody>
      </p:sp>
    </p:spTree>
    <p:extLst>
      <p:ext uri="{BB962C8B-B14F-4D97-AF65-F5344CB8AC3E}">
        <p14:creationId xmlns:p14="http://schemas.microsoft.com/office/powerpoint/2010/main" val="422346836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Click to edit Master title style</a:t>
            </a:r>
            <a:endParaRPr lang="en-AU" dirty="0"/>
          </a:p>
        </p:txBody>
      </p:sp>
      <p:sp>
        <p:nvSpPr>
          <p:cNvPr id="3" name="Content Placeholder 2"/>
          <p:cNvSpPr>
            <a:spLocks noGrp="1"/>
          </p:cNvSpPr>
          <p:nvPr>
            <p:ph idx="1"/>
          </p:nvPr>
        </p:nvSpPr>
        <p:spPr>
          <a:xfrm>
            <a:off x="203200" y="1888067"/>
            <a:ext cx="4241800" cy="4783665"/>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AU" dirty="0"/>
          </a:p>
        </p:txBody>
      </p:sp>
      <p:sp>
        <p:nvSpPr>
          <p:cNvPr id="4" name="Slide Number Placeholder 2"/>
          <p:cNvSpPr>
            <a:spLocks noGrp="1"/>
          </p:cNvSpPr>
          <p:nvPr>
            <p:ph type="sldNum" sz="quarter" idx="4"/>
          </p:nvPr>
        </p:nvSpPr>
        <p:spPr>
          <a:xfrm>
            <a:off x="6781800" y="6356350"/>
            <a:ext cx="2133600" cy="365125"/>
          </a:xfrm>
          <a:prstGeom prst="rect">
            <a:avLst/>
          </a:prstGeom>
        </p:spPr>
        <p:txBody>
          <a:bodyPr vert="horz" lIns="91440" tIns="45720" rIns="91440" bIns="45720" rtlCol="0" anchor="ctr"/>
          <a:lstStyle>
            <a:lvl1pPr algn="r">
              <a:defRPr sz="1200">
                <a:solidFill>
                  <a:schemeClr val="tx1"/>
                </a:solidFill>
                <a:latin typeface="Arial"/>
                <a:cs typeface="Arial"/>
              </a:defRPr>
            </a:lvl1pPr>
          </a:lstStyle>
          <a:p>
            <a:fld id="{D643963B-5E1B-544F-A872-2BA17486DE1D}" type="slidenum">
              <a:rPr lang="en-US" smtClean="0"/>
              <a:pPr/>
              <a:t>‹#›</a:t>
            </a:fld>
            <a:endParaRPr lang="en-US" dirty="0"/>
          </a:p>
        </p:txBody>
      </p:sp>
      <p:sp>
        <p:nvSpPr>
          <p:cNvPr id="5" name="Content Placeholder 2"/>
          <p:cNvSpPr>
            <a:spLocks noGrp="1"/>
          </p:cNvSpPr>
          <p:nvPr>
            <p:ph idx="10"/>
          </p:nvPr>
        </p:nvSpPr>
        <p:spPr>
          <a:xfrm>
            <a:off x="4660900" y="1875367"/>
            <a:ext cx="4241800" cy="4783665"/>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AU" dirty="0"/>
          </a:p>
        </p:txBody>
      </p:sp>
    </p:spTree>
    <p:extLst>
      <p:ext uri="{BB962C8B-B14F-4D97-AF65-F5344CB8AC3E}">
        <p14:creationId xmlns:p14="http://schemas.microsoft.com/office/powerpoint/2010/main" val="422346836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 Image">
    <p:spTree>
      <p:nvGrpSpPr>
        <p:cNvPr id="1" name=""/>
        <p:cNvGrpSpPr/>
        <p:nvPr/>
      </p:nvGrpSpPr>
      <p:grpSpPr>
        <a:xfrm>
          <a:off x="0" y="0"/>
          <a:ext cx="0" cy="0"/>
          <a:chOff x="0" y="0"/>
          <a:chExt cx="0" cy="0"/>
        </a:xfrm>
      </p:grpSpPr>
      <p:pic>
        <p:nvPicPr>
          <p:cNvPr id="5" name="Picture 1"/>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6350"/>
            <a:ext cx="9144000" cy="969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Content Placeholder 2"/>
          <p:cNvSpPr>
            <a:spLocks noGrp="1"/>
          </p:cNvSpPr>
          <p:nvPr>
            <p:ph idx="11"/>
          </p:nvPr>
        </p:nvSpPr>
        <p:spPr>
          <a:xfrm>
            <a:off x="4616450" y="1352550"/>
            <a:ext cx="4103696" cy="5018237"/>
          </a:xfrm>
          <a:prstGeom prst="rect">
            <a:avLst/>
          </a:prstGeom>
        </p:spPr>
        <p:txBody>
          <a:bodyPr/>
          <a:lstStyle>
            <a:lvl1pPr>
              <a:defRPr sz="1800"/>
            </a:lvl1pPr>
            <a:lvl3pPr marL="914400" indent="0">
              <a:buFont typeface="Arial"/>
              <a:buNone/>
              <a:defRPr/>
            </a:lvl3pPr>
            <a:lvl4pPr marL="1371600" indent="0">
              <a:buFont typeface="Arial"/>
              <a:buNone/>
              <a:defRPr/>
            </a:lvl4pPr>
            <a:lvl5pPr marL="2057400" indent="-228600">
              <a:buFont typeface="Arial"/>
              <a:buChar char="•"/>
              <a:defRPr/>
            </a:lvl5pPr>
          </a:lstStyle>
          <a:p>
            <a:pPr lvl="0"/>
            <a:r>
              <a:rPr lang="en-US" smtClean="0"/>
              <a:t>Click to edit Master text styles</a:t>
            </a:r>
          </a:p>
        </p:txBody>
      </p:sp>
      <p:sp>
        <p:nvSpPr>
          <p:cNvPr id="8" name="Content Placeholder 2"/>
          <p:cNvSpPr>
            <a:spLocks noGrp="1"/>
          </p:cNvSpPr>
          <p:nvPr>
            <p:ph sz="quarter" idx="16"/>
          </p:nvPr>
        </p:nvSpPr>
        <p:spPr>
          <a:xfrm>
            <a:off x="360364" y="1358900"/>
            <a:ext cx="4133806" cy="4965700"/>
          </a:xfrm>
          <a:prstGeom prst="rect">
            <a:avLst/>
          </a:prstGeom>
        </p:spPr>
        <p:txBody>
          <a:bodyPr vert="horz"/>
          <a:lstStyle>
            <a:lvl1pPr marL="0" indent="0">
              <a:spcBef>
                <a:spcPts val="600"/>
              </a:spcBef>
              <a:buClr>
                <a:schemeClr val="accent1"/>
              </a:buClr>
              <a:buFont typeface="Arial"/>
              <a:buNone/>
              <a:defRPr sz="1800"/>
            </a:lvl1pPr>
            <a:lvl2pPr marL="361950" indent="-209550">
              <a:spcBef>
                <a:spcPts val="600"/>
              </a:spcBef>
              <a:buClr>
                <a:schemeClr val="accent1"/>
              </a:buClr>
              <a:buFont typeface="Arial"/>
              <a:buChar char="•"/>
              <a:defRPr sz="1800"/>
            </a:lvl2pPr>
            <a:lvl3pPr marL="1143000" indent="-228600">
              <a:spcBef>
                <a:spcPts val="600"/>
              </a:spcBef>
              <a:buClr>
                <a:schemeClr val="accent1"/>
              </a:buClr>
              <a:buFont typeface="Arial"/>
              <a:buChar char="•"/>
              <a:defRPr sz="2000"/>
            </a:lvl3pPr>
            <a:lvl4pPr marL="1600200" indent="-228600">
              <a:spcBef>
                <a:spcPts val="600"/>
              </a:spcBef>
              <a:buClr>
                <a:schemeClr val="accent1"/>
              </a:buClr>
              <a:buFont typeface="Arial"/>
              <a:buChar char="•"/>
              <a:defRPr sz="2000"/>
            </a:lvl4pPr>
            <a:lvl5pPr marL="2057400" indent="-228600">
              <a:spcBef>
                <a:spcPts val="600"/>
              </a:spcBef>
              <a:buClr>
                <a:schemeClr val="accent1"/>
              </a:buClr>
              <a:buFont typeface="Arial"/>
              <a:buChar cha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smtClean="0"/>
          </a:p>
        </p:txBody>
      </p:sp>
      <p:sp>
        <p:nvSpPr>
          <p:cNvPr id="10" name="Title Placeholder 1"/>
          <p:cNvSpPr>
            <a:spLocks noGrp="1"/>
          </p:cNvSpPr>
          <p:nvPr>
            <p:ph type="title"/>
          </p:nvPr>
        </p:nvSpPr>
        <p:spPr>
          <a:xfrm>
            <a:off x="328491" y="471269"/>
            <a:ext cx="6828835" cy="302622"/>
          </a:xfrm>
          <a:prstGeom prst="rect">
            <a:avLst/>
          </a:prstGeom>
        </p:spPr>
        <p:txBody>
          <a:bodyPr vert="horz" lIns="91440" tIns="45720" rIns="91440" bIns="45720" rtlCol="0" anchor="ctr">
            <a:noAutofit/>
          </a:bodyPr>
          <a:lstStyle>
            <a:lvl1pPr>
              <a:defRPr sz="2600" baseline="0"/>
            </a:lvl1pPr>
          </a:lstStyle>
          <a:p>
            <a:r>
              <a:rPr lang="en-US" smtClean="0"/>
              <a:t>Click to edit Master title style</a:t>
            </a:r>
            <a:endParaRPr lang="en-US" dirty="0"/>
          </a:p>
        </p:txBody>
      </p:sp>
    </p:spTree>
    <p:extLst>
      <p:ext uri="{BB962C8B-B14F-4D97-AF65-F5344CB8AC3E}">
        <p14:creationId xmlns:p14="http://schemas.microsoft.com/office/powerpoint/2010/main" val="1118418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Simple">
    <p:spTree>
      <p:nvGrpSpPr>
        <p:cNvPr id="1" name=""/>
        <p:cNvGrpSpPr/>
        <p:nvPr/>
      </p:nvGrpSpPr>
      <p:grpSpPr>
        <a:xfrm>
          <a:off x="0" y="0"/>
          <a:ext cx="0" cy="0"/>
          <a:chOff x="0" y="0"/>
          <a:chExt cx="0" cy="0"/>
        </a:xfrm>
      </p:grpSpPr>
      <p:pic>
        <p:nvPicPr>
          <p:cNvPr id="4" name="Picture 1"/>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6350"/>
            <a:ext cx="9144000" cy="969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itle Placeholder 1"/>
          <p:cNvSpPr>
            <a:spLocks noGrp="1"/>
          </p:cNvSpPr>
          <p:nvPr>
            <p:ph type="title"/>
          </p:nvPr>
        </p:nvSpPr>
        <p:spPr>
          <a:xfrm>
            <a:off x="328491" y="471269"/>
            <a:ext cx="6828835" cy="302622"/>
          </a:xfrm>
          <a:prstGeom prst="rect">
            <a:avLst/>
          </a:prstGeom>
        </p:spPr>
        <p:txBody>
          <a:bodyPr vert="horz" lIns="91440" tIns="45720" rIns="91440" bIns="45720" rtlCol="0" anchor="ctr">
            <a:noAutofit/>
          </a:bodyPr>
          <a:lstStyle>
            <a:lvl1pPr>
              <a:defRPr sz="2600" baseline="0"/>
            </a:lvl1pPr>
          </a:lstStyle>
          <a:p>
            <a:r>
              <a:rPr lang="en-US" smtClean="0"/>
              <a:t>Click to edit Master title style</a:t>
            </a:r>
            <a:endParaRPr lang="en-US" dirty="0"/>
          </a:p>
        </p:txBody>
      </p:sp>
      <p:sp>
        <p:nvSpPr>
          <p:cNvPr id="6" name="Content Placeholder 2"/>
          <p:cNvSpPr>
            <a:spLocks noGrp="1"/>
          </p:cNvSpPr>
          <p:nvPr>
            <p:ph sz="quarter" idx="16"/>
          </p:nvPr>
        </p:nvSpPr>
        <p:spPr>
          <a:xfrm>
            <a:off x="360363" y="1358900"/>
            <a:ext cx="8351837" cy="4965700"/>
          </a:xfrm>
          <a:prstGeom prst="rect">
            <a:avLst/>
          </a:prstGeom>
        </p:spPr>
        <p:txBody>
          <a:bodyPr vert="horz"/>
          <a:lstStyle>
            <a:lvl1pPr marL="0" indent="0">
              <a:spcBef>
                <a:spcPts val="600"/>
              </a:spcBef>
              <a:buClr>
                <a:schemeClr val="accent1"/>
              </a:buClr>
              <a:buFont typeface="Arial"/>
              <a:buNone/>
              <a:defRPr sz="1800"/>
            </a:lvl1pPr>
            <a:lvl2pPr marL="361950" indent="-209550">
              <a:spcBef>
                <a:spcPts val="600"/>
              </a:spcBef>
              <a:buClr>
                <a:schemeClr val="accent1"/>
              </a:buClr>
              <a:buFont typeface="Arial"/>
              <a:buChar char="•"/>
              <a:defRPr sz="1800"/>
            </a:lvl2pPr>
            <a:lvl3pPr marL="1143000" indent="-228600">
              <a:spcBef>
                <a:spcPts val="600"/>
              </a:spcBef>
              <a:buClr>
                <a:schemeClr val="accent1"/>
              </a:buClr>
              <a:buFont typeface="Arial"/>
              <a:buChar char="•"/>
              <a:defRPr sz="2000"/>
            </a:lvl3pPr>
            <a:lvl4pPr marL="1600200" indent="-228600">
              <a:spcBef>
                <a:spcPts val="600"/>
              </a:spcBef>
              <a:buClr>
                <a:schemeClr val="accent1"/>
              </a:buClr>
              <a:buFont typeface="Arial"/>
              <a:buChar char="•"/>
              <a:defRPr sz="2000"/>
            </a:lvl4pPr>
            <a:lvl5pPr marL="2057400" indent="-228600">
              <a:spcBef>
                <a:spcPts val="600"/>
              </a:spcBef>
              <a:buClr>
                <a:schemeClr val="accent1"/>
              </a:buClr>
              <a:buFont typeface="Arial"/>
              <a:buChar cha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smtClean="0"/>
          </a:p>
        </p:txBody>
      </p:sp>
    </p:spTree>
    <p:extLst>
      <p:ext uri="{BB962C8B-B14F-4D97-AF65-F5344CB8AC3E}">
        <p14:creationId xmlns:p14="http://schemas.microsoft.com/office/powerpoint/2010/main" val="27467000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1" name="Title 1"/>
          <p:cNvSpPr>
            <a:spLocks noGrp="1"/>
          </p:cNvSpPr>
          <p:nvPr>
            <p:ph type="ctrTitle"/>
          </p:nvPr>
        </p:nvSpPr>
        <p:spPr>
          <a:xfrm>
            <a:off x="457200" y="3429000"/>
            <a:ext cx="7624887" cy="856337"/>
          </a:xfrm>
          <a:prstGeom prst="rect">
            <a:avLst/>
          </a:prstGeom>
        </p:spPr>
        <p:txBody>
          <a:bodyPr>
            <a:normAutofit/>
          </a:bodyPr>
          <a:lstStyle>
            <a:lvl1pPr algn="l">
              <a:defRPr sz="3600" b="1">
                <a:solidFill>
                  <a:srgbClr val="FFFFFF"/>
                </a:solidFill>
                <a:latin typeface="Arial"/>
                <a:cs typeface="Arial"/>
              </a:defRPr>
            </a:lvl1pPr>
          </a:lstStyle>
          <a:p>
            <a:r>
              <a:rPr lang="en-US" dirty="0" smtClean="0"/>
              <a:t>Click to edit Master title style</a:t>
            </a:r>
            <a:endParaRPr lang="en-US" dirty="0"/>
          </a:p>
        </p:txBody>
      </p:sp>
      <p:sp>
        <p:nvSpPr>
          <p:cNvPr id="12" name="Subtitle 2"/>
          <p:cNvSpPr>
            <a:spLocks noGrp="1"/>
          </p:cNvSpPr>
          <p:nvPr>
            <p:ph type="subTitle" idx="1"/>
          </p:nvPr>
        </p:nvSpPr>
        <p:spPr>
          <a:xfrm>
            <a:off x="457200" y="4482996"/>
            <a:ext cx="6400800" cy="470594"/>
          </a:xfrm>
          <a:prstGeom prst="rect">
            <a:avLst/>
          </a:prstGeom>
        </p:spPr>
        <p:txBody>
          <a:bodyPr>
            <a:normAutofit/>
          </a:bodyPr>
          <a:lstStyle>
            <a:lvl1pPr marL="0" indent="0" algn="l">
              <a:buNone/>
              <a:defRPr sz="2000" b="1">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328491" y="28576"/>
            <a:ext cx="8672634" cy="700306"/>
          </a:xfrm>
          <a:prstGeom prst="rect">
            <a:avLst/>
          </a:prstGeom>
        </p:spPr>
        <p:txBody>
          <a:bodyPr vert="horz" lIns="91440" tIns="45720" rIns="91440" bIns="45720" rtlCol="0" anchor="ctr">
            <a:noAutofit/>
          </a:bodyPr>
          <a:lstStyle>
            <a:lvl1pPr algn="l">
              <a:defRPr sz="2600" b="1" baseline="0">
                <a:solidFill>
                  <a:schemeClr val="bg1"/>
                </a:solidFill>
              </a:defRPr>
            </a:lvl1pPr>
          </a:lstStyle>
          <a:p>
            <a:r>
              <a:rPr lang="en-US" dirty="0" smtClean="0"/>
              <a:t>Click to edit Master title style</a:t>
            </a:r>
            <a:endParaRPr lang="en-US" dirty="0"/>
          </a:p>
        </p:txBody>
      </p:sp>
      <p:sp>
        <p:nvSpPr>
          <p:cNvPr id="7" name="Content Placeholder 2"/>
          <p:cNvSpPr>
            <a:spLocks noGrp="1"/>
          </p:cNvSpPr>
          <p:nvPr>
            <p:ph sz="quarter" idx="16"/>
          </p:nvPr>
        </p:nvSpPr>
        <p:spPr>
          <a:xfrm>
            <a:off x="360363" y="1358900"/>
            <a:ext cx="8351837" cy="4965700"/>
          </a:xfrm>
          <a:prstGeom prst="rect">
            <a:avLst/>
          </a:prstGeom>
        </p:spPr>
        <p:txBody>
          <a:bodyPr vert="horz">
            <a:normAutofit/>
          </a:bodyPr>
          <a:lstStyle>
            <a:lvl1pPr marL="0" indent="0">
              <a:spcBef>
                <a:spcPts val="600"/>
              </a:spcBef>
              <a:buClr>
                <a:schemeClr val="accent1"/>
              </a:buClr>
              <a:buFont typeface="Arial"/>
              <a:buNone/>
              <a:defRPr sz="1800"/>
            </a:lvl1pPr>
            <a:lvl2pPr marL="361950" indent="-209550">
              <a:spcBef>
                <a:spcPts val="600"/>
              </a:spcBef>
              <a:buClr>
                <a:schemeClr val="tx1"/>
              </a:buClr>
              <a:buFont typeface="Arial"/>
              <a:buChar char="•"/>
              <a:defRPr sz="1800"/>
            </a:lvl2pPr>
            <a:lvl3pPr marL="1143000" indent="-228600">
              <a:spcBef>
                <a:spcPts val="600"/>
              </a:spcBef>
              <a:buClr>
                <a:schemeClr val="tx1"/>
              </a:buClr>
              <a:buFont typeface="Arial"/>
              <a:buChar char="•"/>
              <a:defRPr sz="2000"/>
            </a:lvl3pPr>
            <a:lvl4pPr marL="1600200" indent="-228600">
              <a:spcBef>
                <a:spcPts val="600"/>
              </a:spcBef>
              <a:buClr>
                <a:schemeClr val="tx1"/>
              </a:buClr>
              <a:buFont typeface="Arial"/>
              <a:buChar char="•"/>
              <a:defRPr sz="2000"/>
            </a:lvl4pPr>
            <a:lvl5pPr marL="2057400" indent="-228600">
              <a:spcBef>
                <a:spcPts val="600"/>
              </a:spcBef>
              <a:buClr>
                <a:schemeClr val="tx1"/>
              </a:buClr>
              <a:buFont typeface="Arial"/>
              <a:buChar cha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smtClean="0"/>
          </a:p>
        </p:txBody>
      </p:sp>
    </p:spTree>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png"/><Relationship Id="rId5" Type="http://schemas.openxmlformats.org/officeDocument/2006/relationships/slideLayout" Target="../slideLayouts/slideLayout5.xml"/><Relationship Id="rId10" Type="http://schemas.openxmlformats.org/officeDocument/2006/relationships/image" Target="../media/image2.emf"/><Relationship Id="rId4" Type="http://schemas.openxmlformats.org/officeDocument/2006/relationships/slideLayout" Target="../slideLayouts/slideLayout4.xml"/><Relationship Id="rId9"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image" Target="../media/image5.png"/><Relationship Id="rId5" Type="http://schemas.openxmlformats.org/officeDocument/2006/relationships/theme" Target="../theme/theme2.xml"/><Relationship Id="rId4"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image" Target="../media/image8.emf"/><Relationship Id="rId4"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Rectangle 2"/>
          <p:cNvSpPr/>
          <p:nvPr userDrawn="1"/>
        </p:nvSpPr>
        <p:spPr bwMode="auto">
          <a:xfrm>
            <a:off x="8255000" y="0"/>
            <a:ext cx="889000" cy="901700"/>
          </a:xfrm>
          <a:prstGeom prst="rect">
            <a:avLst/>
          </a:prstGeom>
          <a:solidFill>
            <a:srgbClr val="4C72B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64" charset="0"/>
            </a:endParaRPr>
          </a:p>
        </p:txBody>
      </p:sp>
      <p:sp>
        <p:nvSpPr>
          <p:cNvPr id="143365" name="Rectangle 2"/>
          <p:cNvSpPr>
            <a:spLocks noGrp="1" noChangeArrowheads="1"/>
          </p:cNvSpPr>
          <p:nvPr>
            <p:ph type="title"/>
          </p:nvPr>
        </p:nvSpPr>
        <p:spPr bwMode="auto">
          <a:xfrm>
            <a:off x="203200" y="1261533"/>
            <a:ext cx="8712200" cy="550334"/>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AU" dirty="0" smtClean="0"/>
              <a:t>Click to edit Master title style</a:t>
            </a:r>
            <a:endParaRPr lang="en-US" dirty="0"/>
          </a:p>
        </p:txBody>
      </p:sp>
      <p:sp>
        <p:nvSpPr>
          <p:cNvPr id="143366" name="Rectangle 3"/>
          <p:cNvSpPr>
            <a:spLocks noGrp="1" noChangeArrowheads="1"/>
          </p:cNvSpPr>
          <p:nvPr>
            <p:ph type="body" idx="1"/>
          </p:nvPr>
        </p:nvSpPr>
        <p:spPr bwMode="auto">
          <a:xfrm>
            <a:off x="203200" y="1888067"/>
            <a:ext cx="8712200" cy="4783665"/>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pic>
        <p:nvPicPr>
          <p:cNvPr id="10" name="Picture 9"/>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232835" y="166506"/>
            <a:ext cx="1913466" cy="615978"/>
          </a:xfrm>
          <a:prstGeom prst="rect">
            <a:avLst/>
          </a:prstGeom>
        </p:spPr>
      </p:pic>
      <p:pic>
        <p:nvPicPr>
          <p:cNvPr id="2" name="Picture 1"/>
          <p:cNvPicPr>
            <a:picLocks noChangeAspect="1"/>
          </p:cNvPicPr>
          <p:nvPr/>
        </p:nvPicPr>
        <p:blipFill>
          <a:blip r:embed="rId10"/>
          <a:stretch>
            <a:fillRect/>
          </a:stretch>
        </p:blipFill>
        <p:spPr>
          <a:xfrm>
            <a:off x="0" y="935609"/>
            <a:ext cx="9144000" cy="143892"/>
          </a:xfrm>
          <a:prstGeom prst="rect">
            <a:avLst/>
          </a:prstGeom>
        </p:spPr>
      </p:pic>
      <p:pic>
        <p:nvPicPr>
          <p:cNvPr id="4" name="Picture 3" descr="Intranet (dragged)-01.png"/>
          <p:cNvPicPr>
            <a:picLocks noChangeAspect="1"/>
          </p:cNvPicPr>
          <p:nvPr/>
        </p:nvPicPr>
        <p:blipFill rotWithShape="1">
          <a:blip r:embed="rId11" cstate="hqprint">
            <a:extLst>
              <a:ext uri="{28A0092B-C50C-407E-A947-70E740481C1C}">
                <a14:useLocalDpi xmlns:a14="http://schemas.microsoft.com/office/drawing/2010/main"/>
              </a:ext>
            </a:extLst>
          </a:blip>
          <a:srcRect b="-10634"/>
          <a:stretch/>
        </p:blipFill>
        <p:spPr>
          <a:xfrm>
            <a:off x="8407400" y="246210"/>
            <a:ext cx="596900" cy="528490"/>
          </a:xfrm>
          <a:prstGeom prst="rect">
            <a:avLst/>
          </a:prstGeom>
        </p:spPr>
      </p:pic>
      <p:sp>
        <p:nvSpPr>
          <p:cNvPr id="12" name="Slide Number Placeholder 2"/>
          <p:cNvSpPr>
            <a:spLocks noGrp="1"/>
          </p:cNvSpPr>
          <p:nvPr>
            <p:ph type="sldNum" sz="quarter" idx="4"/>
          </p:nvPr>
        </p:nvSpPr>
        <p:spPr>
          <a:xfrm>
            <a:off x="6781800" y="6356350"/>
            <a:ext cx="2133600" cy="365125"/>
          </a:xfrm>
          <a:prstGeom prst="rect">
            <a:avLst/>
          </a:prstGeom>
        </p:spPr>
        <p:txBody>
          <a:bodyPr vert="horz" lIns="91440" tIns="45720" rIns="91440" bIns="45720" rtlCol="0" anchor="ctr"/>
          <a:lstStyle>
            <a:lvl1pPr algn="r">
              <a:defRPr sz="1200">
                <a:solidFill>
                  <a:schemeClr val="tx1"/>
                </a:solidFill>
                <a:latin typeface="Arial"/>
                <a:cs typeface="Arial"/>
              </a:defRPr>
            </a:lvl1pPr>
          </a:lstStyle>
          <a:p>
            <a:fld id="{D643963B-5E1B-544F-A872-2BA17486DE1D}" type="slidenum">
              <a:rPr lang="en-US" smtClean="0"/>
              <a:pPr/>
              <a:t>‹#›</a:t>
            </a:fld>
            <a:endParaRPr lang="en-US" dirty="0"/>
          </a:p>
        </p:txBody>
      </p:sp>
      <p:cxnSp>
        <p:nvCxnSpPr>
          <p:cNvPr id="6" name="Straight Connector 5"/>
          <p:cNvCxnSpPr/>
          <p:nvPr/>
        </p:nvCxnSpPr>
        <p:spPr bwMode="auto">
          <a:xfrm>
            <a:off x="0" y="931333"/>
            <a:ext cx="9144000" cy="0"/>
          </a:xfrm>
          <a:prstGeom prst="line">
            <a:avLst/>
          </a:prstGeom>
          <a:solidFill>
            <a:schemeClr val="accent1"/>
          </a:solidFill>
          <a:ln w="50800" cap="flat" cmpd="sng" algn="ctr">
            <a:solidFill>
              <a:srgbClr val="183062"/>
            </a:solidFill>
            <a:prstDash val="solid"/>
            <a:round/>
            <a:headEnd type="none" w="med" len="med"/>
            <a:tailEnd type="none" w="med" len="med"/>
          </a:ln>
          <a:effectLst/>
        </p:spPr>
      </p:cxnSp>
      <p:sp>
        <p:nvSpPr>
          <p:cNvPr id="5" name="TextBox 4"/>
          <p:cNvSpPr txBox="1"/>
          <p:nvPr userDrawn="1"/>
        </p:nvSpPr>
        <p:spPr>
          <a:xfrm>
            <a:off x="161925" y="6600110"/>
            <a:ext cx="2190750" cy="246221"/>
          </a:xfrm>
          <a:prstGeom prst="rect">
            <a:avLst/>
          </a:prstGeom>
          <a:noFill/>
        </p:spPr>
        <p:txBody>
          <a:bodyPr wrap="square" rtlCol="0">
            <a:spAutoFit/>
          </a:bodyPr>
          <a:lstStyle/>
          <a:p>
            <a:r>
              <a:rPr lang="en-AU" sz="1000" dirty="0" smtClean="0">
                <a:latin typeface="+mj-lt"/>
              </a:rPr>
              <a:t>APT1314</a:t>
            </a:r>
            <a:endParaRPr lang="en-AU" sz="1000" dirty="0">
              <a:latin typeface="+mj-lt"/>
            </a:endParaRPr>
          </a:p>
        </p:txBody>
      </p:sp>
    </p:spTree>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4" r:id="rId4"/>
    <p:sldLayoutId id="2147483745" r:id="rId5"/>
    <p:sldLayoutId id="2147483746" r:id="rId6"/>
    <p:sldLayoutId id="2147483747" r:id="rId7"/>
  </p:sldLayoutIdLst>
  <p:timing>
    <p:tnLst>
      <p:par>
        <p:cTn id="1" dur="indefinite" restart="never" nodeType="tmRoot"/>
      </p:par>
    </p:tnLst>
  </p:timing>
  <p:hf sldNum="0" hdr="0" ftr="0" dt="0"/>
  <p:txStyles>
    <p:titleStyle>
      <a:lvl1pPr algn="l" rtl="0" eaLnBrk="1" fontAlgn="base" hangingPunct="1">
        <a:spcBef>
          <a:spcPct val="0"/>
        </a:spcBef>
        <a:spcAft>
          <a:spcPct val="0"/>
        </a:spcAft>
        <a:defRPr sz="3000" b="1">
          <a:solidFill>
            <a:srgbClr val="183062"/>
          </a:solidFill>
          <a:latin typeface="Arial"/>
          <a:ea typeface="ＭＳ Ｐゴシック" pitchFamily="82" charset="-128"/>
          <a:cs typeface="Arial"/>
        </a:defRPr>
      </a:lvl1pPr>
      <a:lvl2pPr algn="l" rtl="0" eaLnBrk="1" fontAlgn="base" hangingPunct="1">
        <a:spcBef>
          <a:spcPct val="0"/>
        </a:spcBef>
        <a:spcAft>
          <a:spcPct val="0"/>
        </a:spcAft>
        <a:defRPr sz="3000" b="1">
          <a:solidFill>
            <a:schemeClr val="bg1"/>
          </a:solidFill>
          <a:latin typeface="Arial" pitchFamily="32" charset="0"/>
          <a:ea typeface="ＭＳ Ｐゴシック" pitchFamily="82" charset="-128"/>
          <a:cs typeface="Arial Bold" pitchFamily="-109" charset="0"/>
        </a:defRPr>
      </a:lvl2pPr>
      <a:lvl3pPr algn="l" rtl="0" eaLnBrk="1" fontAlgn="base" hangingPunct="1">
        <a:spcBef>
          <a:spcPct val="0"/>
        </a:spcBef>
        <a:spcAft>
          <a:spcPct val="0"/>
        </a:spcAft>
        <a:defRPr sz="3000" b="1">
          <a:solidFill>
            <a:schemeClr val="bg1"/>
          </a:solidFill>
          <a:latin typeface="Arial" pitchFamily="32" charset="0"/>
          <a:ea typeface="ＭＳ Ｐゴシック" pitchFamily="82" charset="-128"/>
          <a:cs typeface="Arial Bold" pitchFamily="-109" charset="0"/>
        </a:defRPr>
      </a:lvl3pPr>
      <a:lvl4pPr algn="l" rtl="0" eaLnBrk="1" fontAlgn="base" hangingPunct="1">
        <a:spcBef>
          <a:spcPct val="0"/>
        </a:spcBef>
        <a:spcAft>
          <a:spcPct val="0"/>
        </a:spcAft>
        <a:defRPr sz="3000" b="1">
          <a:solidFill>
            <a:schemeClr val="bg1"/>
          </a:solidFill>
          <a:latin typeface="Arial" pitchFamily="32" charset="0"/>
          <a:ea typeface="ＭＳ Ｐゴシック" pitchFamily="82" charset="-128"/>
          <a:cs typeface="Arial Bold" pitchFamily="-109" charset="0"/>
        </a:defRPr>
      </a:lvl4pPr>
      <a:lvl5pPr algn="l" rtl="0" eaLnBrk="1" fontAlgn="base" hangingPunct="1">
        <a:spcBef>
          <a:spcPct val="0"/>
        </a:spcBef>
        <a:spcAft>
          <a:spcPct val="0"/>
        </a:spcAft>
        <a:defRPr sz="3000" b="1">
          <a:solidFill>
            <a:schemeClr val="bg1"/>
          </a:solidFill>
          <a:latin typeface="Arial" pitchFamily="32" charset="0"/>
          <a:ea typeface="ＭＳ Ｐゴシック" pitchFamily="82" charset="-128"/>
          <a:cs typeface="Arial Bold" pitchFamily="-109" charset="0"/>
        </a:defRPr>
      </a:lvl5pPr>
      <a:lvl6pPr marL="457200" algn="l" rtl="0" eaLnBrk="1" fontAlgn="base" hangingPunct="1">
        <a:spcBef>
          <a:spcPct val="0"/>
        </a:spcBef>
        <a:spcAft>
          <a:spcPct val="0"/>
        </a:spcAft>
        <a:defRPr sz="3200" b="1">
          <a:solidFill>
            <a:schemeClr val="bg1"/>
          </a:solidFill>
          <a:latin typeface="Trebuchet MS" pitchFamily="64" charset="0"/>
        </a:defRPr>
      </a:lvl6pPr>
      <a:lvl7pPr marL="914400" algn="l" rtl="0" eaLnBrk="1" fontAlgn="base" hangingPunct="1">
        <a:spcBef>
          <a:spcPct val="0"/>
        </a:spcBef>
        <a:spcAft>
          <a:spcPct val="0"/>
        </a:spcAft>
        <a:defRPr sz="3200" b="1">
          <a:solidFill>
            <a:schemeClr val="bg1"/>
          </a:solidFill>
          <a:latin typeface="Trebuchet MS" pitchFamily="64" charset="0"/>
        </a:defRPr>
      </a:lvl7pPr>
      <a:lvl8pPr marL="1371600" algn="l" rtl="0" eaLnBrk="1" fontAlgn="base" hangingPunct="1">
        <a:spcBef>
          <a:spcPct val="0"/>
        </a:spcBef>
        <a:spcAft>
          <a:spcPct val="0"/>
        </a:spcAft>
        <a:defRPr sz="3200" b="1">
          <a:solidFill>
            <a:schemeClr val="bg1"/>
          </a:solidFill>
          <a:latin typeface="Trebuchet MS" pitchFamily="64" charset="0"/>
        </a:defRPr>
      </a:lvl8pPr>
      <a:lvl9pPr marL="1828800" algn="l" rtl="0" eaLnBrk="1" fontAlgn="base" hangingPunct="1">
        <a:spcBef>
          <a:spcPct val="0"/>
        </a:spcBef>
        <a:spcAft>
          <a:spcPct val="0"/>
        </a:spcAft>
        <a:defRPr sz="3200" b="1">
          <a:solidFill>
            <a:schemeClr val="bg1"/>
          </a:solidFill>
          <a:latin typeface="Trebuchet MS" pitchFamily="64" charset="0"/>
        </a:defRPr>
      </a:lvl9pPr>
    </p:titleStyle>
    <p:bodyStyle>
      <a:lvl1pPr marL="342900" indent="-342900" algn="l" rtl="0" eaLnBrk="1" fontAlgn="base" hangingPunct="1">
        <a:spcBef>
          <a:spcPts val="1750"/>
        </a:spcBef>
        <a:spcAft>
          <a:spcPct val="0"/>
        </a:spcAft>
        <a:defRPr sz="2400">
          <a:solidFill>
            <a:schemeClr val="tx1"/>
          </a:solidFill>
          <a:latin typeface="Arial"/>
          <a:ea typeface="ＭＳ Ｐゴシック" pitchFamily="82" charset="-128"/>
          <a:cs typeface="Arial"/>
        </a:defRPr>
      </a:lvl1pPr>
      <a:lvl2pPr marL="857250" indent="-381000" algn="l" rtl="0" eaLnBrk="1" fontAlgn="base" hangingPunct="1">
        <a:spcBef>
          <a:spcPct val="20000"/>
        </a:spcBef>
        <a:spcAft>
          <a:spcPct val="0"/>
        </a:spcAft>
        <a:buClr>
          <a:srgbClr val="579A34"/>
        </a:buClr>
        <a:buFont typeface="Arial" charset="0"/>
        <a:buChar char="•"/>
        <a:defRPr sz="2400">
          <a:solidFill>
            <a:schemeClr val="tx1"/>
          </a:solidFill>
          <a:latin typeface="Arial"/>
          <a:ea typeface="ＭＳ Ｐゴシック" pitchFamily="64" charset="-128"/>
          <a:cs typeface="Arial"/>
        </a:defRPr>
      </a:lvl2pPr>
      <a:lvl3pPr marL="1333500" indent="-285750" algn="l" rtl="0" eaLnBrk="1" fontAlgn="base" hangingPunct="1">
        <a:spcBef>
          <a:spcPct val="20000"/>
        </a:spcBef>
        <a:spcAft>
          <a:spcPct val="0"/>
        </a:spcAft>
        <a:buClr>
          <a:srgbClr val="579A34"/>
        </a:buClr>
        <a:buChar char="•"/>
        <a:defRPr sz="2000">
          <a:solidFill>
            <a:schemeClr val="tx1"/>
          </a:solidFill>
          <a:latin typeface="Arial"/>
          <a:ea typeface="ＭＳ Ｐゴシック" pitchFamily="64" charset="-128"/>
          <a:cs typeface="Arial"/>
        </a:defRPr>
      </a:lvl3pPr>
      <a:lvl4pPr marL="1809750" indent="-285750" algn="l" rtl="0" eaLnBrk="1" fontAlgn="base" hangingPunct="1">
        <a:spcBef>
          <a:spcPct val="20000"/>
        </a:spcBef>
        <a:spcAft>
          <a:spcPct val="0"/>
        </a:spcAft>
        <a:buClr>
          <a:srgbClr val="579A34"/>
        </a:buClr>
        <a:buChar char="–"/>
        <a:defRPr sz="2000">
          <a:solidFill>
            <a:schemeClr val="tx1"/>
          </a:solidFill>
          <a:latin typeface="Arial"/>
          <a:ea typeface="ＭＳ Ｐゴシック" pitchFamily="64" charset="-128"/>
          <a:cs typeface="Arial"/>
        </a:defRPr>
      </a:lvl4pPr>
      <a:lvl5pPr marL="2286000" indent="-285750" algn="l" rtl="0" eaLnBrk="1" fontAlgn="base" hangingPunct="1">
        <a:spcBef>
          <a:spcPct val="20000"/>
        </a:spcBef>
        <a:spcAft>
          <a:spcPct val="0"/>
        </a:spcAft>
        <a:buClr>
          <a:srgbClr val="579A34"/>
        </a:buClr>
        <a:buChar char="»"/>
        <a:defRPr sz="2000">
          <a:solidFill>
            <a:schemeClr val="tx1"/>
          </a:solidFill>
          <a:latin typeface="Arial"/>
          <a:ea typeface="ＭＳ Ｐゴシック" pitchFamily="64" charset="-128"/>
          <a:cs typeface="Arial"/>
        </a:defRPr>
      </a:lvl5pPr>
      <a:lvl6pPr marL="2743200" indent="-285750" algn="l" rtl="0" eaLnBrk="1" fontAlgn="base" hangingPunct="1">
        <a:spcBef>
          <a:spcPct val="20000"/>
        </a:spcBef>
        <a:spcAft>
          <a:spcPct val="0"/>
        </a:spcAft>
        <a:buChar char="»"/>
        <a:defRPr>
          <a:solidFill>
            <a:schemeClr val="tx1"/>
          </a:solidFill>
          <a:latin typeface="+mn-lt"/>
          <a:ea typeface="ＭＳ Ｐゴシック" pitchFamily="64" charset="-128"/>
        </a:defRPr>
      </a:lvl6pPr>
      <a:lvl7pPr marL="3200400" indent="-285750" algn="l" rtl="0" eaLnBrk="1" fontAlgn="base" hangingPunct="1">
        <a:spcBef>
          <a:spcPct val="20000"/>
        </a:spcBef>
        <a:spcAft>
          <a:spcPct val="0"/>
        </a:spcAft>
        <a:buChar char="»"/>
        <a:defRPr>
          <a:solidFill>
            <a:schemeClr val="tx1"/>
          </a:solidFill>
          <a:latin typeface="+mn-lt"/>
          <a:ea typeface="ＭＳ Ｐゴシック" pitchFamily="64" charset="-128"/>
        </a:defRPr>
      </a:lvl7pPr>
      <a:lvl8pPr marL="3657600" indent="-285750" algn="l" rtl="0" eaLnBrk="1" fontAlgn="base" hangingPunct="1">
        <a:spcBef>
          <a:spcPct val="20000"/>
        </a:spcBef>
        <a:spcAft>
          <a:spcPct val="0"/>
        </a:spcAft>
        <a:buChar char="»"/>
        <a:defRPr>
          <a:solidFill>
            <a:schemeClr val="tx1"/>
          </a:solidFill>
          <a:latin typeface="+mn-lt"/>
          <a:ea typeface="ＭＳ Ｐゴシック" pitchFamily="64" charset="-128"/>
        </a:defRPr>
      </a:lvl8pPr>
      <a:lvl9pPr marL="4114800" indent="-285750" algn="l" rtl="0" eaLnBrk="1" fontAlgn="base" hangingPunct="1">
        <a:spcBef>
          <a:spcPct val="20000"/>
        </a:spcBef>
        <a:spcAft>
          <a:spcPct val="0"/>
        </a:spcAft>
        <a:buChar char="»"/>
        <a:defRPr>
          <a:solidFill>
            <a:schemeClr val="tx1"/>
          </a:solidFill>
          <a:latin typeface="+mn-lt"/>
          <a:ea typeface="ＭＳ Ｐゴシック" pitchFamily="64"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9" name="Footer Placeholder 15"/>
          <p:cNvSpPr txBox="1">
            <a:spLocks/>
          </p:cNvSpPr>
          <p:nvPr userDrawn="1"/>
        </p:nvSpPr>
        <p:spPr>
          <a:xfrm>
            <a:off x="5626100" y="6508750"/>
            <a:ext cx="3276600" cy="284163"/>
          </a:xfrm>
          <a:prstGeom prst="rect">
            <a:avLst/>
          </a:prstGeom>
        </p:spPr>
        <p:txBody>
          <a:bodyPr anchor="ct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r" eaLnBrk="1" hangingPunct="1">
              <a:defRPr/>
            </a:pPr>
            <a:r>
              <a:rPr lang="en-US" sz="1000" b="1" dirty="0" smtClean="0">
                <a:solidFill>
                  <a:srgbClr val="FFFFFF"/>
                </a:solidFill>
                <a:latin typeface="Calibri" charset="0"/>
                <a:cs typeface="Arial" charset="0"/>
              </a:rPr>
              <a:t>Mobile Plant and Equipment</a:t>
            </a:r>
          </a:p>
        </p:txBody>
      </p:sp>
      <p:pic>
        <p:nvPicPr>
          <p:cNvPr id="3" name="Picture 2"/>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300019362"/>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Arial"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Arial"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Arial"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Arial"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0" y="3543300"/>
            <a:ext cx="9144000" cy="3111500"/>
          </a:xfrm>
          <a:prstGeom prst="rect">
            <a:avLst/>
          </a:prstGeom>
        </p:spPr>
      </p:pic>
      <p:sp>
        <p:nvSpPr>
          <p:cNvPr id="144387" name="Title Placeholder 1"/>
          <p:cNvSpPr>
            <a:spLocks noGrp="1"/>
          </p:cNvSpPr>
          <p:nvPr>
            <p:ph type="title"/>
          </p:nvPr>
        </p:nvSpPr>
        <p:spPr bwMode="auto">
          <a:xfrm>
            <a:off x="457200" y="1694391"/>
            <a:ext cx="8229600" cy="1751013"/>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AU" dirty="0"/>
              <a:t>Click to edit Master title style</a:t>
            </a:r>
            <a:endParaRPr lang="en-US" dirty="0"/>
          </a:p>
        </p:txBody>
      </p:sp>
      <p:sp>
        <p:nvSpPr>
          <p:cNvPr id="11" name="Slide Number Placeholder 2"/>
          <p:cNvSpPr>
            <a:spLocks noGrp="1"/>
          </p:cNvSpPr>
          <p:nvPr>
            <p:ph type="sldNum" sz="quarter" idx="4"/>
          </p:nvPr>
        </p:nvSpPr>
        <p:spPr>
          <a:xfrm>
            <a:off x="6781800" y="6356350"/>
            <a:ext cx="2133600" cy="365125"/>
          </a:xfrm>
          <a:prstGeom prst="rect">
            <a:avLst/>
          </a:prstGeom>
        </p:spPr>
        <p:txBody>
          <a:bodyPr vert="horz" lIns="91440" tIns="45720" rIns="91440" bIns="45720" rtlCol="0" anchor="ctr"/>
          <a:lstStyle>
            <a:lvl1pPr algn="r">
              <a:defRPr sz="1200">
                <a:solidFill>
                  <a:schemeClr val="tx1"/>
                </a:solidFill>
                <a:latin typeface="Arial"/>
                <a:cs typeface="Arial"/>
              </a:defRPr>
            </a:lvl1pPr>
          </a:lstStyle>
          <a:p>
            <a:pPr marL="0" marR="0" lvl="0" indent="0" algn="r" defTabSz="914400" eaLnBrk="1" fontAlgn="auto" latinLnBrk="0" hangingPunct="1">
              <a:lnSpc>
                <a:spcPct val="100000"/>
              </a:lnSpc>
              <a:spcBef>
                <a:spcPts val="0"/>
              </a:spcBef>
              <a:spcAft>
                <a:spcPts val="0"/>
              </a:spcAft>
              <a:buClrTx/>
              <a:buSzTx/>
              <a:buFontTx/>
              <a:buNone/>
              <a:tabLst/>
              <a:defRPr/>
            </a:pPr>
            <a:fld id="{D643963B-5E1B-544F-A872-2BA17486DE1D}" type="slidenum">
              <a:rPr kumimoji="0" lang="en-US" sz="1200" b="0" i="0" u="none" strike="noStrike" kern="0" cap="none" spc="0" normalizeH="0" baseline="0" noProof="0" smtClean="0">
                <a:ln>
                  <a:noFill/>
                </a:ln>
                <a:solidFill>
                  <a:srgbClr val="000000"/>
                </a:solidFill>
                <a:effectLst/>
                <a:uLnTx/>
                <a:uFillTx/>
                <a:latin typeface="Arial"/>
                <a:cs typeface="Arial"/>
              </a:rPr>
              <a:pPr marL="0" marR="0" lvl="0" indent="0" algn="r" defTabSz="914400" eaLnBrk="1" fontAlgn="auto" latinLnBrk="0" hangingPunct="1">
                <a:lnSpc>
                  <a:spcPct val="100000"/>
                </a:lnSpc>
                <a:spcBef>
                  <a:spcPts val="0"/>
                </a:spcBef>
                <a:spcAft>
                  <a:spcPts val="0"/>
                </a:spcAft>
                <a:buClrTx/>
                <a:buSzTx/>
                <a:buFontTx/>
                <a:buNone/>
                <a:tabLst/>
                <a:defRPr/>
              </a:pPr>
              <a:t>‹#›</a:t>
            </a:fld>
            <a:endParaRPr kumimoji="0" lang="en-US" sz="1200" b="0" i="0" u="none" strike="noStrike" kern="0" cap="none" spc="0" normalizeH="0" baseline="0" noProof="0" dirty="0" smtClean="0">
              <a:ln>
                <a:noFill/>
              </a:ln>
              <a:solidFill>
                <a:srgbClr val="000000"/>
              </a:solidFill>
              <a:effectLst/>
              <a:uLnTx/>
              <a:uFillTx/>
              <a:latin typeface="Arial"/>
              <a:cs typeface="Arial"/>
            </a:endParaRPr>
          </a:p>
        </p:txBody>
      </p:sp>
      <p:sp>
        <p:nvSpPr>
          <p:cNvPr id="3" name="Rectangle 2"/>
          <p:cNvSpPr/>
          <p:nvPr userDrawn="1"/>
        </p:nvSpPr>
        <p:spPr>
          <a:xfrm>
            <a:off x="0" y="3536950"/>
            <a:ext cx="9144000" cy="3111500"/>
          </a:xfrm>
          <a:prstGeom prst="rect">
            <a:avLst/>
          </a:prstGeom>
          <a:solidFill>
            <a:srgbClr val="183263">
              <a:alpha val="8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5"/>
          <a:stretch>
            <a:fillRect/>
          </a:stretch>
        </p:blipFill>
        <p:spPr>
          <a:xfrm>
            <a:off x="0" y="6165304"/>
            <a:ext cx="9144000" cy="1652042"/>
          </a:xfrm>
          <a:prstGeom prst="rect">
            <a:avLst/>
          </a:prstGeom>
        </p:spPr>
      </p:pic>
    </p:spTree>
  </p:cSld>
  <p:clrMap bg1="lt1" tx1="dk1" bg2="lt2" tx2="dk2" accent1="accent1" accent2="accent2" accent3="accent3" accent4="accent4" accent5="accent5" accent6="accent6" hlink="hlink" folHlink="folHlink"/>
  <p:sldLayoutIdLst>
    <p:sldLayoutId id="2147483742" r:id="rId1"/>
    <p:sldLayoutId id="2147483748" r:id="rId2"/>
  </p:sldLayoutIdLst>
  <p:timing>
    <p:tnLst>
      <p:par>
        <p:cTn id="1" dur="indefinite" restart="never" nodeType="tmRoot"/>
      </p:par>
    </p:tnLst>
  </p:timing>
  <p:txStyles>
    <p:titleStyle>
      <a:lvl1pPr algn="ctr" defTabSz="457200" rtl="0" eaLnBrk="0" fontAlgn="base" hangingPunct="0">
        <a:spcBef>
          <a:spcPct val="0"/>
        </a:spcBef>
        <a:spcAft>
          <a:spcPct val="0"/>
        </a:spcAft>
        <a:defRPr sz="3800" b="1" kern="1200">
          <a:solidFill>
            <a:schemeClr val="bg1"/>
          </a:solidFill>
          <a:latin typeface="Arial"/>
          <a:ea typeface="ＭＳ Ｐゴシック" charset="0"/>
          <a:cs typeface="Arial"/>
        </a:defRPr>
      </a:lvl1pPr>
      <a:lvl2pPr algn="ctr" defTabSz="457200" rtl="0" eaLnBrk="0" fontAlgn="base" hangingPunct="0">
        <a:spcBef>
          <a:spcPct val="0"/>
        </a:spcBef>
        <a:spcAft>
          <a:spcPct val="0"/>
        </a:spcAft>
        <a:defRPr sz="3800" b="1">
          <a:solidFill>
            <a:schemeClr val="bg1"/>
          </a:solidFill>
          <a:latin typeface="Arial" charset="0"/>
          <a:ea typeface="ＭＳ Ｐゴシック" charset="0"/>
          <a:cs typeface="ＭＳ Ｐゴシック" charset="0"/>
        </a:defRPr>
      </a:lvl2pPr>
      <a:lvl3pPr algn="ctr" defTabSz="457200" rtl="0" eaLnBrk="0" fontAlgn="base" hangingPunct="0">
        <a:spcBef>
          <a:spcPct val="0"/>
        </a:spcBef>
        <a:spcAft>
          <a:spcPct val="0"/>
        </a:spcAft>
        <a:defRPr sz="3800" b="1">
          <a:solidFill>
            <a:schemeClr val="bg1"/>
          </a:solidFill>
          <a:latin typeface="Arial" charset="0"/>
          <a:ea typeface="ＭＳ Ｐゴシック" charset="0"/>
          <a:cs typeface="ＭＳ Ｐゴシック" charset="0"/>
        </a:defRPr>
      </a:lvl3pPr>
      <a:lvl4pPr algn="ctr" defTabSz="457200" rtl="0" eaLnBrk="0" fontAlgn="base" hangingPunct="0">
        <a:spcBef>
          <a:spcPct val="0"/>
        </a:spcBef>
        <a:spcAft>
          <a:spcPct val="0"/>
        </a:spcAft>
        <a:defRPr sz="3800" b="1">
          <a:solidFill>
            <a:schemeClr val="bg1"/>
          </a:solidFill>
          <a:latin typeface="Arial" charset="0"/>
          <a:ea typeface="ＭＳ Ｐゴシック" charset="0"/>
          <a:cs typeface="ＭＳ Ｐゴシック" charset="0"/>
        </a:defRPr>
      </a:lvl4pPr>
      <a:lvl5pPr algn="ctr" defTabSz="457200" rtl="0" eaLnBrk="0" fontAlgn="base" hangingPunct="0">
        <a:spcBef>
          <a:spcPct val="0"/>
        </a:spcBef>
        <a:spcAft>
          <a:spcPct val="0"/>
        </a:spcAft>
        <a:defRPr sz="3800" b="1">
          <a:solidFill>
            <a:schemeClr val="bg1"/>
          </a:solidFill>
          <a:latin typeface="Arial"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ctr" defTabSz="457200" rtl="0" eaLnBrk="0" fontAlgn="base" hangingPunct="0">
        <a:spcBef>
          <a:spcPct val="20000"/>
        </a:spcBef>
        <a:spcAft>
          <a:spcPct val="0"/>
        </a:spcAft>
        <a:buFont typeface="Arial" charset="0"/>
        <a:defRPr sz="3200" b="1" kern="1200">
          <a:solidFill>
            <a:srgbClr val="FFFFFF"/>
          </a:solidFill>
          <a:latin typeface="Arial"/>
          <a:ea typeface="ＭＳ Ｐゴシック" charset="0"/>
          <a:cs typeface="Arial"/>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3.xml"/><Relationship Id="rId1" Type="http://schemas.openxmlformats.org/officeDocument/2006/relationships/slideLayout" Target="../slideLayouts/slideLayout9.xml"/><Relationship Id="rId5" Type="http://schemas.openxmlformats.org/officeDocument/2006/relationships/image" Target="../media/image33.png"/><Relationship Id="rId4" Type="http://schemas.openxmlformats.org/officeDocument/2006/relationships/image" Target="../media/image32.png"/></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4.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35.xml"/><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6.xml"/><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7.xml"/><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8.xml"/><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9.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40.xml"/><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2.xml"/><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44.xml"/><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6.xml"/><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7.xml"/><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8.xml"/><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49.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50.xml"/><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51.xml"/><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52.xml"/><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53.xml"/><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9.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9.xml"/></Relationships>
</file>

<file path=ppt/slides/_rels/slide56.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notesSlide" Target="../notesSlides/notesSlide56.xml"/><Relationship Id="rId1" Type="http://schemas.openxmlformats.org/officeDocument/2006/relationships/slideLayout" Target="../slideLayouts/slideLayout9.xml"/><Relationship Id="rId4" Type="http://schemas.openxmlformats.org/officeDocument/2006/relationships/image" Target="../media/image52.jpg"/></Relationships>
</file>

<file path=ppt/slides/_rels/slide5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7.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Box 3"/>
          <p:cNvSpPr txBox="1">
            <a:spLocks noChangeArrowheads="1"/>
          </p:cNvSpPr>
          <p:nvPr/>
        </p:nvSpPr>
        <p:spPr bwMode="auto">
          <a:xfrm>
            <a:off x="3868738" y="3014663"/>
            <a:ext cx="185737"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charset="0"/>
                <a:ea typeface="ＭＳ Ｐゴシック" charset="0"/>
                <a:cs typeface="ＭＳ Ｐゴシック" charset="0"/>
              </a:defRPr>
            </a:lvl1pPr>
            <a:lvl2pPr marL="742950" indent="-28575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endParaRPr lang="en-US"/>
          </a:p>
        </p:txBody>
      </p:sp>
      <p:sp>
        <p:nvSpPr>
          <p:cNvPr id="3074" name="Title 2"/>
          <p:cNvSpPr>
            <a:spLocks noGrp="1"/>
          </p:cNvSpPr>
          <p:nvPr>
            <p:ph type="ctrTitle"/>
          </p:nvPr>
        </p:nvSpPr>
        <p:spPr/>
        <p:txBody>
          <a:bodyPr>
            <a:normAutofit fontScale="90000"/>
          </a:bodyPr>
          <a:lstStyle/>
          <a:p>
            <a:r>
              <a:rPr lang="en-US" dirty="0" smtClean="0">
                <a:latin typeface="Arial" charset="0"/>
              </a:rPr>
              <a:t>Enter and Work in </a:t>
            </a:r>
            <a:br>
              <a:rPr lang="en-US" dirty="0" smtClean="0">
                <a:latin typeface="Arial" charset="0"/>
              </a:rPr>
            </a:br>
            <a:r>
              <a:rPr lang="en-US" dirty="0" smtClean="0">
                <a:latin typeface="Arial" charset="0"/>
              </a:rPr>
              <a:t>Confined Space</a:t>
            </a:r>
            <a:endParaRPr lang="en-US" dirty="0">
              <a:latin typeface="Arial" charset="0"/>
            </a:endParaRPr>
          </a:p>
        </p:txBody>
      </p:sp>
      <p:sp>
        <p:nvSpPr>
          <p:cNvPr id="2" name="Subtitle 1"/>
          <p:cNvSpPr>
            <a:spLocks noGrp="1"/>
          </p:cNvSpPr>
          <p:nvPr>
            <p:ph type="subTitle" idx="1"/>
          </p:nvPr>
        </p:nvSpPr>
        <p:spPr/>
        <p:txBody>
          <a:bodyPr/>
          <a:lstStyle/>
          <a:p>
            <a:r>
              <a:rPr lang="en-US" dirty="0" smtClean="0"/>
              <a:t>Training Package</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Title 1"/>
          <p:cNvSpPr>
            <a:spLocks noGrp="1"/>
          </p:cNvSpPr>
          <p:nvPr>
            <p:ph type="title"/>
          </p:nvPr>
        </p:nvSpPr>
        <p:spPr/>
        <p:txBody>
          <a:bodyPr/>
          <a:lstStyle/>
          <a:p>
            <a:r>
              <a:rPr lang="en-AU" dirty="0" smtClean="0">
                <a:latin typeface="Arial Bold" charset="0"/>
                <a:ea typeface="ＭＳ Ｐゴシック" charset="0"/>
              </a:rPr>
              <a:t>Authority to Work System</a:t>
            </a:r>
            <a:endParaRPr lang="en-US" dirty="0">
              <a:latin typeface="Arial Bold" charset="0"/>
              <a:ea typeface="ＭＳ Ｐゴシック" charset="0"/>
            </a:endParaRPr>
          </a:p>
        </p:txBody>
      </p:sp>
      <p:pic>
        <p:nvPicPr>
          <p:cNvPr id="6" name="Picture 2"/>
          <p:cNvPicPr>
            <a:picLocks noGrp="1" noChangeAspect="1" noChangeArrowheads="1"/>
          </p:cNvPicPr>
          <p:nvPr>
            <p:ph idx="4294967295"/>
          </p:nvPr>
        </p:nvPicPr>
        <p:blipFill>
          <a:blip r:embed="rId3" cstate="screen">
            <a:extLst>
              <a:ext uri="{28A0092B-C50C-407E-A947-70E740481C1C}">
                <a14:useLocalDpi xmlns:a14="http://schemas.microsoft.com/office/drawing/2010/main"/>
              </a:ext>
            </a:extLst>
          </a:blip>
          <a:srcRect t="2750" b="2750"/>
          <a:stretch>
            <a:fillRect/>
          </a:stretch>
        </p:blipFill>
        <p:spPr bwMode="auto">
          <a:xfrm>
            <a:off x="5486400" y="2546512"/>
            <a:ext cx="3657600" cy="412575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098" name="Content Placeholder 2"/>
          <p:cNvSpPr>
            <a:spLocks noGrp="1"/>
          </p:cNvSpPr>
          <p:nvPr>
            <p:ph sz="quarter" idx="16"/>
          </p:nvPr>
        </p:nvSpPr>
        <p:spPr>
          <a:xfrm>
            <a:off x="360363" y="1358900"/>
            <a:ext cx="8402637" cy="4965700"/>
          </a:xfrm>
        </p:spPr>
        <p:txBody>
          <a:bodyPr/>
          <a:lstStyle/>
          <a:p>
            <a:pPr marL="342900" lvl="1" indent="-342900">
              <a:spcBef>
                <a:spcPts val="1750"/>
              </a:spcBef>
              <a:buFont typeface="Arial" panose="020B0604020202020204" pitchFamily="34" charset="0"/>
              <a:buChar char="•"/>
              <a:defRPr/>
            </a:pPr>
            <a:r>
              <a:rPr lang="en-AU" dirty="0">
                <a:latin typeface="Arial" charset="0"/>
                <a:ea typeface="ＭＳ Ｐゴシック" pitchFamily="82" charset="-128"/>
              </a:rPr>
              <a:t>System used to plan, control and complete work safely</a:t>
            </a:r>
          </a:p>
          <a:p>
            <a:pPr marL="342900" lvl="1" indent="-342900">
              <a:spcBef>
                <a:spcPts val="1750"/>
              </a:spcBef>
              <a:buFont typeface="Arial" panose="020B0604020202020204" pitchFamily="34" charset="0"/>
              <a:buChar char="•"/>
              <a:defRPr/>
            </a:pPr>
            <a:r>
              <a:rPr lang="en-AU" dirty="0">
                <a:latin typeface="Arial" charset="0"/>
                <a:ea typeface="ＭＳ Ｐゴシック" pitchFamily="82" charset="-128"/>
              </a:rPr>
              <a:t>Requires communication, coordination and risk assessment</a:t>
            </a:r>
          </a:p>
          <a:p>
            <a:pPr marL="342900" lvl="1" indent="-342900">
              <a:spcBef>
                <a:spcPts val="1750"/>
              </a:spcBef>
              <a:buFont typeface="Arial" panose="020B0604020202020204" pitchFamily="34" charset="0"/>
              <a:buChar char="•"/>
              <a:defRPr/>
            </a:pPr>
            <a:r>
              <a:rPr lang="en-AU" dirty="0">
                <a:latin typeface="Arial" charset="0"/>
                <a:ea typeface="ＭＳ Ｐゴシック" pitchFamily="82" charset="-128"/>
              </a:rPr>
              <a:t>All persons involved with </a:t>
            </a:r>
            <a:r>
              <a:rPr lang="en-AU" dirty="0" smtClean="0">
                <a:latin typeface="Arial" charset="0"/>
                <a:ea typeface="ＭＳ Ｐゴシック" pitchFamily="82" charset="-128"/>
              </a:rPr>
              <a:t>ATW must </a:t>
            </a:r>
            <a:r>
              <a:rPr lang="en-AU" dirty="0">
                <a:latin typeface="Arial" charset="0"/>
                <a:ea typeface="ＭＳ Ｐゴシック" pitchFamily="82" charset="-128"/>
              </a:rPr>
              <a:t>sign on and off</a:t>
            </a:r>
          </a:p>
          <a:p>
            <a:pPr marL="342900" lvl="1" indent="-342900">
              <a:spcBef>
                <a:spcPts val="1750"/>
              </a:spcBef>
              <a:buFont typeface="Arial" panose="020B0604020202020204" pitchFamily="34" charset="0"/>
              <a:buChar char="•"/>
              <a:defRPr/>
            </a:pPr>
            <a:r>
              <a:rPr lang="en-AU" dirty="0" smtClean="0">
                <a:latin typeface="Arial" charset="0"/>
                <a:ea typeface="ＭＳ Ｐゴシック" pitchFamily="82" charset="-128"/>
              </a:rPr>
              <a:t>ATWs may be required for:</a:t>
            </a:r>
            <a:endParaRPr lang="en-AU" dirty="0">
              <a:latin typeface="Arial" charset="0"/>
              <a:ea typeface="ＭＳ Ｐゴシック" pitchFamily="82" charset="-128"/>
            </a:endParaRPr>
          </a:p>
          <a:p>
            <a:pPr marL="800100" lvl="1" indent="-285750">
              <a:buFont typeface="Arial" panose="020B0604020202020204" pitchFamily="34" charset="0"/>
              <a:buChar char="−"/>
              <a:defRPr/>
            </a:pPr>
            <a:r>
              <a:rPr lang="en-AU" dirty="0">
                <a:latin typeface="Arial" charset="0"/>
              </a:rPr>
              <a:t>Confined space entry</a:t>
            </a:r>
          </a:p>
          <a:p>
            <a:pPr marL="800100" lvl="1" indent="-285750">
              <a:buFont typeface="Arial" panose="020B0604020202020204" pitchFamily="34" charset="0"/>
              <a:buChar char="−"/>
              <a:defRPr/>
            </a:pPr>
            <a:r>
              <a:rPr lang="en-AU" dirty="0">
                <a:latin typeface="Arial" charset="0"/>
              </a:rPr>
              <a:t>Hot work</a:t>
            </a:r>
          </a:p>
          <a:p>
            <a:pPr marL="800100" lvl="1" indent="-285750">
              <a:buFont typeface="Arial" panose="020B0604020202020204" pitchFamily="34" charset="0"/>
              <a:buChar char="−"/>
              <a:defRPr/>
            </a:pPr>
            <a:r>
              <a:rPr lang="en-AU" dirty="0">
                <a:latin typeface="Arial" charset="0"/>
              </a:rPr>
              <a:t>Working at height</a:t>
            </a:r>
          </a:p>
          <a:p>
            <a:pPr marL="800100" lvl="1" indent="-285750">
              <a:buFont typeface="Arial" panose="020B0604020202020204" pitchFamily="34" charset="0"/>
              <a:buChar char="−"/>
              <a:defRPr/>
            </a:pPr>
            <a:r>
              <a:rPr lang="en-AU" dirty="0">
                <a:latin typeface="Arial" charset="0"/>
              </a:rPr>
              <a:t>High voltage access</a:t>
            </a:r>
          </a:p>
          <a:p>
            <a:pPr marL="800100" lvl="1" indent="-285750">
              <a:buFont typeface="Arial" panose="020B0604020202020204" pitchFamily="34" charset="0"/>
              <a:buChar char="−"/>
              <a:defRPr/>
            </a:pPr>
            <a:r>
              <a:rPr lang="en-AU" dirty="0">
                <a:latin typeface="Arial" charset="0"/>
              </a:rPr>
              <a:t>Digging or excavation</a:t>
            </a:r>
          </a:p>
        </p:txBody>
      </p:sp>
    </p:spTree>
    <p:extLst>
      <p:ext uri="{BB962C8B-B14F-4D97-AF65-F5344CB8AC3E}">
        <p14:creationId xmlns:p14="http://schemas.microsoft.com/office/powerpoint/2010/main" val="33101502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Confined Space Entry </a:t>
            </a:r>
            <a:r>
              <a:rPr lang="en-US" dirty="0" err="1" smtClean="0"/>
              <a:t>Authorisation</a:t>
            </a:r>
            <a:endParaRPr lang="en-US" dirty="0"/>
          </a:p>
        </p:txBody>
      </p:sp>
      <p:pic>
        <p:nvPicPr>
          <p:cNvPr id="3" name="Content Placeholder 2"/>
          <p:cNvPicPr>
            <a:picLocks noGrp="1" noChangeAspect="1"/>
          </p:cNvPicPr>
          <p:nvPr>
            <p:ph sz="quarter" idx="16"/>
          </p:nvPr>
        </p:nvPicPr>
        <p:blipFill>
          <a:blip r:embed="rId3">
            <a:extLst>
              <a:ext uri="{28A0092B-C50C-407E-A947-70E740481C1C}">
                <a14:useLocalDpi xmlns:a14="http://schemas.microsoft.com/office/drawing/2010/main"/>
              </a:ext>
            </a:extLst>
          </a:blip>
          <a:stretch>
            <a:fillRect/>
          </a:stretch>
        </p:blipFill>
        <p:spPr>
          <a:xfrm>
            <a:off x="2855135" y="1485900"/>
            <a:ext cx="3619346" cy="4965700"/>
          </a:xfrm>
          <a:ln>
            <a:solidFill>
              <a:schemeClr val="bg1">
                <a:lumMod val="50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4513387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811038" y="3322078"/>
            <a:ext cx="4190087" cy="320572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Title 1"/>
          <p:cNvSpPr>
            <a:spLocks noGrp="1"/>
          </p:cNvSpPr>
          <p:nvPr>
            <p:ph type="title"/>
          </p:nvPr>
        </p:nvSpPr>
        <p:spPr/>
        <p:txBody>
          <a:bodyPr/>
          <a:lstStyle/>
          <a:p>
            <a:r>
              <a:rPr lang="en-AU" dirty="0" smtClean="0"/>
              <a:t>Hot Work Clearance</a:t>
            </a:r>
            <a:endParaRPr lang="en-AU" dirty="0"/>
          </a:p>
        </p:txBody>
      </p:sp>
      <p:sp>
        <p:nvSpPr>
          <p:cNvPr id="3" name="Content Placeholder 2"/>
          <p:cNvSpPr>
            <a:spLocks noGrp="1"/>
          </p:cNvSpPr>
          <p:nvPr>
            <p:ph sz="quarter" idx="16"/>
          </p:nvPr>
        </p:nvSpPr>
        <p:spPr>
          <a:xfrm>
            <a:off x="360363" y="1358900"/>
            <a:ext cx="4922837" cy="4965700"/>
          </a:xfrm>
        </p:spPr>
        <p:txBody>
          <a:bodyPr>
            <a:normAutofit/>
          </a:bodyPr>
          <a:lstStyle/>
          <a:p>
            <a:pPr marL="342900" lvl="1" indent="-342900">
              <a:spcBef>
                <a:spcPts val="1750"/>
              </a:spcBef>
              <a:buFont typeface="Arial" panose="020B0604020202020204" pitchFamily="34" charset="0"/>
              <a:buChar char="•"/>
              <a:defRPr/>
            </a:pPr>
            <a:r>
              <a:rPr lang="en-AU" dirty="0">
                <a:latin typeface="Arial" charset="0"/>
                <a:ea typeface="ＭＳ Ｐゴシック" pitchFamily="82" charset="-128"/>
              </a:rPr>
              <a:t>Hot work includes:</a:t>
            </a:r>
          </a:p>
          <a:p>
            <a:pPr marL="800100" lvl="1" indent="-285750">
              <a:buFont typeface="Arial" panose="020B0604020202020204" pitchFamily="34" charset="0"/>
              <a:buChar char="−"/>
              <a:defRPr/>
            </a:pPr>
            <a:r>
              <a:rPr lang="en-AU" dirty="0">
                <a:latin typeface="Arial" charset="0"/>
              </a:rPr>
              <a:t>Welding</a:t>
            </a:r>
          </a:p>
          <a:p>
            <a:pPr marL="800100" lvl="1" indent="-285750">
              <a:buFont typeface="Arial" panose="020B0604020202020204" pitchFamily="34" charset="0"/>
              <a:buChar char="−"/>
              <a:defRPr/>
            </a:pPr>
            <a:r>
              <a:rPr lang="en-AU" dirty="0">
                <a:latin typeface="Arial" charset="0"/>
              </a:rPr>
              <a:t>Grinding</a:t>
            </a:r>
          </a:p>
          <a:p>
            <a:pPr marL="800100" lvl="1" indent="-285750">
              <a:buFont typeface="Arial" panose="020B0604020202020204" pitchFamily="34" charset="0"/>
              <a:buChar char="−"/>
              <a:defRPr/>
            </a:pPr>
            <a:r>
              <a:rPr lang="en-AU" dirty="0">
                <a:latin typeface="Arial" charset="0"/>
              </a:rPr>
              <a:t>Oxy cutting</a:t>
            </a:r>
          </a:p>
          <a:p>
            <a:pPr marL="342900" lvl="1" indent="-342900">
              <a:spcBef>
                <a:spcPts val="1750"/>
              </a:spcBef>
              <a:buFont typeface="Arial" panose="020B0604020202020204" pitchFamily="34" charset="0"/>
              <a:buChar char="•"/>
              <a:defRPr/>
            </a:pPr>
            <a:r>
              <a:rPr lang="en-AU" dirty="0">
                <a:latin typeface="Arial" charset="0"/>
                <a:ea typeface="ＭＳ Ｐゴシック" pitchFamily="82" charset="-128"/>
              </a:rPr>
              <a:t>Hot Work </a:t>
            </a:r>
            <a:r>
              <a:rPr lang="en-AU" dirty="0" smtClean="0">
                <a:latin typeface="Arial" charset="0"/>
                <a:ea typeface="ＭＳ Ｐゴシック" pitchFamily="82" charset="-128"/>
              </a:rPr>
              <a:t>Clearance must </a:t>
            </a:r>
            <a:r>
              <a:rPr lang="en-AU" dirty="0">
                <a:latin typeface="Arial" charset="0"/>
                <a:ea typeface="ＭＳ Ｐゴシック" pitchFamily="82" charset="-128"/>
              </a:rPr>
              <a:t>be:</a:t>
            </a:r>
          </a:p>
          <a:p>
            <a:pPr marL="800100" lvl="1" indent="-285750">
              <a:buFont typeface="Arial" panose="020B0604020202020204" pitchFamily="34" charset="0"/>
              <a:buChar char="−"/>
              <a:defRPr/>
            </a:pPr>
            <a:r>
              <a:rPr lang="en-AU" dirty="0">
                <a:latin typeface="Arial" charset="0"/>
              </a:rPr>
              <a:t>Completed if hot work is to be conducted in confined space</a:t>
            </a:r>
          </a:p>
          <a:p>
            <a:pPr marL="800100" lvl="1" indent="-285750">
              <a:buFont typeface="Arial" panose="020B0604020202020204" pitchFamily="34" charset="0"/>
              <a:buChar char="−"/>
              <a:defRPr/>
            </a:pPr>
            <a:r>
              <a:rPr lang="en-AU" dirty="0">
                <a:latin typeface="Arial" charset="0"/>
              </a:rPr>
              <a:t>Authorised</a:t>
            </a:r>
          </a:p>
          <a:p>
            <a:pPr marL="800100" lvl="1" indent="-285750">
              <a:buFont typeface="Arial" panose="020B0604020202020204" pitchFamily="34" charset="0"/>
              <a:buChar char="−"/>
              <a:defRPr/>
            </a:pPr>
            <a:r>
              <a:rPr lang="en-AU" dirty="0">
                <a:latin typeface="Arial" charset="0"/>
              </a:rPr>
              <a:t>Attached to </a:t>
            </a:r>
            <a:r>
              <a:rPr lang="en-AU" dirty="0" smtClean="0">
                <a:latin typeface="Arial" charset="0"/>
              </a:rPr>
              <a:t>Confined </a:t>
            </a:r>
            <a:r>
              <a:rPr lang="en-AU" dirty="0">
                <a:latin typeface="Arial" charset="0"/>
              </a:rPr>
              <a:t>Space Entry </a:t>
            </a:r>
            <a:r>
              <a:rPr lang="en-AU" dirty="0" smtClean="0">
                <a:latin typeface="Arial" charset="0"/>
              </a:rPr>
              <a:t>ATW </a:t>
            </a:r>
            <a:endParaRPr lang="en-AU" dirty="0">
              <a:latin typeface="Arial" charset="0"/>
            </a:endParaRPr>
          </a:p>
        </p:txBody>
      </p:sp>
    </p:spTree>
    <p:extLst>
      <p:ext uri="{BB962C8B-B14F-4D97-AF65-F5344CB8AC3E}">
        <p14:creationId xmlns:p14="http://schemas.microsoft.com/office/powerpoint/2010/main" val="17244170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Interpret Information and Plan Work</a:t>
            </a:r>
            <a:endParaRPr lang="en-AU" dirty="0"/>
          </a:p>
        </p:txBody>
      </p:sp>
      <p:sp>
        <p:nvSpPr>
          <p:cNvPr id="3" name="Content Placeholder 2"/>
          <p:cNvSpPr>
            <a:spLocks noGrp="1"/>
          </p:cNvSpPr>
          <p:nvPr>
            <p:ph sz="quarter" idx="16"/>
          </p:nvPr>
        </p:nvSpPr>
        <p:spPr/>
        <p:txBody>
          <a:bodyPr/>
          <a:lstStyle/>
          <a:p>
            <a:pPr marL="342900" lvl="1" indent="-342900">
              <a:spcBef>
                <a:spcPts val="1750"/>
              </a:spcBef>
              <a:buFont typeface="Arial" panose="020B0604020202020204" pitchFamily="34" charset="0"/>
              <a:buChar char="•"/>
              <a:defRPr/>
            </a:pPr>
            <a:r>
              <a:rPr lang="en-AU" dirty="0">
                <a:latin typeface="Arial" charset="0"/>
                <a:ea typeface="ＭＳ Ｐゴシック" pitchFamily="82" charset="-128"/>
              </a:rPr>
              <a:t>Your plan should include:</a:t>
            </a:r>
          </a:p>
          <a:p>
            <a:pPr marL="800100" lvl="1" indent="-285750">
              <a:buFont typeface="Arial" panose="020B0604020202020204" pitchFamily="34" charset="0"/>
              <a:buChar char="−"/>
              <a:defRPr/>
            </a:pPr>
            <a:r>
              <a:rPr lang="en-AU" dirty="0">
                <a:latin typeface="Arial" charset="0"/>
              </a:rPr>
              <a:t>How task will be done</a:t>
            </a:r>
          </a:p>
          <a:p>
            <a:pPr marL="800100" lvl="1" indent="-285750">
              <a:buFont typeface="Arial" panose="020B0604020202020204" pitchFamily="34" charset="0"/>
              <a:buChar char="−"/>
              <a:defRPr/>
            </a:pPr>
            <a:r>
              <a:rPr lang="en-AU" dirty="0">
                <a:latin typeface="Arial" charset="0"/>
              </a:rPr>
              <a:t>What equipment is needed</a:t>
            </a:r>
          </a:p>
          <a:p>
            <a:pPr marL="800100" lvl="1" indent="-285750">
              <a:buFont typeface="Arial" panose="020B0604020202020204" pitchFamily="34" charset="0"/>
              <a:buChar char="−"/>
              <a:defRPr/>
            </a:pPr>
            <a:r>
              <a:rPr lang="en-AU" dirty="0">
                <a:latin typeface="Arial" charset="0"/>
              </a:rPr>
              <a:t>How hazards will be controlled</a:t>
            </a:r>
          </a:p>
          <a:p>
            <a:pPr marL="800100" lvl="1" indent="-285750">
              <a:buFont typeface="Arial" panose="020B0604020202020204" pitchFamily="34" charset="0"/>
              <a:buChar char="−"/>
              <a:defRPr/>
            </a:pPr>
            <a:r>
              <a:rPr lang="en-AU" dirty="0">
                <a:latin typeface="Arial" charset="0"/>
              </a:rPr>
              <a:t>What work area preparation is required</a:t>
            </a:r>
          </a:p>
          <a:p>
            <a:pPr marL="800100" lvl="1" indent="-285750">
              <a:buFont typeface="Arial" panose="020B0604020202020204" pitchFamily="34" charset="0"/>
              <a:buChar char="−"/>
              <a:defRPr/>
            </a:pPr>
            <a:r>
              <a:rPr lang="en-AU" dirty="0">
                <a:latin typeface="Arial" charset="0"/>
              </a:rPr>
              <a:t>Procedures for communicating and coordinating work with others</a:t>
            </a:r>
          </a:p>
          <a:p>
            <a:pPr marL="800100" lvl="1" indent="-285750">
              <a:buFont typeface="Arial" panose="020B0604020202020204" pitchFamily="34" charset="0"/>
              <a:buChar char="−"/>
              <a:tabLst>
                <a:tab pos="355600" algn="l"/>
              </a:tabLst>
              <a:defRPr/>
            </a:pPr>
            <a:endParaRPr lang="en-AU" dirty="0">
              <a:latin typeface="Arial" charset="0"/>
            </a:endParaRPr>
          </a:p>
        </p:txBody>
      </p:sp>
    </p:spTree>
    <p:extLst>
      <p:ext uri="{BB962C8B-B14F-4D97-AF65-F5344CB8AC3E}">
        <p14:creationId xmlns:p14="http://schemas.microsoft.com/office/powerpoint/2010/main" val="18644054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Conduct Site Safety Inspections</a:t>
            </a:r>
            <a:endParaRPr lang="en-US" dirty="0"/>
          </a:p>
        </p:txBody>
      </p:sp>
      <p:pic>
        <p:nvPicPr>
          <p:cNvPr id="5" name="Picture 2"/>
          <p:cNvPicPr>
            <a:picLocks noGrp="1" noChangeAspect="1" noChangeArrowheads="1"/>
          </p:cNvPicPr>
          <p:nvPr>
            <p:ph idx="4294967295"/>
          </p:nvPr>
        </p:nvPicPr>
        <p:blipFill rotWithShape="1">
          <a:blip r:embed="rId3" cstate="hqprint">
            <a:extLst>
              <a:ext uri="{28A0092B-C50C-407E-A947-70E740481C1C}">
                <a14:useLocalDpi xmlns:a14="http://schemas.microsoft.com/office/drawing/2010/main"/>
              </a:ext>
            </a:extLst>
          </a:blip>
          <a:srcRect l="-1656"/>
          <a:stretch/>
        </p:blipFill>
        <p:spPr bwMode="auto">
          <a:xfrm>
            <a:off x="4622800" y="1900238"/>
            <a:ext cx="4521200" cy="47847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 name="Content Placeholder 2"/>
          <p:cNvSpPr>
            <a:spLocks noGrp="1"/>
          </p:cNvSpPr>
          <p:nvPr>
            <p:ph sz="quarter" idx="16"/>
          </p:nvPr>
        </p:nvSpPr>
        <p:spPr/>
        <p:txBody>
          <a:bodyPr/>
          <a:lstStyle/>
          <a:p>
            <a:pPr marL="342900" lvl="1" indent="-342900">
              <a:spcBef>
                <a:spcPts val="1750"/>
              </a:spcBef>
              <a:buFont typeface="Arial" panose="020B0604020202020204" pitchFamily="34" charset="0"/>
              <a:buChar char="•"/>
              <a:defRPr/>
            </a:pPr>
            <a:r>
              <a:rPr lang="en-AU" dirty="0">
                <a:latin typeface="Arial" charset="0"/>
                <a:ea typeface="ＭＳ Ｐゴシック" pitchFamily="82" charset="-128"/>
              </a:rPr>
              <a:t>Before starting the task you should:</a:t>
            </a:r>
          </a:p>
          <a:p>
            <a:pPr marL="800100" lvl="1" indent="-285750">
              <a:lnSpc>
                <a:spcPct val="90000"/>
              </a:lnSpc>
              <a:buFont typeface="Arial" panose="020B0604020202020204" pitchFamily="34" charset="0"/>
              <a:buChar char="−"/>
              <a:defRPr/>
            </a:pPr>
            <a:r>
              <a:rPr lang="en-AU" dirty="0">
                <a:latin typeface="Arial" charset="0"/>
              </a:rPr>
              <a:t>Check travel route and work area </a:t>
            </a:r>
          </a:p>
          <a:p>
            <a:pPr marL="800100" lvl="1" indent="-285750">
              <a:lnSpc>
                <a:spcPct val="90000"/>
              </a:lnSpc>
              <a:buFont typeface="Arial" panose="020B0604020202020204" pitchFamily="34" charset="0"/>
              <a:buChar char="−"/>
              <a:defRPr/>
            </a:pPr>
            <a:r>
              <a:rPr lang="en-AU" dirty="0">
                <a:latin typeface="Arial" charset="0"/>
              </a:rPr>
              <a:t>Check access and planned exit route</a:t>
            </a:r>
          </a:p>
          <a:p>
            <a:pPr marL="800100" lvl="1" indent="-285750">
              <a:lnSpc>
                <a:spcPct val="90000"/>
              </a:lnSpc>
              <a:buFont typeface="Arial" panose="020B0604020202020204" pitchFamily="34" charset="0"/>
              <a:buChar char="−"/>
              <a:defRPr/>
            </a:pPr>
            <a:r>
              <a:rPr lang="en-AU" dirty="0">
                <a:latin typeface="Arial" charset="0"/>
              </a:rPr>
              <a:t>Check work area layout and location </a:t>
            </a:r>
            <a:br>
              <a:rPr lang="en-AU" dirty="0">
                <a:latin typeface="Arial" charset="0"/>
              </a:rPr>
            </a:br>
            <a:r>
              <a:rPr lang="en-AU" dirty="0">
                <a:latin typeface="Arial" charset="0"/>
              </a:rPr>
              <a:t>of confined space</a:t>
            </a:r>
          </a:p>
          <a:p>
            <a:pPr marL="800100" lvl="1" indent="-285750">
              <a:lnSpc>
                <a:spcPct val="90000"/>
              </a:lnSpc>
              <a:buFont typeface="Arial" panose="020B0604020202020204" pitchFamily="34" charset="0"/>
              <a:buChar char="−"/>
              <a:defRPr/>
            </a:pPr>
            <a:r>
              <a:rPr lang="en-AU" dirty="0">
                <a:latin typeface="Arial" charset="0"/>
              </a:rPr>
              <a:t>Check support personnel and equipment </a:t>
            </a:r>
            <a:br>
              <a:rPr lang="en-AU" dirty="0">
                <a:latin typeface="Arial" charset="0"/>
              </a:rPr>
            </a:br>
            <a:r>
              <a:rPr lang="en-AU" dirty="0">
                <a:latin typeface="Arial" charset="0"/>
              </a:rPr>
              <a:t>are available</a:t>
            </a:r>
          </a:p>
          <a:p>
            <a:pPr marL="800100" lvl="1" indent="-285750">
              <a:lnSpc>
                <a:spcPct val="90000"/>
              </a:lnSpc>
              <a:buFont typeface="Arial" panose="020B0604020202020204" pitchFamily="34" charset="0"/>
              <a:buChar char="−"/>
              <a:defRPr/>
            </a:pPr>
            <a:r>
              <a:rPr lang="en-AU" dirty="0">
                <a:latin typeface="Arial" charset="0"/>
              </a:rPr>
              <a:t>Coordinate work schedule with other operators</a:t>
            </a:r>
          </a:p>
          <a:p>
            <a:endParaRPr lang="en-US" sz="1800" dirty="0"/>
          </a:p>
        </p:txBody>
      </p:sp>
    </p:spTree>
    <p:extLst>
      <p:ext uri="{BB962C8B-B14F-4D97-AF65-F5344CB8AC3E}">
        <p14:creationId xmlns:p14="http://schemas.microsoft.com/office/powerpoint/2010/main" val="33434898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Select Tools and Equipment</a:t>
            </a:r>
            <a:endParaRPr lang="en-AU" dirty="0"/>
          </a:p>
        </p:txBody>
      </p:sp>
      <p:sp>
        <p:nvSpPr>
          <p:cNvPr id="3" name="Content Placeholder 2"/>
          <p:cNvSpPr>
            <a:spLocks noGrp="1"/>
          </p:cNvSpPr>
          <p:nvPr>
            <p:ph sz="quarter" idx="16"/>
          </p:nvPr>
        </p:nvSpPr>
        <p:spPr/>
        <p:txBody>
          <a:bodyPr/>
          <a:lstStyle/>
          <a:p>
            <a:pPr marL="342900" lvl="1" indent="-342900">
              <a:spcBef>
                <a:spcPts val="1750"/>
              </a:spcBef>
              <a:buFont typeface="Arial" panose="020B0604020202020204" pitchFamily="34" charset="0"/>
              <a:buChar char="•"/>
              <a:defRPr/>
            </a:pPr>
            <a:r>
              <a:rPr lang="en-AU" dirty="0">
                <a:latin typeface="Arial" charset="0"/>
                <a:ea typeface="ＭＳ Ｐゴシック" pitchFamily="82" charset="-128"/>
              </a:rPr>
              <a:t>Check you have required safety equipment for task, including:</a:t>
            </a:r>
          </a:p>
          <a:p>
            <a:pPr marL="800100" lvl="1" indent="-285750">
              <a:lnSpc>
                <a:spcPct val="90000"/>
              </a:lnSpc>
              <a:buFont typeface="Arial" panose="020B0604020202020204" pitchFamily="34" charset="0"/>
              <a:buChar char="−"/>
              <a:defRPr/>
            </a:pPr>
            <a:r>
              <a:rPr lang="en-AU" dirty="0">
                <a:latin typeface="Arial" charset="0"/>
              </a:rPr>
              <a:t>Gas detectors</a:t>
            </a:r>
          </a:p>
          <a:p>
            <a:pPr marL="800100" lvl="1" indent="-285750">
              <a:lnSpc>
                <a:spcPct val="90000"/>
              </a:lnSpc>
              <a:buFont typeface="Arial" panose="020B0604020202020204" pitchFamily="34" charset="0"/>
              <a:buChar char="−"/>
              <a:defRPr/>
            </a:pPr>
            <a:r>
              <a:rPr lang="en-AU" dirty="0">
                <a:latin typeface="Arial" charset="0"/>
              </a:rPr>
              <a:t>Respiratory protective devices</a:t>
            </a:r>
          </a:p>
          <a:p>
            <a:pPr marL="342900" lvl="1" indent="-342900">
              <a:spcBef>
                <a:spcPts val="1750"/>
              </a:spcBef>
              <a:buFont typeface="Arial" panose="020B0604020202020204" pitchFamily="34" charset="0"/>
              <a:buChar char="•"/>
              <a:defRPr/>
            </a:pPr>
            <a:r>
              <a:rPr lang="en-AU" dirty="0">
                <a:latin typeface="Arial" charset="0"/>
                <a:ea typeface="ＭＳ Ｐゴシック" pitchFamily="82" charset="-128"/>
              </a:rPr>
              <a:t>Do not use equipment that is in an unsafe condition</a:t>
            </a:r>
          </a:p>
          <a:p>
            <a:pPr marL="342900" lvl="1" indent="-342900">
              <a:spcBef>
                <a:spcPts val="1750"/>
              </a:spcBef>
              <a:buFont typeface="Arial" panose="020B0604020202020204" pitchFamily="34" charset="0"/>
              <a:buChar char="•"/>
              <a:defRPr/>
            </a:pPr>
            <a:r>
              <a:rPr lang="en-AU" dirty="0">
                <a:latin typeface="Arial" charset="0"/>
                <a:ea typeface="ＭＳ Ｐゴシック" pitchFamily="82" charset="-128"/>
              </a:rPr>
              <a:t>Respond to alarms and indicators</a:t>
            </a:r>
          </a:p>
          <a:p>
            <a:pPr marL="342900" lvl="1" indent="-342900">
              <a:spcBef>
                <a:spcPts val="1750"/>
              </a:spcBef>
              <a:buFont typeface="Arial" panose="020B0604020202020204" pitchFamily="34" charset="0"/>
              <a:buChar char="•"/>
              <a:defRPr/>
            </a:pPr>
            <a:r>
              <a:rPr lang="en-AU" dirty="0">
                <a:latin typeface="Arial" charset="0"/>
                <a:ea typeface="ＭＳ Ｐゴシック" pitchFamily="82" charset="-128"/>
              </a:rPr>
              <a:t>Isolate defective equipment and tag out of service</a:t>
            </a:r>
          </a:p>
          <a:p>
            <a:pPr marL="342900" lvl="1" indent="-342900">
              <a:spcBef>
                <a:spcPts val="1750"/>
              </a:spcBef>
              <a:buFont typeface="Arial" panose="020B0604020202020204" pitchFamily="34" charset="0"/>
              <a:buChar char="•"/>
              <a:defRPr/>
            </a:pPr>
            <a:r>
              <a:rPr lang="en-AU" dirty="0">
                <a:latin typeface="Arial" charset="0"/>
                <a:ea typeface="ＭＳ Ｐゴシック" pitchFamily="82" charset="-128"/>
              </a:rPr>
              <a:t>Report damaged or defective equipment</a:t>
            </a:r>
          </a:p>
          <a:p>
            <a:pPr marL="0" indent="0">
              <a:buClr>
                <a:srgbClr val="579A34"/>
              </a:buClr>
              <a:defRPr/>
            </a:pPr>
            <a:endParaRPr lang="en-AU" sz="1800" dirty="0">
              <a:solidFill>
                <a:srgbClr val="000000"/>
              </a:solidFill>
              <a:latin typeface="Arial" charset="0"/>
              <a:ea typeface="ＭＳ Ｐゴシック" pitchFamily="64" charset="-128"/>
            </a:endParaRPr>
          </a:p>
        </p:txBody>
      </p:sp>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35474" y="4715989"/>
            <a:ext cx="7858667" cy="1934099"/>
          </a:xfrm>
          <a:prstGeom prst="rect">
            <a:avLst/>
          </a:prstGeom>
        </p:spPr>
      </p:pic>
    </p:spTree>
    <p:extLst>
      <p:ext uri="{BB962C8B-B14F-4D97-AF65-F5344CB8AC3E}">
        <p14:creationId xmlns:p14="http://schemas.microsoft.com/office/powerpoint/2010/main" val="11417902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Confined Space Hazards</a:t>
            </a:r>
            <a:endParaRPr lang="en-AU" dirty="0"/>
          </a:p>
        </p:txBody>
      </p:sp>
      <p:graphicFrame>
        <p:nvGraphicFramePr>
          <p:cNvPr id="4" name="Content Placeholder 3"/>
          <p:cNvGraphicFramePr>
            <a:graphicFrameLocks noGrp="1"/>
          </p:cNvGraphicFramePr>
          <p:nvPr>
            <p:ph sz="quarter" idx="16"/>
            <p:extLst>
              <p:ext uri="{D42A27DB-BD31-4B8C-83A1-F6EECF244321}">
                <p14:modId xmlns:p14="http://schemas.microsoft.com/office/powerpoint/2010/main" val="1961463079"/>
              </p:ext>
            </p:extLst>
          </p:nvPr>
        </p:nvGraphicFramePr>
        <p:xfrm>
          <a:off x="360363" y="1358900"/>
          <a:ext cx="8351837" cy="3606800"/>
        </p:xfrm>
        <a:graphic>
          <a:graphicData uri="http://schemas.openxmlformats.org/drawingml/2006/table">
            <a:tbl>
              <a:tblPr firstRow="1" bandRow="1">
                <a:tableStyleId>{2A488322-F2BA-4B5B-9748-0D474271808F}</a:tableStyleId>
              </a:tblPr>
              <a:tblGrid>
                <a:gridCol w="2097949"/>
                <a:gridCol w="6253888"/>
              </a:tblGrid>
              <a:tr h="370840">
                <a:tc>
                  <a:txBody>
                    <a:bodyPr/>
                    <a:lstStyle/>
                    <a:p>
                      <a:pPr algn="ctr"/>
                      <a:r>
                        <a:rPr lang="en-AU" dirty="0" smtClean="0"/>
                        <a:t>Hazard</a:t>
                      </a:r>
                      <a:endParaRPr lang="en-AU" dirty="0"/>
                    </a:p>
                  </a:txBody>
                  <a:tcPr marL="87914" marR="87914"/>
                </a:tc>
                <a:tc>
                  <a:txBody>
                    <a:bodyPr/>
                    <a:lstStyle/>
                    <a:p>
                      <a:pPr algn="ctr"/>
                      <a:r>
                        <a:rPr lang="en-AU" dirty="0" smtClean="0"/>
                        <a:t>Example</a:t>
                      </a:r>
                      <a:endParaRPr lang="en-AU" dirty="0"/>
                    </a:p>
                  </a:txBody>
                  <a:tcPr marL="87914" marR="87914"/>
                </a:tc>
              </a:tr>
              <a:tr h="370840">
                <a:tc>
                  <a:txBody>
                    <a:bodyPr/>
                    <a:lstStyle/>
                    <a:p>
                      <a:r>
                        <a:rPr lang="en-AU" dirty="0" smtClean="0"/>
                        <a:t>Structural</a:t>
                      </a:r>
                      <a:endParaRPr lang="en-AU" dirty="0"/>
                    </a:p>
                  </a:txBody>
                  <a:tcPr marL="87914" marR="87914"/>
                </a:tc>
                <a:tc>
                  <a:txBody>
                    <a:bodyPr/>
                    <a:lstStyle/>
                    <a:p>
                      <a:r>
                        <a:rPr lang="en-AU" dirty="0" smtClean="0"/>
                        <a:t>Unstable design,</a:t>
                      </a:r>
                      <a:r>
                        <a:rPr lang="en-AU" baseline="0" dirty="0" smtClean="0"/>
                        <a:t> restricted access, restricted working area</a:t>
                      </a:r>
                      <a:endParaRPr lang="en-AU" dirty="0"/>
                    </a:p>
                  </a:txBody>
                  <a:tcPr marL="87914" marR="87914"/>
                </a:tc>
              </a:tr>
              <a:tr h="370840">
                <a:tc>
                  <a:txBody>
                    <a:bodyPr/>
                    <a:lstStyle/>
                    <a:p>
                      <a:r>
                        <a:rPr lang="en-AU" dirty="0" smtClean="0"/>
                        <a:t>Atmospheric</a:t>
                      </a:r>
                      <a:endParaRPr lang="en-AU" dirty="0"/>
                    </a:p>
                  </a:txBody>
                  <a:tcPr marL="87914" marR="87914"/>
                </a:tc>
                <a:tc>
                  <a:txBody>
                    <a:bodyPr/>
                    <a:lstStyle/>
                    <a:p>
                      <a:r>
                        <a:rPr lang="en-AU" dirty="0" smtClean="0"/>
                        <a:t>Toxic</a:t>
                      </a:r>
                      <a:r>
                        <a:rPr lang="en-AU" baseline="0" dirty="0" smtClean="0"/>
                        <a:t> gases, oxygen too high or too low, flammable and explosive gases, biological contaminants</a:t>
                      </a:r>
                      <a:endParaRPr lang="en-AU" dirty="0"/>
                    </a:p>
                  </a:txBody>
                  <a:tcPr marL="87914" marR="87914"/>
                </a:tc>
              </a:tr>
              <a:tr h="370840">
                <a:tc>
                  <a:txBody>
                    <a:bodyPr/>
                    <a:lstStyle/>
                    <a:p>
                      <a:r>
                        <a:rPr lang="en-AU" dirty="0" smtClean="0"/>
                        <a:t>Energy</a:t>
                      </a:r>
                      <a:endParaRPr lang="en-AU" dirty="0"/>
                    </a:p>
                  </a:txBody>
                  <a:tcPr marL="87914" marR="87914"/>
                </a:tc>
                <a:tc>
                  <a:txBody>
                    <a:bodyPr/>
                    <a:lstStyle/>
                    <a:p>
                      <a:r>
                        <a:rPr lang="en-AU" dirty="0" smtClean="0"/>
                        <a:t>Electricity, radiation, stored energy,</a:t>
                      </a:r>
                      <a:r>
                        <a:rPr lang="en-AU" baseline="0" dirty="0" smtClean="0"/>
                        <a:t> moving parts</a:t>
                      </a:r>
                      <a:endParaRPr lang="en-AU" dirty="0"/>
                    </a:p>
                  </a:txBody>
                  <a:tcPr marL="87914" marR="87914"/>
                </a:tc>
              </a:tr>
              <a:tr h="370840">
                <a:tc>
                  <a:txBody>
                    <a:bodyPr/>
                    <a:lstStyle/>
                    <a:p>
                      <a:r>
                        <a:rPr lang="en-AU" dirty="0" smtClean="0"/>
                        <a:t>Environmental</a:t>
                      </a:r>
                      <a:endParaRPr lang="en-AU" dirty="0"/>
                    </a:p>
                  </a:txBody>
                  <a:tcPr marL="87914" marR="87914"/>
                </a:tc>
                <a:tc>
                  <a:txBody>
                    <a:bodyPr/>
                    <a:lstStyle/>
                    <a:p>
                      <a:r>
                        <a:rPr lang="en-AU" dirty="0" smtClean="0"/>
                        <a:t>Noise, light,</a:t>
                      </a:r>
                      <a:r>
                        <a:rPr lang="en-AU" baseline="0" dirty="0" smtClean="0"/>
                        <a:t> visibility, temperature</a:t>
                      </a:r>
                      <a:endParaRPr lang="en-AU" dirty="0"/>
                    </a:p>
                  </a:txBody>
                  <a:tcPr marL="87914" marR="87914"/>
                </a:tc>
              </a:tr>
              <a:tr h="370840">
                <a:tc>
                  <a:txBody>
                    <a:bodyPr/>
                    <a:lstStyle/>
                    <a:p>
                      <a:r>
                        <a:rPr lang="en-AU" dirty="0" smtClean="0"/>
                        <a:t>Surfaces</a:t>
                      </a:r>
                      <a:endParaRPr lang="en-AU" dirty="0"/>
                    </a:p>
                  </a:txBody>
                  <a:tcPr marL="87914" marR="87914"/>
                </a:tc>
                <a:tc>
                  <a:txBody>
                    <a:bodyPr/>
                    <a:lstStyle/>
                    <a:p>
                      <a:r>
                        <a:rPr lang="en-AU" dirty="0" smtClean="0"/>
                        <a:t>Irregular,</a:t>
                      </a:r>
                      <a:r>
                        <a:rPr lang="en-AU" baseline="0" dirty="0" smtClean="0"/>
                        <a:t> elevated, slippery</a:t>
                      </a:r>
                      <a:endParaRPr lang="en-AU" dirty="0"/>
                    </a:p>
                  </a:txBody>
                  <a:tcPr marL="87914" marR="87914"/>
                </a:tc>
              </a:tr>
              <a:tr h="370840">
                <a:tc>
                  <a:txBody>
                    <a:bodyPr/>
                    <a:lstStyle/>
                    <a:p>
                      <a:r>
                        <a:rPr lang="en-AU" dirty="0" smtClean="0"/>
                        <a:t>Material Shift</a:t>
                      </a:r>
                      <a:endParaRPr lang="en-AU" dirty="0"/>
                    </a:p>
                  </a:txBody>
                  <a:tcPr marL="87914" marR="87914"/>
                </a:tc>
                <a:tc>
                  <a:txBody>
                    <a:bodyPr/>
                    <a:lstStyle/>
                    <a:p>
                      <a:r>
                        <a:rPr lang="en-AU" dirty="0" smtClean="0"/>
                        <a:t>Bulk material shifting or collapsing</a:t>
                      </a:r>
                      <a:endParaRPr lang="en-AU" dirty="0"/>
                    </a:p>
                  </a:txBody>
                  <a:tcPr marL="87914" marR="87914"/>
                </a:tc>
              </a:tr>
              <a:tr h="370840">
                <a:tc>
                  <a:txBody>
                    <a:bodyPr/>
                    <a:lstStyle/>
                    <a:p>
                      <a:r>
                        <a:rPr lang="en-AU" dirty="0" smtClean="0"/>
                        <a:t>Barrier Failure</a:t>
                      </a:r>
                      <a:endParaRPr lang="en-AU" dirty="0"/>
                    </a:p>
                  </a:txBody>
                  <a:tcPr marL="87914" marR="87914"/>
                </a:tc>
                <a:tc>
                  <a:txBody>
                    <a:bodyPr/>
                    <a:lstStyle/>
                    <a:p>
                      <a:r>
                        <a:rPr lang="en-AU" dirty="0" smtClean="0"/>
                        <a:t>Flooding, release of free-flowing</a:t>
                      </a:r>
                      <a:r>
                        <a:rPr lang="en-AU" baseline="0" dirty="0" smtClean="0"/>
                        <a:t> solid</a:t>
                      </a:r>
                      <a:endParaRPr lang="en-AU" dirty="0"/>
                    </a:p>
                  </a:txBody>
                  <a:tcPr marL="87914" marR="87914"/>
                </a:tc>
              </a:tr>
              <a:tr h="370840">
                <a:tc>
                  <a:txBody>
                    <a:bodyPr/>
                    <a:lstStyle/>
                    <a:p>
                      <a:r>
                        <a:rPr lang="en-AU" dirty="0" smtClean="0"/>
                        <a:t>Psychological</a:t>
                      </a:r>
                      <a:endParaRPr lang="en-AU" dirty="0"/>
                    </a:p>
                  </a:txBody>
                  <a:tcPr marL="87914" marR="87914"/>
                </a:tc>
                <a:tc>
                  <a:txBody>
                    <a:bodyPr/>
                    <a:lstStyle/>
                    <a:p>
                      <a:r>
                        <a:rPr lang="en-AU" dirty="0" smtClean="0"/>
                        <a:t>Claustrophobia</a:t>
                      </a:r>
                      <a:endParaRPr lang="en-AU" dirty="0"/>
                    </a:p>
                  </a:txBody>
                  <a:tcPr marL="87914" marR="87914"/>
                </a:tc>
              </a:tr>
            </a:tbl>
          </a:graphicData>
        </a:graphic>
      </p:graphicFrame>
    </p:spTree>
    <p:extLst>
      <p:ext uri="{BB962C8B-B14F-4D97-AF65-F5344CB8AC3E}">
        <p14:creationId xmlns:p14="http://schemas.microsoft.com/office/powerpoint/2010/main" val="16041084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Toxic Gasses</a:t>
            </a:r>
            <a:endParaRPr lang="en-US" dirty="0"/>
          </a:p>
        </p:txBody>
      </p:sp>
      <p:sp>
        <p:nvSpPr>
          <p:cNvPr id="3" name="Content Placeholder 2"/>
          <p:cNvSpPr>
            <a:spLocks noGrp="1"/>
          </p:cNvSpPr>
          <p:nvPr>
            <p:ph sz="quarter" idx="16"/>
          </p:nvPr>
        </p:nvSpPr>
        <p:spPr/>
        <p:txBody>
          <a:bodyPr/>
          <a:lstStyle/>
          <a:p>
            <a:pPr marL="342900" lvl="1" indent="-342900">
              <a:spcBef>
                <a:spcPts val="1750"/>
              </a:spcBef>
              <a:buFont typeface="Arial" panose="020B0604020202020204" pitchFamily="34" charset="0"/>
              <a:buChar char="•"/>
              <a:defRPr/>
            </a:pPr>
            <a:r>
              <a:rPr lang="en-AU" dirty="0">
                <a:latin typeface="Arial" charset="0"/>
                <a:ea typeface="ＭＳ Ｐゴシック" pitchFamily="82" charset="-128"/>
              </a:rPr>
              <a:t>Effects of breathing in toxic gases include:</a:t>
            </a:r>
          </a:p>
          <a:p>
            <a:pPr marL="800100" lvl="1" indent="-285750">
              <a:lnSpc>
                <a:spcPct val="90000"/>
              </a:lnSpc>
              <a:buFont typeface="Arial" panose="020B0604020202020204" pitchFamily="34" charset="0"/>
              <a:buChar char="−"/>
              <a:defRPr/>
            </a:pPr>
            <a:r>
              <a:rPr lang="en-AU" dirty="0">
                <a:latin typeface="Arial" charset="0"/>
              </a:rPr>
              <a:t>Increased respiration</a:t>
            </a:r>
          </a:p>
          <a:p>
            <a:pPr marL="800100" lvl="1" indent="-285750">
              <a:lnSpc>
                <a:spcPct val="90000"/>
              </a:lnSpc>
              <a:buFont typeface="Arial" panose="020B0604020202020204" pitchFamily="34" charset="0"/>
              <a:buChar char="−"/>
              <a:defRPr/>
            </a:pPr>
            <a:r>
              <a:rPr lang="en-AU" dirty="0">
                <a:latin typeface="Arial" charset="0"/>
              </a:rPr>
              <a:t>Headaches and dizziness</a:t>
            </a:r>
          </a:p>
          <a:p>
            <a:pPr marL="800100" lvl="1" indent="-285750">
              <a:lnSpc>
                <a:spcPct val="90000"/>
              </a:lnSpc>
              <a:buFont typeface="Arial" panose="020B0604020202020204" pitchFamily="34" charset="0"/>
              <a:buChar char="−"/>
              <a:defRPr/>
            </a:pPr>
            <a:r>
              <a:rPr lang="en-AU" dirty="0">
                <a:latin typeface="Arial" charset="0"/>
              </a:rPr>
              <a:t>Impaired judgement</a:t>
            </a:r>
          </a:p>
          <a:p>
            <a:pPr marL="800100" lvl="1" indent="-285750">
              <a:lnSpc>
                <a:spcPct val="90000"/>
              </a:lnSpc>
              <a:buFont typeface="Arial" panose="020B0604020202020204" pitchFamily="34" charset="0"/>
              <a:buChar char="−"/>
              <a:defRPr/>
            </a:pPr>
            <a:r>
              <a:rPr lang="en-AU" dirty="0">
                <a:latin typeface="Arial" charset="0"/>
              </a:rPr>
              <a:t>Drowsiness and fatigue</a:t>
            </a:r>
          </a:p>
          <a:p>
            <a:pPr marL="800100" lvl="1" indent="-285750">
              <a:lnSpc>
                <a:spcPct val="90000"/>
              </a:lnSpc>
              <a:buFont typeface="Arial" panose="020B0604020202020204" pitchFamily="34" charset="0"/>
              <a:buChar char="−"/>
              <a:defRPr/>
            </a:pPr>
            <a:r>
              <a:rPr lang="en-AU" dirty="0">
                <a:latin typeface="Arial" charset="0"/>
              </a:rPr>
              <a:t>Brain and nerve damage</a:t>
            </a:r>
          </a:p>
          <a:p>
            <a:pPr marL="800100" lvl="1" indent="-285750">
              <a:lnSpc>
                <a:spcPct val="90000"/>
              </a:lnSpc>
              <a:buFont typeface="Arial" panose="020B0604020202020204" pitchFamily="34" charset="0"/>
              <a:buChar char="−"/>
              <a:defRPr/>
            </a:pPr>
            <a:r>
              <a:rPr lang="en-AU" dirty="0">
                <a:latin typeface="Arial" charset="0"/>
              </a:rPr>
              <a:t>Respiratory illness</a:t>
            </a:r>
          </a:p>
          <a:p>
            <a:pPr marL="800100" lvl="1" indent="-285750">
              <a:lnSpc>
                <a:spcPct val="90000"/>
              </a:lnSpc>
              <a:buFont typeface="Arial" panose="020B0604020202020204" pitchFamily="34" charset="0"/>
              <a:buChar char="−"/>
              <a:defRPr/>
            </a:pPr>
            <a:r>
              <a:rPr lang="en-AU" dirty="0">
                <a:latin typeface="Arial" charset="0"/>
              </a:rPr>
              <a:t>Cardiac arrest</a:t>
            </a:r>
          </a:p>
          <a:p>
            <a:pPr marL="800100" lvl="1" indent="-285750">
              <a:lnSpc>
                <a:spcPct val="90000"/>
              </a:lnSpc>
              <a:buFont typeface="Arial" panose="020B0604020202020204" pitchFamily="34" charset="0"/>
              <a:buChar char="−"/>
              <a:defRPr/>
            </a:pPr>
            <a:r>
              <a:rPr lang="en-AU" dirty="0">
                <a:latin typeface="Arial" charset="0"/>
              </a:rPr>
              <a:t>Unconsciousness</a:t>
            </a:r>
          </a:p>
          <a:p>
            <a:pPr marL="800100" lvl="1" indent="-285750">
              <a:lnSpc>
                <a:spcPct val="90000"/>
              </a:lnSpc>
              <a:buFont typeface="Arial" panose="020B0604020202020204" pitchFamily="34" charset="0"/>
              <a:buChar char="−"/>
              <a:defRPr/>
            </a:pPr>
            <a:r>
              <a:rPr lang="en-AU" dirty="0">
                <a:latin typeface="Arial" charset="0"/>
              </a:rPr>
              <a:t>Death</a:t>
            </a:r>
          </a:p>
        </p:txBody>
      </p:sp>
    </p:spTree>
    <p:extLst>
      <p:ext uri="{BB962C8B-B14F-4D97-AF65-F5344CB8AC3E}">
        <p14:creationId xmlns:p14="http://schemas.microsoft.com/office/powerpoint/2010/main" val="28861844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Oxygen Content</a:t>
            </a:r>
            <a:endParaRPr lang="en-AU" dirty="0"/>
          </a:p>
        </p:txBody>
      </p:sp>
      <p:sp>
        <p:nvSpPr>
          <p:cNvPr id="3" name="Content Placeholder 2"/>
          <p:cNvSpPr>
            <a:spLocks noGrp="1"/>
          </p:cNvSpPr>
          <p:nvPr>
            <p:ph sz="quarter" idx="16"/>
          </p:nvPr>
        </p:nvSpPr>
        <p:spPr/>
        <p:txBody>
          <a:bodyPr>
            <a:noAutofit/>
          </a:bodyPr>
          <a:lstStyle/>
          <a:p>
            <a:pPr marL="342900" lvl="1" indent="-342900">
              <a:spcBef>
                <a:spcPts val="1750"/>
              </a:spcBef>
              <a:buFont typeface="Arial" panose="020B0604020202020204" pitchFamily="34" charset="0"/>
              <a:buChar char="•"/>
              <a:defRPr/>
            </a:pPr>
            <a:r>
              <a:rPr lang="en-AU" dirty="0">
                <a:latin typeface="Arial" charset="0"/>
                <a:ea typeface="ＭＳ Ｐゴシック" pitchFamily="82" charset="-128"/>
              </a:rPr>
              <a:t>Causes of oxygen deficiency include:</a:t>
            </a:r>
          </a:p>
          <a:p>
            <a:pPr marL="800100" lvl="1" indent="-285750">
              <a:lnSpc>
                <a:spcPct val="110000"/>
              </a:lnSpc>
              <a:buFont typeface="Arial" panose="020B0604020202020204" pitchFamily="34" charset="0"/>
              <a:buChar char="−"/>
              <a:defRPr/>
            </a:pPr>
            <a:r>
              <a:rPr lang="en-AU" dirty="0">
                <a:latin typeface="Arial" charset="0"/>
              </a:rPr>
              <a:t>Combustion from welding</a:t>
            </a:r>
          </a:p>
          <a:p>
            <a:pPr marL="800100" lvl="1" indent="-285750">
              <a:lnSpc>
                <a:spcPct val="110000"/>
              </a:lnSpc>
              <a:buFont typeface="Arial" panose="020B0604020202020204" pitchFamily="34" charset="0"/>
              <a:buChar char="−"/>
              <a:defRPr/>
            </a:pPr>
            <a:r>
              <a:rPr lang="en-AU" dirty="0">
                <a:latin typeface="Arial" charset="0"/>
              </a:rPr>
              <a:t>Inorganic reactions from rust</a:t>
            </a:r>
          </a:p>
          <a:p>
            <a:pPr marL="800100" lvl="1" indent="-285750">
              <a:lnSpc>
                <a:spcPct val="110000"/>
              </a:lnSpc>
              <a:buFont typeface="Arial" panose="020B0604020202020204" pitchFamily="34" charset="0"/>
              <a:buChar char="−"/>
              <a:defRPr/>
            </a:pPr>
            <a:r>
              <a:rPr lang="en-AU" dirty="0">
                <a:latin typeface="Arial" charset="0"/>
              </a:rPr>
              <a:t>Bacterial reaction from sewerage</a:t>
            </a:r>
          </a:p>
          <a:p>
            <a:pPr marL="342900" lvl="1" indent="-342900">
              <a:spcBef>
                <a:spcPts val="1750"/>
              </a:spcBef>
              <a:buFont typeface="Arial" panose="020B0604020202020204" pitchFamily="34" charset="0"/>
              <a:buChar char="•"/>
              <a:defRPr/>
            </a:pPr>
            <a:r>
              <a:rPr lang="en-AU" dirty="0">
                <a:latin typeface="Arial" charset="0"/>
                <a:ea typeface="ＭＳ Ｐゴシック" pitchFamily="82" charset="-128"/>
              </a:rPr>
              <a:t>Low oxygen levels can cause:</a:t>
            </a:r>
          </a:p>
          <a:p>
            <a:pPr marL="800100" lvl="1" indent="-285750">
              <a:lnSpc>
                <a:spcPct val="110000"/>
              </a:lnSpc>
              <a:buFont typeface="Arial" panose="020B0604020202020204" pitchFamily="34" charset="0"/>
              <a:buChar char="−"/>
              <a:defRPr/>
            </a:pPr>
            <a:r>
              <a:rPr lang="en-AU" dirty="0">
                <a:latin typeface="Arial" charset="0"/>
              </a:rPr>
              <a:t>Breathing problems</a:t>
            </a:r>
          </a:p>
          <a:p>
            <a:pPr marL="800100" lvl="1" indent="-285750">
              <a:lnSpc>
                <a:spcPct val="110000"/>
              </a:lnSpc>
              <a:buFont typeface="Arial" panose="020B0604020202020204" pitchFamily="34" charset="0"/>
              <a:buChar char="−"/>
              <a:defRPr/>
            </a:pPr>
            <a:r>
              <a:rPr lang="en-AU" dirty="0">
                <a:latin typeface="Arial" charset="0"/>
              </a:rPr>
              <a:t>Fatigue</a:t>
            </a:r>
          </a:p>
          <a:p>
            <a:pPr marL="800100" lvl="1" indent="-285750">
              <a:lnSpc>
                <a:spcPct val="110000"/>
              </a:lnSpc>
              <a:buFont typeface="Arial" panose="020B0604020202020204" pitchFamily="34" charset="0"/>
              <a:buChar char="−"/>
              <a:defRPr/>
            </a:pPr>
            <a:r>
              <a:rPr lang="en-AU" dirty="0">
                <a:latin typeface="Arial" charset="0"/>
              </a:rPr>
              <a:t>Unconsciousness</a:t>
            </a:r>
          </a:p>
          <a:p>
            <a:pPr marL="800100" lvl="1" indent="-285750">
              <a:lnSpc>
                <a:spcPct val="110000"/>
              </a:lnSpc>
              <a:buFont typeface="Arial" panose="020B0604020202020204" pitchFamily="34" charset="0"/>
              <a:buChar char="−"/>
              <a:defRPr/>
            </a:pPr>
            <a:r>
              <a:rPr lang="en-AU" dirty="0">
                <a:latin typeface="Arial" charset="0"/>
              </a:rPr>
              <a:t>Death</a:t>
            </a:r>
          </a:p>
          <a:p>
            <a:pPr marL="342900" lvl="1" indent="-342900">
              <a:spcBef>
                <a:spcPts val="1750"/>
              </a:spcBef>
              <a:buFont typeface="Arial" panose="020B0604020202020204" pitchFamily="34" charset="0"/>
              <a:buChar char="•"/>
              <a:defRPr/>
            </a:pPr>
            <a:r>
              <a:rPr lang="en-AU" dirty="0">
                <a:latin typeface="Arial" charset="0"/>
                <a:ea typeface="ＭＳ Ｐゴシック" pitchFamily="82" charset="-128"/>
              </a:rPr>
              <a:t>Oxygen enriched atmosphere can lead to:</a:t>
            </a:r>
          </a:p>
          <a:p>
            <a:pPr marL="800100" lvl="1" indent="-285750">
              <a:lnSpc>
                <a:spcPct val="110000"/>
              </a:lnSpc>
              <a:buFont typeface="Arial" panose="020B0604020202020204" pitchFamily="34" charset="0"/>
              <a:buChar char="−"/>
              <a:defRPr/>
            </a:pPr>
            <a:r>
              <a:rPr lang="en-AU" dirty="0">
                <a:latin typeface="Arial" charset="0"/>
              </a:rPr>
              <a:t>Material burning easily</a:t>
            </a:r>
          </a:p>
          <a:p>
            <a:pPr marL="800100" lvl="1" indent="-285750">
              <a:lnSpc>
                <a:spcPct val="110000"/>
              </a:lnSpc>
              <a:buFont typeface="Arial" panose="020B0604020202020204" pitchFamily="34" charset="0"/>
              <a:buChar char="−"/>
              <a:defRPr/>
            </a:pPr>
            <a:r>
              <a:rPr lang="en-AU" dirty="0">
                <a:latin typeface="Arial" charset="0"/>
              </a:rPr>
              <a:t>Explosions</a:t>
            </a:r>
          </a:p>
          <a:p>
            <a:pPr lvl="1">
              <a:buFont typeface="Arial" pitchFamily="34" charset="0"/>
              <a:buChar char="−"/>
            </a:pPr>
            <a:endParaRPr lang="en-AU" sz="2000"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051302" y="1439580"/>
            <a:ext cx="2316679" cy="511032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14350083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TOXIC GASES</a:t>
            </a:r>
            <a:endParaRPr lang="en-AU" dirty="0"/>
          </a:p>
        </p:txBody>
      </p:sp>
      <p:sp>
        <p:nvSpPr>
          <p:cNvPr id="3" name="Content Placeholder 2"/>
          <p:cNvSpPr>
            <a:spLocks noGrp="1"/>
          </p:cNvSpPr>
          <p:nvPr>
            <p:ph sz="quarter" idx="16"/>
          </p:nvPr>
        </p:nvSpPr>
        <p:spPr/>
        <p:txBody>
          <a:bodyPr>
            <a:noAutofit/>
          </a:bodyPr>
          <a:lstStyle/>
          <a:p>
            <a:pPr marL="342900" lvl="1" indent="-342900">
              <a:spcBef>
                <a:spcPts val="1750"/>
              </a:spcBef>
              <a:buFont typeface="Arial" panose="020B0604020202020204" pitchFamily="34" charset="0"/>
              <a:buChar char="•"/>
              <a:defRPr/>
            </a:pPr>
            <a:r>
              <a:rPr lang="en-AU" dirty="0" smtClean="0">
                <a:latin typeface="Arial" charset="0"/>
                <a:ea typeface="ＭＳ Ｐゴシック" pitchFamily="82" charset="-128"/>
              </a:rPr>
              <a:t>Most gases are colourless, odourless and tasteless</a:t>
            </a:r>
          </a:p>
          <a:p>
            <a:pPr marL="342900" lvl="1" indent="-342900">
              <a:spcBef>
                <a:spcPts val="1750"/>
              </a:spcBef>
              <a:buFont typeface="Arial" panose="020B0604020202020204" pitchFamily="34" charset="0"/>
              <a:buChar char="•"/>
              <a:defRPr/>
            </a:pPr>
            <a:r>
              <a:rPr lang="en-AU" dirty="0" smtClean="0">
                <a:latin typeface="Arial" charset="0"/>
                <a:ea typeface="ＭＳ Ｐゴシック" pitchFamily="82" charset="-128"/>
              </a:rPr>
              <a:t>Effects of toxic gases may include:</a:t>
            </a:r>
            <a:endParaRPr lang="en-AU" dirty="0">
              <a:latin typeface="Arial" charset="0"/>
              <a:ea typeface="ＭＳ Ｐゴシック" pitchFamily="82" charset="-128"/>
            </a:endParaRPr>
          </a:p>
          <a:p>
            <a:pPr marL="800100" lvl="1" indent="-285750">
              <a:lnSpc>
                <a:spcPct val="110000"/>
              </a:lnSpc>
              <a:buFont typeface="Arial" panose="020B0604020202020204" pitchFamily="34" charset="0"/>
              <a:buChar char="−"/>
              <a:defRPr/>
            </a:pPr>
            <a:r>
              <a:rPr lang="en-AU" dirty="0" smtClean="0">
                <a:latin typeface="Arial" charset="0"/>
              </a:rPr>
              <a:t>Increased respiration and respiratory illness</a:t>
            </a:r>
          </a:p>
          <a:p>
            <a:pPr marL="800100" lvl="1" indent="-285750">
              <a:lnSpc>
                <a:spcPct val="110000"/>
              </a:lnSpc>
              <a:buFont typeface="Arial" panose="020B0604020202020204" pitchFamily="34" charset="0"/>
              <a:buChar char="−"/>
              <a:defRPr/>
            </a:pPr>
            <a:r>
              <a:rPr lang="en-AU" dirty="0" smtClean="0">
                <a:latin typeface="Arial" charset="0"/>
              </a:rPr>
              <a:t>Disturbed heart rate and cardiac arrest</a:t>
            </a:r>
          </a:p>
          <a:p>
            <a:pPr marL="800100" lvl="1" indent="-285750">
              <a:lnSpc>
                <a:spcPct val="110000"/>
              </a:lnSpc>
              <a:buFont typeface="Arial" panose="020B0604020202020204" pitchFamily="34" charset="0"/>
              <a:buChar char="−"/>
              <a:defRPr/>
            </a:pPr>
            <a:r>
              <a:rPr lang="en-AU" dirty="0" smtClean="0">
                <a:latin typeface="Arial" charset="0"/>
              </a:rPr>
              <a:t>Headaches and dizziness</a:t>
            </a:r>
          </a:p>
          <a:p>
            <a:pPr marL="800100" lvl="1" indent="-285750">
              <a:lnSpc>
                <a:spcPct val="110000"/>
              </a:lnSpc>
              <a:buFont typeface="Arial" panose="020B0604020202020204" pitchFamily="34" charset="0"/>
              <a:buChar char="−"/>
              <a:defRPr/>
            </a:pPr>
            <a:r>
              <a:rPr lang="en-AU" dirty="0" smtClean="0">
                <a:latin typeface="Arial" charset="0"/>
              </a:rPr>
              <a:t>Poor muscle control</a:t>
            </a:r>
          </a:p>
          <a:p>
            <a:pPr marL="800100" lvl="1" indent="-285750">
              <a:lnSpc>
                <a:spcPct val="110000"/>
              </a:lnSpc>
              <a:buFont typeface="Arial" panose="020B0604020202020204" pitchFamily="34" charset="0"/>
              <a:buChar char="−"/>
              <a:defRPr/>
            </a:pPr>
            <a:r>
              <a:rPr lang="en-AU" dirty="0" smtClean="0">
                <a:latin typeface="Arial" charset="0"/>
              </a:rPr>
              <a:t>Impaired judgement</a:t>
            </a:r>
          </a:p>
          <a:p>
            <a:pPr marL="800100" lvl="1" indent="-285750">
              <a:lnSpc>
                <a:spcPct val="110000"/>
              </a:lnSpc>
              <a:buFont typeface="Arial" panose="020B0604020202020204" pitchFamily="34" charset="0"/>
              <a:buChar char="−"/>
              <a:defRPr/>
            </a:pPr>
            <a:r>
              <a:rPr lang="en-AU" dirty="0" smtClean="0">
                <a:latin typeface="Arial" charset="0"/>
              </a:rPr>
              <a:t>Emotional issues</a:t>
            </a:r>
          </a:p>
          <a:p>
            <a:pPr marL="800100" lvl="1" indent="-285750">
              <a:lnSpc>
                <a:spcPct val="110000"/>
              </a:lnSpc>
              <a:buFont typeface="Arial" panose="020B0604020202020204" pitchFamily="34" charset="0"/>
              <a:buChar char="−"/>
              <a:defRPr/>
            </a:pPr>
            <a:r>
              <a:rPr lang="en-AU" dirty="0" smtClean="0">
                <a:latin typeface="Arial" charset="0"/>
              </a:rPr>
              <a:t>Drowsiness and fatigue</a:t>
            </a:r>
          </a:p>
          <a:p>
            <a:pPr marL="800100" lvl="1" indent="-285750">
              <a:lnSpc>
                <a:spcPct val="110000"/>
              </a:lnSpc>
              <a:buFont typeface="Arial" panose="020B0604020202020204" pitchFamily="34" charset="0"/>
              <a:buChar char="−"/>
              <a:defRPr/>
            </a:pPr>
            <a:r>
              <a:rPr lang="en-AU" dirty="0" smtClean="0">
                <a:latin typeface="Arial" charset="0"/>
              </a:rPr>
              <a:t>Brain and nerve damage</a:t>
            </a:r>
          </a:p>
          <a:p>
            <a:pPr marL="800100" lvl="1" indent="-285750">
              <a:lnSpc>
                <a:spcPct val="110000"/>
              </a:lnSpc>
              <a:buFont typeface="Arial" panose="020B0604020202020204" pitchFamily="34" charset="0"/>
              <a:buChar char="−"/>
              <a:defRPr/>
            </a:pPr>
            <a:r>
              <a:rPr lang="en-AU" dirty="0" smtClean="0">
                <a:latin typeface="Arial" charset="0"/>
              </a:rPr>
              <a:t>Unconsciousness</a:t>
            </a:r>
          </a:p>
          <a:p>
            <a:pPr marL="800100" lvl="1" indent="-285750">
              <a:lnSpc>
                <a:spcPct val="110000"/>
              </a:lnSpc>
              <a:buFont typeface="Arial" panose="020B0604020202020204" pitchFamily="34" charset="0"/>
              <a:buChar char="−"/>
              <a:defRPr/>
            </a:pPr>
            <a:r>
              <a:rPr lang="en-AU" dirty="0" smtClean="0">
                <a:latin typeface="Arial" charset="0"/>
              </a:rPr>
              <a:t>Death</a:t>
            </a:r>
          </a:p>
          <a:p>
            <a:pPr marL="800100" lvl="1" indent="-285750">
              <a:lnSpc>
                <a:spcPct val="110000"/>
              </a:lnSpc>
              <a:buFont typeface="Arial" panose="020B0604020202020204" pitchFamily="34" charset="0"/>
              <a:buChar char="−"/>
              <a:defRPr/>
            </a:pPr>
            <a:endParaRPr lang="en-AU" dirty="0">
              <a:latin typeface="Arial" charset="0"/>
            </a:endParaRPr>
          </a:p>
          <a:p>
            <a:pPr lvl="1">
              <a:buFont typeface="Arial" pitchFamily="34" charset="0"/>
              <a:buChar char="−"/>
            </a:pPr>
            <a:endParaRPr lang="en-AU" sz="2000" dirty="0"/>
          </a:p>
        </p:txBody>
      </p:sp>
    </p:spTree>
    <p:extLst>
      <p:ext uri="{BB962C8B-B14F-4D97-AF65-F5344CB8AC3E}">
        <p14:creationId xmlns:p14="http://schemas.microsoft.com/office/powerpoint/2010/main" val="4319626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Title 1"/>
          <p:cNvSpPr>
            <a:spLocks noGrp="1"/>
          </p:cNvSpPr>
          <p:nvPr>
            <p:ph type="title"/>
          </p:nvPr>
        </p:nvSpPr>
        <p:spPr/>
        <p:txBody>
          <a:bodyPr/>
          <a:lstStyle/>
          <a:p>
            <a:r>
              <a:rPr lang="en-AU" dirty="0" smtClean="0">
                <a:latin typeface="Arial Bold" charset="0"/>
                <a:ea typeface="ＭＳ Ｐゴシック" charset="0"/>
              </a:rPr>
              <a:t>Introduction</a:t>
            </a:r>
            <a:endParaRPr lang="en-US" dirty="0">
              <a:latin typeface="Arial Bold" charset="0"/>
              <a:ea typeface="ＭＳ Ｐゴシック" charset="0"/>
            </a:endParaRPr>
          </a:p>
        </p:txBody>
      </p:sp>
      <p:sp>
        <p:nvSpPr>
          <p:cNvPr id="4098" name="Content Placeholder 2"/>
          <p:cNvSpPr>
            <a:spLocks noGrp="1"/>
          </p:cNvSpPr>
          <p:nvPr>
            <p:ph sz="quarter" idx="16"/>
          </p:nvPr>
        </p:nvSpPr>
        <p:spPr>
          <a:xfrm>
            <a:off x="360363" y="1358900"/>
            <a:ext cx="6834695" cy="4965700"/>
          </a:xfrm>
        </p:spPr>
        <p:txBody>
          <a:bodyPr/>
          <a:lstStyle/>
          <a:p>
            <a:pPr marL="342900" lvl="1" indent="-342900">
              <a:spcBef>
                <a:spcPts val="1750"/>
              </a:spcBef>
              <a:buClr>
                <a:schemeClr val="tx1"/>
              </a:buClr>
              <a:buFont typeface="Arial" panose="020B0604020202020204" pitchFamily="34" charset="0"/>
              <a:buChar char="•"/>
              <a:defRPr/>
            </a:pPr>
            <a:r>
              <a:rPr lang="en-AU" sz="1800" dirty="0">
                <a:latin typeface="Arial" charset="0"/>
                <a:ea typeface="ＭＳ Ｐゴシック" pitchFamily="82" charset="-128"/>
              </a:rPr>
              <a:t>A confined space is </a:t>
            </a:r>
            <a:r>
              <a:rPr lang="en-US" sz="1800" dirty="0">
                <a:latin typeface="Arial" charset="0"/>
                <a:ea typeface="ＭＳ Ｐゴシック" pitchFamily="82" charset="-128"/>
              </a:rPr>
              <a:t>an enclosed or partially enclosed space not designed for human occupancy where there is a risk of:</a:t>
            </a:r>
          </a:p>
          <a:p>
            <a:pPr marL="800100" lvl="1" indent="-285750">
              <a:buClr>
                <a:schemeClr val="tx1"/>
              </a:buClr>
              <a:buFont typeface="Arial" panose="020B0604020202020204" pitchFamily="34" charset="0"/>
              <a:buChar char="−"/>
              <a:defRPr/>
            </a:pPr>
            <a:r>
              <a:rPr lang="en-US" sz="1800" dirty="0">
                <a:latin typeface="Arial" charset="0"/>
              </a:rPr>
              <a:t>Unsafe oxygen concentration</a:t>
            </a:r>
          </a:p>
          <a:p>
            <a:pPr marL="800100" lvl="1" indent="-285750">
              <a:buClr>
                <a:schemeClr val="tx1"/>
              </a:buClr>
              <a:buFont typeface="Arial" panose="020B0604020202020204" pitchFamily="34" charset="0"/>
              <a:buChar char="−"/>
              <a:defRPr/>
            </a:pPr>
            <a:r>
              <a:rPr lang="en-US" sz="1800" dirty="0">
                <a:latin typeface="Arial" charset="0"/>
              </a:rPr>
              <a:t>Airborne contaminants</a:t>
            </a:r>
          </a:p>
          <a:p>
            <a:pPr marL="800100" lvl="1" indent="-285750">
              <a:buClr>
                <a:schemeClr val="tx1"/>
              </a:buClr>
              <a:buFont typeface="Arial" panose="020B0604020202020204" pitchFamily="34" charset="0"/>
              <a:buChar char="−"/>
              <a:defRPr/>
            </a:pPr>
            <a:r>
              <a:rPr lang="en-US" sz="1800" dirty="0">
                <a:latin typeface="Arial" charset="0"/>
              </a:rPr>
              <a:t>Flammable airborne contaminants</a:t>
            </a:r>
          </a:p>
          <a:p>
            <a:pPr marL="800100" lvl="1" indent="-285750">
              <a:buClr>
                <a:schemeClr val="tx1"/>
              </a:buClr>
              <a:buFont typeface="Arial" panose="020B0604020202020204" pitchFamily="34" charset="0"/>
              <a:buChar char="−"/>
              <a:defRPr/>
            </a:pPr>
            <a:r>
              <a:rPr lang="en-US" sz="1800" dirty="0">
                <a:latin typeface="Arial" charset="0"/>
              </a:rPr>
              <a:t>Engulfment</a:t>
            </a:r>
          </a:p>
          <a:p>
            <a:pPr marL="342900" lvl="1" indent="-342900">
              <a:spcBef>
                <a:spcPts val="1750"/>
              </a:spcBef>
              <a:buClr>
                <a:schemeClr val="tx1"/>
              </a:buClr>
              <a:buFont typeface="Arial" panose="020B0604020202020204" pitchFamily="34" charset="0"/>
              <a:buChar char="•"/>
              <a:defRPr/>
            </a:pPr>
            <a:r>
              <a:rPr lang="en-AU" sz="1800" dirty="0" smtClean="0">
                <a:latin typeface="Arial" charset="0"/>
                <a:ea typeface="ＭＳ Ｐゴシック" pitchFamily="82" charset="-128"/>
              </a:rPr>
              <a:t>Learning objectives:</a:t>
            </a:r>
          </a:p>
          <a:p>
            <a:pPr marL="800100" lvl="1" indent="-285750">
              <a:buClr>
                <a:schemeClr val="tx1"/>
              </a:buClr>
              <a:buFont typeface="Arial" panose="020B0604020202020204" pitchFamily="34" charset="0"/>
              <a:buChar char="−"/>
              <a:defRPr/>
            </a:pPr>
            <a:r>
              <a:rPr lang="en-GB" sz="1800" dirty="0">
                <a:latin typeface="Arial" charset="0"/>
              </a:rPr>
              <a:t>Identify a confined space</a:t>
            </a:r>
          </a:p>
          <a:p>
            <a:pPr marL="800100" lvl="1" indent="-285750">
              <a:buClr>
                <a:schemeClr val="tx1"/>
              </a:buClr>
              <a:buFont typeface="Arial" panose="020B0604020202020204" pitchFamily="34" charset="0"/>
              <a:buChar char="−"/>
              <a:defRPr/>
            </a:pPr>
            <a:r>
              <a:rPr lang="en-GB" sz="1800" dirty="0">
                <a:latin typeface="Arial" charset="0"/>
              </a:rPr>
              <a:t>Plan and prepare for entry and worn in a confined space</a:t>
            </a:r>
          </a:p>
          <a:p>
            <a:pPr marL="800100" lvl="1" indent="-285750">
              <a:buClr>
                <a:schemeClr val="tx1"/>
              </a:buClr>
              <a:buFont typeface="Arial" panose="020B0604020202020204" pitchFamily="34" charset="0"/>
              <a:buChar char="−"/>
              <a:defRPr/>
            </a:pPr>
            <a:r>
              <a:rPr lang="en-GB" sz="1800" dirty="0">
                <a:latin typeface="Arial" charset="0"/>
              </a:rPr>
              <a:t>Obtain and complete appropriate </a:t>
            </a:r>
            <a:r>
              <a:rPr lang="en-GB" sz="1800" dirty="0" smtClean="0">
                <a:latin typeface="Arial" charset="0"/>
              </a:rPr>
              <a:t>authorisations</a:t>
            </a:r>
            <a:endParaRPr lang="en-GB" sz="1800" dirty="0">
              <a:latin typeface="Arial" charset="0"/>
            </a:endParaRPr>
          </a:p>
          <a:p>
            <a:pPr marL="800100" lvl="1" indent="-285750">
              <a:buClr>
                <a:schemeClr val="tx1"/>
              </a:buClr>
              <a:buFont typeface="Arial" panose="020B0604020202020204" pitchFamily="34" charset="0"/>
              <a:buChar char="−"/>
              <a:defRPr/>
            </a:pPr>
            <a:r>
              <a:rPr lang="en-GB" sz="1800" dirty="0">
                <a:latin typeface="Arial" charset="0"/>
              </a:rPr>
              <a:t>Identify and control hazards</a:t>
            </a:r>
          </a:p>
          <a:p>
            <a:pPr marL="800100" lvl="1" indent="-285750">
              <a:buClr>
                <a:schemeClr val="tx1"/>
              </a:buClr>
              <a:buFont typeface="Arial" panose="020B0604020202020204" pitchFamily="34" charset="0"/>
              <a:buChar char="−"/>
              <a:defRPr/>
            </a:pPr>
            <a:r>
              <a:rPr lang="en-GB" sz="1800" dirty="0">
                <a:latin typeface="Arial" charset="0"/>
              </a:rPr>
              <a:t>Enter and work in a confined space</a:t>
            </a:r>
          </a:p>
          <a:p>
            <a:pPr marL="800100" lvl="1" indent="-285750">
              <a:buClr>
                <a:schemeClr val="tx1"/>
              </a:buClr>
              <a:buFont typeface="Arial" panose="020B0604020202020204" pitchFamily="34" charset="0"/>
              <a:buChar char="−"/>
              <a:defRPr/>
            </a:pPr>
            <a:r>
              <a:rPr lang="en-GB" sz="1800" dirty="0">
                <a:latin typeface="Arial" charset="0"/>
              </a:rPr>
              <a:t>Perform post operational tasks</a:t>
            </a:r>
            <a:endParaRPr lang="en-AU" sz="1800" dirty="0">
              <a:latin typeface="Arial" charset="0"/>
            </a:endParaRPr>
          </a:p>
          <a:p>
            <a:pPr marL="514350" lvl="1" indent="0">
              <a:buClr>
                <a:schemeClr val="tx1"/>
              </a:buClr>
              <a:buNone/>
              <a:defRPr/>
            </a:pPr>
            <a:endParaRPr lang="en-US" dirty="0"/>
          </a:p>
          <a:p>
            <a:pPr marL="800100" lvl="1" indent="-285750">
              <a:buClr>
                <a:schemeClr val="tx1"/>
              </a:buClr>
              <a:buFont typeface="Arial" panose="020B0604020202020204" pitchFamily="34" charset="0"/>
              <a:buChar char="−"/>
              <a:defRPr/>
            </a:pPr>
            <a:endParaRPr lang="en-US" sz="1800" dirty="0">
              <a:latin typeface="Arial" charset="0"/>
            </a:endParaRPr>
          </a:p>
        </p:txBody>
      </p:sp>
      <p:pic>
        <p:nvPicPr>
          <p:cNvPr id="4" name="Content Placeholder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195058" y="1358900"/>
            <a:ext cx="1806067" cy="501808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Explosive Atmosphere</a:t>
            </a:r>
            <a:endParaRPr lang="en-AU"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067658" y="1578186"/>
            <a:ext cx="5194300" cy="430322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7737057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Engulfment - Storage Containers</a:t>
            </a:r>
            <a:endParaRPr lang="en-AU" dirty="0"/>
          </a:p>
        </p:txBody>
      </p:sp>
      <p:sp>
        <p:nvSpPr>
          <p:cNvPr id="3" name="Content Placeholder 2"/>
          <p:cNvSpPr>
            <a:spLocks noGrp="1"/>
          </p:cNvSpPr>
          <p:nvPr>
            <p:ph sz="quarter" idx="16"/>
          </p:nvPr>
        </p:nvSpPr>
        <p:spPr/>
        <p:txBody>
          <a:bodyPr/>
          <a:lstStyle/>
          <a:p>
            <a:pPr marL="342900" lvl="1" indent="-342900">
              <a:spcBef>
                <a:spcPts val="1750"/>
              </a:spcBef>
              <a:buFont typeface="Arial" panose="020B0604020202020204" pitchFamily="34" charset="0"/>
              <a:buChar char="•"/>
              <a:defRPr/>
            </a:pPr>
            <a:r>
              <a:rPr lang="en-AU" altLang="en-US" dirty="0">
                <a:latin typeface="Arial" charset="0"/>
                <a:ea typeface="ＭＳ Ｐゴシック" pitchFamily="82" charset="-128"/>
              </a:rPr>
              <a:t>Engulfment of stored materials:</a:t>
            </a:r>
          </a:p>
          <a:p>
            <a:pPr marL="800100" lvl="1" indent="-285750">
              <a:lnSpc>
                <a:spcPct val="110000"/>
              </a:lnSpc>
              <a:buFont typeface="Arial" panose="020B0604020202020204" pitchFamily="34" charset="0"/>
              <a:buChar char="−"/>
              <a:defRPr/>
            </a:pPr>
            <a:r>
              <a:rPr lang="en-AU" altLang="en-US" dirty="0">
                <a:latin typeface="Arial" charset="0"/>
              </a:rPr>
              <a:t>Funnelling</a:t>
            </a:r>
          </a:p>
          <a:p>
            <a:pPr marL="800100" lvl="1" indent="-285750">
              <a:lnSpc>
                <a:spcPct val="110000"/>
              </a:lnSpc>
              <a:buFont typeface="Arial" panose="020B0604020202020204" pitchFamily="34" charset="0"/>
              <a:buChar char="−"/>
              <a:defRPr/>
            </a:pPr>
            <a:r>
              <a:rPr lang="en-AU" altLang="en-US" dirty="0">
                <a:latin typeface="Arial" charset="0"/>
              </a:rPr>
              <a:t>Bridging</a:t>
            </a: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308531" y="1917699"/>
            <a:ext cx="3318603" cy="43524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4678081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Engulfment - Excavations</a:t>
            </a:r>
            <a:endParaRPr lang="en-AU" dirty="0"/>
          </a:p>
        </p:txBody>
      </p:sp>
      <p:sp>
        <p:nvSpPr>
          <p:cNvPr id="3" name="Content Placeholder 2"/>
          <p:cNvSpPr>
            <a:spLocks noGrp="1"/>
          </p:cNvSpPr>
          <p:nvPr>
            <p:ph sz="quarter" idx="16"/>
          </p:nvPr>
        </p:nvSpPr>
        <p:spPr>
          <a:xfrm>
            <a:off x="360363" y="1358900"/>
            <a:ext cx="7920037" cy="4965700"/>
          </a:xfrm>
        </p:spPr>
        <p:txBody>
          <a:bodyPr>
            <a:normAutofit/>
          </a:bodyPr>
          <a:lstStyle/>
          <a:p>
            <a:pPr marL="342900" lvl="1" indent="-342900">
              <a:spcBef>
                <a:spcPts val="1750"/>
              </a:spcBef>
              <a:buFont typeface="Arial" panose="020B0604020202020204" pitchFamily="34" charset="0"/>
              <a:buChar char="•"/>
              <a:defRPr/>
            </a:pPr>
            <a:r>
              <a:rPr lang="en-AU" dirty="0">
                <a:latin typeface="Arial" charset="0"/>
                <a:ea typeface="ＭＳ Ｐゴシック" pitchFamily="82" charset="-128"/>
              </a:rPr>
              <a:t>Material can collapse when trench is not adequately shored</a:t>
            </a:r>
          </a:p>
          <a:p>
            <a:pPr marL="342900" lvl="1" indent="-342900">
              <a:spcBef>
                <a:spcPts val="1750"/>
              </a:spcBef>
              <a:buFont typeface="Arial" panose="020B0604020202020204" pitchFamily="34" charset="0"/>
              <a:buChar char="•"/>
              <a:defRPr/>
            </a:pPr>
            <a:r>
              <a:rPr lang="en-AU" dirty="0">
                <a:latin typeface="Arial" charset="0"/>
                <a:ea typeface="ＭＳ Ｐゴシック" pitchFamily="82" charset="-128"/>
              </a:rPr>
              <a:t>Use a trench box</a:t>
            </a:r>
          </a:p>
          <a:p>
            <a:pPr marL="342900" lvl="1" indent="-342900">
              <a:spcBef>
                <a:spcPts val="1750"/>
              </a:spcBef>
              <a:buFont typeface="Arial" panose="020B0604020202020204" pitchFamily="34" charset="0"/>
              <a:buChar char="•"/>
              <a:defRPr/>
            </a:pPr>
            <a:r>
              <a:rPr lang="en-AU" dirty="0">
                <a:latin typeface="Arial" charset="0"/>
                <a:ea typeface="ＭＳ Ｐゴシック" pitchFamily="82" charset="-128"/>
              </a:rPr>
              <a:t>Batter or bench walls</a:t>
            </a:r>
          </a:p>
        </p:txBody>
      </p:sp>
    </p:spTree>
    <p:extLst>
      <p:ext uri="{BB962C8B-B14F-4D97-AF65-F5344CB8AC3E}">
        <p14:creationId xmlns:p14="http://schemas.microsoft.com/office/powerpoint/2010/main" val="6214915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Engulfment - Flooding</a:t>
            </a:r>
            <a:endParaRPr lang="en-AU" dirty="0"/>
          </a:p>
        </p:txBody>
      </p:sp>
      <p:sp>
        <p:nvSpPr>
          <p:cNvPr id="3" name="Content Placeholder 2"/>
          <p:cNvSpPr>
            <a:spLocks noGrp="1"/>
          </p:cNvSpPr>
          <p:nvPr>
            <p:ph sz="quarter" idx="16"/>
          </p:nvPr>
        </p:nvSpPr>
        <p:spPr/>
        <p:txBody>
          <a:bodyPr/>
          <a:lstStyle/>
          <a:p>
            <a:pPr marL="342900" lvl="1" indent="-342900" defTabSz="457200">
              <a:spcBef>
                <a:spcPts val="1750"/>
              </a:spcBef>
              <a:buFont typeface="Arial" panose="020B0604020202020204" pitchFamily="34" charset="0"/>
              <a:buChar char="•"/>
              <a:defRPr/>
            </a:pPr>
            <a:r>
              <a:rPr lang="en-AU" altLang="en-US" sz="1800" dirty="0" smtClean="0">
                <a:latin typeface="Arial" charset="0"/>
                <a:ea typeface="ＭＳ Ｐゴシック" pitchFamily="82" charset="-128"/>
              </a:rPr>
              <a:t>Steam</a:t>
            </a:r>
            <a:endParaRPr lang="en-AU" altLang="en-US" sz="1800" dirty="0">
              <a:latin typeface="Arial" charset="0"/>
              <a:ea typeface="ＭＳ Ｐゴシック" pitchFamily="82" charset="-128"/>
            </a:endParaRPr>
          </a:p>
          <a:p>
            <a:pPr marL="342900" lvl="1" indent="-342900" defTabSz="457200">
              <a:spcBef>
                <a:spcPts val="1750"/>
              </a:spcBef>
              <a:buFont typeface="Arial" panose="020B0604020202020204" pitchFamily="34" charset="0"/>
              <a:buChar char="•"/>
              <a:defRPr/>
            </a:pPr>
            <a:r>
              <a:rPr lang="en-AU" altLang="en-US" sz="1800" dirty="0">
                <a:latin typeface="Arial" charset="0"/>
                <a:ea typeface="ＭＳ Ｐゴシック" pitchFamily="82" charset="-128"/>
              </a:rPr>
              <a:t>Water </a:t>
            </a:r>
            <a:endParaRPr lang="en-AU" altLang="en-US" sz="1800" dirty="0" smtClean="0">
              <a:latin typeface="Arial" charset="0"/>
              <a:ea typeface="ＭＳ Ｐゴシック" pitchFamily="82" charset="-128"/>
            </a:endParaRPr>
          </a:p>
          <a:p>
            <a:pPr marL="342900" lvl="1" indent="-342900" defTabSz="457200">
              <a:spcBef>
                <a:spcPts val="1750"/>
              </a:spcBef>
              <a:buFont typeface="Arial" panose="020B0604020202020204" pitchFamily="34" charset="0"/>
              <a:buChar char="•"/>
              <a:defRPr/>
            </a:pPr>
            <a:r>
              <a:rPr lang="en-AU" altLang="en-US" sz="1800" dirty="0" smtClean="0">
                <a:latin typeface="Arial" charset="0"/>
                <a:ea typeface="ＭＳ Ｐゴシック" pitchFamily="82" charset="-128"/>
              </a:rPr>
              <a:t>Gas </a:t>
            </a:r>
            <a:r>
              <a:rPr lang="en-AU" altLang="en-US" sz="1800" dirty="0">
                <a:latin typeface="Arial" charset="0"/>
                <a:ea typeface="ＭＳ Ｐゴシック" pitchFamily="82" charset="-128"/>
              </a:rPr>
              <a:t>leaks</a:t>
            </a:r>
          </a:p>
          <a:p>
            <a:pPr marL="342900" lvl="1" indent="-342900" defTabSz="457200">
              <a:spcBef>
                <a:spcPts val="1750"/>
              </a:spcBef>
              <a:buFont typeface="Arial" panose="020B0604020202020204" pitchFamily="34" charset="0"/>
              <a:buChar char="•"/>
              <a:defRPr/>
            </a:pPr>
            <a:r>
              <a:rPr lang="en-AU" altLang="en-US" sz="1800" dirty="0">
                <a:latin typeface="Arial" charset="0"/>
                <a:ea typeface="ＭＳ Ｐゴシック" pitchFamily="82" charset="-128"/>
              </a:rPr>
              <a:t>Industrial waste</a:t>
            </a:r>
          </a:p>
          <a:p>
            <a:pPr marL="342900" lvl="1" indent="-342900" defTabSz="457200">
              <a:spcBef>
                <a:spcPts val="1750"/>
              </a:spcBef>
              <a:buFont typeface="Arial" panose="020B0604020202020204" pitchFamily="34" charset="0"/>
              <a:buChar char="•"/>
              <a:defRPr/>
            </a:pPr>
            <a:r>
              <a:rPr lang="en-AU" altLang="en-US" sz="1800" dirty="0">
                <a:latin typeface="Arial" charset="0"/>
                <a:ea typeface="ＭＳ Ｐゴシック" pitchFamily="82" charset="-128"/>
              </a:rPr>
              <a:t>Sewerage</a:t>
            </a:r>
          </a:p>
        </p:txBody>
      </p:sp>
      <p:pic>
        <p:nvPicPr>
          <p:cNvPr id="6" name="Picture 2"/>
          <p:cNvPicPr>
            <a:picLocks noGrp="1" noChangeAspect="1" noChangeArrowheads="1"/>
          </p:cNvPicPr>
          <p:nvPr>
            <p:ph idx="4294967295"/>
          </p:nvPr>
        </p:nvPicPr>
        <p:blipFill>
          <a:blip r:embed="rId3">
            <a:extLst>
              <a:ext uri="{28A0092B-C50C-407E-A947-70E740481C1C}">
                <a14:useLocalDpi xmlns:a14="http://schemas.microsoft.com/office/drawing/2010/main"/>
              </a:ext>
            </a:extLst>
          </a:blip>
          <a:stretch>
            <a:fillRect/>
          </a:stretch>
        </p:blipFill>
        <p:spPr bwMode="auto">
          <a:xfrm>
            <a:off x="4664808" y="2058722"/>
            <a:ext cx="4241800" cy="338508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26669448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Biological Hazards</a:t>
            </a:r>
            <a:endParaRPr lang="en-AU" dirty="0"/>
          </a:p>
        </p:txBody>
      </p:sp>
      <p:sp>
        <p:nvSpPr>
          <p:cNvPr id="3" name="Content Placeholder 2"/>
          <p:cNvSpPr>
            <a:spLocks noGrp="1"/>
          </p:cNvSpPr>
          <p:nvPr>
            <p:ph sz="quarter" idx="16"/>
          </p:nvPr>
        </p:nvSpPr>
        <p:spPr>
          <a:xfrm>
            <a:off x="360363" y="1358900"/>
            <a:ext cx="4529137" cy="4965700"/>
          </a:xfrm>
        </p:spPr>
        <p:txBody>
          <a:bodyPr/>
          <a:lstStyle/>
          <a:p>
            <a:pPr marL="342900" lvl="1" indent="-342900">
              <a:spcBef>
                <a:spcPts val="1750"/>
              </a:spcBef>
              <a:buFont typeface="Arial" panose="020B0604020202020204" pitchFamily="34" charset="0"/>
              <a:buChar char="•"/>
              <a:defRPr/>
            </a:pPr>
            <a:r>
              <a:rPr lang="en-AU" dirty="0">
                <a:latin typeface="Arial" charset="0"/>
                <a:ea typeface="ＭＳ Ｐゴシック" pitchFamily="82" charset="-128"/>
              </a:rPr>
              <a:t>Micro-organisms such as:</a:t>
            </a:r>
          </a:p>
          <a:p>
            <a:pPr marL="800100" lvl="1" indent="-285750">
              <a:lnSpc>
                <a:spcPct val="90000"/>
              </a:lnSpc>
              <a:buFont typeface="Arial" panose="020B0604020202020204" pitchFamily="34" charset="0"/>
              <a:buChar char="−"/>
              <a:defRPr/>
            </a:pPr>
            <a:r>
              <a:rPr lang="en-AU" dirty="0">
                <a:latin typeface="Arial" charset="0"/>
              </a:rPr>
              <a:t>Viruses</a:t>
            </a:r>
          </a:p>
          <a:p>
            <a:pPr marL="800100" lvl="1" indent="-285750">
              <a:lnSpc>
                <a:spcPct val="90000"/>
              </a:lnSpc>
              <a:buFont typeface="Arial" panose="020B0604020202020204" pitchFamily="34" charset="0"/>
              <a:buChar char="−"/>
              <a:defRPr/>
            </a:pPr>
            <a:r>
              <a:rPr lang="en-AU" dirty="0">
                <a:latin typeface="Arial" charset="0"/>
              </a:rPr>
              <a:t>Bacteria</a:t>
            </a:r>
          </a:p>
          <a:p>
            <a:pPr marL="800100" lvl="1" indent="-285750">
              <a:lnSpc>
                <a:spcPct val="90000"/>
              </a:lnSpc>
              <a:buFont typeface="Arial" panose="020B0604020202020204" pitchFamily="34" charset="0"/>
              <a:buChar char="−"/>
              <a:defRPr/>
            </a:pPr>
            <a:r>
              <a:rPr lang="en-AU" dirty="0">
                <a:latin typeface="Arial" charset="0"/>
              </a:rPr>
              <a:t>Fungi</a:t>
            </a:r>
          </a:p>
          <a:p>
            <a:pPr marL="342900" lvl="1" indent="-342900" defTabSz="457200">
              <a:spcBef>
                <a:spcPts val="1750"/>
              </a:spcBef>
              <a:buFont typeface="Arial" panose="020B0604020202020204" pitchFamily="34" charset="0"/>
              <a:buChar char="•"/>
              <a:defRPr/>
            </a:pPr>
            <a:r>
              <a:rPr lang="en-AU" sz="1800" dirty="0">
                <a:latin typeface="Arial" charset="0"/>
                <a:ea typeface="ＭＳ Ｐゴシック" pitchFamily="82" charset="-128"/>
              </a:rPr>
              <a:t>Contact can lead to:</a:t>
            </a:r>
          </a:p>
          <a:p>
            <a:pPr marL="800100" lvl="1" indent="-285750">
              <a:lnSpc>
                <a:spcPct val="90000"/>
              </a:lnSpc>
              <a:buFont typeface="Arial" panose="020B0604020202020204" pitchFamily="34" charset="0"/>
              <a:buChar char="−"/>
              <a:defRPr/>
            </a:pPr>
            <a:r>
              <a:rPr lang="en-AU" dirty="0">
                <a:latin typeface="Arial" charset="0"/>
              </a:rPr>
              <a:t>Infectious diseases</a:t>
            </a:r>
          </a:p>
          <a:p>
            <a:pPr marL="800100" lvl="1" indent="-285750">
              <a:lnSpc>
                <a:spcPct val="90000"/>
              </a:lnSpc>
              <a:buFont typeface="Arial" panose="020B0604020202020204" pitchFamily="34" charset="0"/>
              <a:buChar char="−"/>
              <a:defRPr/>
            </a:pPr>
            <a:r>
              <a:rPr lang="en-AU" dirty="0">
                <a:latin typeface="Arial" charset="0"/>
              </a:rPr>
              <a:t>Dermatitis</a:t>
            </a:r>
          </a:p>
          <a:p>
            <a:pPr marL="800100" lvl="1" indent="-285750">
              <a:lnSpc>
                <a:spcPct val="90000"/>
              </a:lnSpc>
              <a:buFont typeface="Arial" panose="020B0604020202020204" pitchFamily="34" charset="0"/>
              <a:buChar char="−"/>
              <a:defRPr/>
            </a:pPr>
            <a:r>
              <a:rPr lang="en-AU" dirty="0">
                <a:latin typeface="Arial" charset="0"/>
              </a:rPr>
              <a:t>Lung infections</a:t>
            </a: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328191" y="1430173"/>
            <a:ext cx="3515029" cy="482315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14448026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Hot Work and Heat Stress</a:t>
            </a:r>
            <a:endParaRPr lang="en-AU" dirty="0"/>
          </a:p>
        </p:txBody>
      </p:sp>
      <p:sp>
        <p:nvSpPr>
          <p:cNvPr id="3" name="Content Placeholder 2"/>
          <p:cNvSpPr>
            <a:spLocks noGrp="1"/>
          </p:cNvSpPr>
          <p:nvPr>
            <p:ph sz="quarter" idx="16"/>
          </p:nvPr>
        </p:nvSpPr>
        <p:spPr>
          <a:xfrm>
            <a:off x="360363" y="1358900"/>
            <a:ext cx="4198937" cy="4965700"/>
          </a:xfrm>
        </p:spPr>
        <p:txBody>
          <a:bodyPr/>
          <a:lstStyle/>
          <a:p>
            <a:pPr marL="342900" lvl="1" indent="-342900">
              <a:spcBef>
                <a:spcPts val="1750"/>
              </a:spcBef>
              <a:buFont typeface="Arial" panose="020B0604020202020204" pitchFamily="34" charset="0"/>
              <a:buChar char="•"/>
              <a:defRPr/>
            </a:pPr>
            <a:r>
              <a:rPr lang="en-AU" altLang="en-US" dirty="0">
                <a:latin typeface="Arial" charset="0"/>
                <a:ea typeface="ＭＳ Ｐゴシック" pitchFamily="82" charset="-128"/>
              </a:rPr>
              <a:t>Hot work activities can increase potential for:</a:t>
            </a:r>
          </a:p>
          <a:p>
            <a:pPr marL="800100" lvl="1" indent="-285750">
              <a:lnSpc>
                <a:spcPct val="90000"/>
              </a:lnSpc>
              <a:buFont typeface="Arial" panose="020B0604020202020204" pitchFamily="34" charset="0"/>
              <a:buChar char="−"/>
              <a:defRPr/>
            </a:pPr>
            <a:r>
              <a:rPr lang="en-AU" altLang="en-US" dirty="0">
                <a:latin typeface="Arial" charset="0"/>
              </a:rPr>
              <a:t>Fire</a:t>
            </a:r>
          </a:p>
          <a:p>
            <a:pPr marL="800100" lvl="1" indent="-285750">
              <a:lnSpc>
                <a:spcPct val="90000"/>
              </a:lnSpc>
              <a:buFont typeface="Arial" panose="020B0604020202020204" pitchFamily="34" charset="0"/>
              <a:buChar char="−"/>
              <a:defRPr/>
            </a:pPr>
            <a:r>
              <a:rPr lang="en-AU" altLang="en-US" dirty="0">
                <a:latin typeface="Arial" charset="0"/>
              </a:rPr>
              <a:t>Explosion</a:t>
            </a:r>
          </a:p>
          <a:p>
            <a:pPr marL="342900" lvl="1" indent="-342900">
              <a:spcBef>
                <a:spcPts val="1750"/>
              </a:spcBef>
              <a:buFont typeface="Arial" panose="020B0604020202020204" pitchFamily="34" charset="0"/>
              <a:buChar char="•"/>
              <a:defRPr/>
            </a:pPr>
            <a:r>
              <a:rPr lang="en-AU" altLang="en-US" dirty="0">
                <a:latin typeface="Arial" charset="0"/>
                <a:ea typeface="ＭＳ Ｐゴシック" pitchFamily="82" charset="-128"/>
              </a:rPr>
              <a:t>Heat related illnesses can be caused by poor air movement</a:t>
            </a:r>
          </a:p>
          <a:p>
            <a:pPr marL="0" indent="0">
              <a:buClr>
                <a:srgbClr val="579A34"/>
              </a:buClr>
              <a:defRPr/>
            </a:pPr>
            <a:endParaRPr lang="en-AU" sz="1800" dirty="0">
              <a:latin typeface="Arial" charset="0"/>
            </a:endParaRPr>
          </a:p>
        </p:txBody>
      </p:sp>
      <p:pic>
        <p:nvPicPr>
          <p:cNvPr id="6" name="Content Placeholder 5"/>
          <p:cNvPicPr>
            <a:picLocks noGrp="1" noChangeAspect="1" noChangeArrowheads="1"/>
          </p:cNvPicPr>
          <p:nvPr>
            <p:ph idx="4294967295"/>
          </p:nvPr>
        </p:nvPicPr>
        <p:blipFill>
          <a:blip r:embed="rId3">
            <a:extLst>
              <a:ext uri="{28A0092B-C50C-407E-A947-70E740481C1C}">
                <a14:useLocalDpi xmlns:a14="http://schemas.microsoft.com/office/drawing/2010/main"/>
              </a:ext>
            </a:extLst>
          </a:blip>
          <a:stretch>
            <a:fillRect/>
          </a:stretch>
        </p:blipFill>
        <p:spPr bwMode="auto">
          <a:xfrm>
            <a:off x="4664808" y="1549257"/>
            <a:ext cx="4241800" cy="44040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7091255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Mechanical Hazards</a:t>
            </a:r>
            <a:endParaRPr lang="en-AU" dirty="0"/>
          </a:p>
        </p:txBody>
      </p:sp>
      <p:sp>
        <p:nvSpPr>
          <p:cNvPr id="3" name="Content Placeholder 2"/>
          <p:cNvSpPr>
            <a:spLocks noGrp="1"/>
          </p:cNvSpPr>
          <p:nvPr>
            <p:ph sz="quarter" idx="16"/>
          </p:nvPr>
        </p:nvSpPr>
        <p:spPr/>
        <p:txBody>
          <a:bodyPr>
            <a:normAutofit/>
          </a:bodyPr>
          <a:lstStyle/>
          <a:p>
            <a:pPr marL="342900" lvl="1" indent="-342900">
              <a:spcBef>
                <a:spcPts val="1750"/>
              </a:spcBef>
              <a:buFont typeface="Arial" panose="020B0604020202020204" pitchFamily="34" charset="0"/>
              <a:buChar char="•"/>
              <a:defRPr/>
            </a:pPr>
            <a:r>
              <a:rPr lang="en-AU" altLang="en-US" dirty="0">
                <a:latin typeface="Arial" charset="0"/>
                <a:ea typeface="ＭＳ Ｐゴシック" pitchFamily="82" charset="-128"/>
              </a:rPr>
              <a:t>Augers</a:t>
            </a:r>
          </a:p>
          <a:p>
            <a:pPr marL="342900" lvl="1" indent="-342900">
              <a:spcBef>
                <a:spcPts val="1750"/>
              </a:spcBef>
              <a:buFont typeface="Arial" panose="020B0604020202020204" pitchFamily="34" charset="0"/>
              <a:buChar char="•"/>
              <a:defRPr/>
            </a:pPr>
            <a:r>
              <a:rPr lang="en-AU" altLang="en-US" dirty="0">
                <a:latin typeface="Arial" charset="0"/>
                <a:ea typeface="ＭＳ Ｐゴシック" pitchFamily="82" charset="-128"/>
              </a:rPr>
              <a:t>Agitators</a:t>
            </a:r>
          </a:p>
          <a:p>
            <a:pPr marL="342900" lvl="1" indent="-342900">
              <a:spcBef>
                <a:spcPts val="1750"/>
              </a:spcBef>
              <a:buFont typeface="Arial" panose="020B0604020202020204" pitchFamily="34" charset="0"/>
              <a:buChar char="•"/>
              <a:defRPr/>
            </a:pPr>
            <a:r>
              <a:rPr lang="en-AU" altLang="en-US" dirty="0">
                <a:latin typeface="Arial" charset="0"/>
                <a:ea typeface="ＭＳ Ｐゴシック" pitchFamily="82" charset="-128"/>
              </a:rPr>
              <a:t>Blenders</a:t>
            </a:r>
          </a:p>
          <a:p>
            <a:pPr marL="342900" lvl="1" indent="-342900">
              <a:spcBef>
                <a:spcPts val="1750"/>
              </a:spcBef>
              <a:buFont typeface="Arial" panose="020B0604020202020204" pitchFamily="34" charset="0"/>
              <a:buChar char="•"/>
              <a:defRPr/>
            </a:pPr>
            <a:r>
              <a:rPr lang="en-AU" altLang="en-US" dirty="0">
                <a:latin typeface="Arial" charset="0"/>
                <a:ea typeface="ＭＳ Ｐゴシック" pitchFamily="82" charset="-128"/>
              </a:rPr>
              <a:t>SAG and ball mills</a:t>
            </a:r>
          </a:p>
          <a:p>
            <a:pPr marL="342900" lvl="1" indent="-342900">
              <a:spcBef>
                <a:spcPts val="1750"/>
              </a:spcBef>
              <a:buFont typeface="Arial" panose="020B0604020202020204" pitchFamily="34" charset="0"/>
              <a:buChar char="•"/>
              <a:defRPr/>
            </a:pPr>
            <a:r>
              <a:rPr lang="en-AU" altLang="en-US" dirty="0" smtClean="0">
                <a:latin typeface="Arial" charset="0"/>
                <a:ea typeface="ＭＳ Ｐゴシック" pitchFamily="82" charset="-128"/>
              </a:rPr>
              <a:t>Conveyors</a:t>
            </a:r>
          </a:p>
          <a:p>
            <a:pPr marL="342900" lvl="1" indent="-342900">
              <a:spcBef>
                <a:spcPts val="1750"/>
              </a:spcBef>
              <a:buFont typeface="Arial" panose="020B0604020202020204" pitchFamily="34" charset="0"/>
              <a:buChar char="•"/>
              <a:defRPr/>
            </a:pPr>
            <a:r>
              <a:rPr lang="en-AU" altLang="en-US" dirty="0" smtClean="0">
                <a:latin typeface="Arial" charset="0"/>
                <a:ea typeface="ＭＳ Ｐゴシック" pitchFamily="82" charset="-128"/>
              </a:rPr>
              <a:t>Mixers </a:t>
            </a:r>
            <a:r>
              <a:rPr lang="en-AU" altLang="en-US" dirty="0">
                <a:latin typeface="Arial" charset="0"/>
                <a:ea typeface="ＭＳ Ｐゴシック" pitchFamily="82" charset="-128"/>
              </a:rPr>
              <a:t>and </a:t>
            </a:r>
            <a:r>
              <a:rPr lang="en-AU" altLang="en-US" dirty="0" smtClean="0">
                <a:latin typeface="Arial" charset="0"/>
                <a:ea typeface="ＭＳ Ｐゴシック" pitchFamily="82" charset="-128"/>
              </a:rPr>
              <a:t>stirrers</a:t>
            </a:r>
          </a:p>
          <a:p>
            <a:pPr marL="342900" lvl="1" indent="-342900">
              <a:spcBef>
                <a:spcPts val="1750"/>
              </a:spcBef>
              <a:buFont typeface="Arial" panose="020B0604020202020204" pitchFamily="34" charset="0"/>
              <a:buChar char="•"/>
              <a:defRPr/>
            </a:pPr>
            <a:endParaRPr lang="en-AU" dirty="0">
              <a:latin typeface="Arial" charset="0"/>
              <a:ea typeface="ＭＳ Ｐゴシック" pitchFamily="82" charset="-128"/>
            </a:endParaRPr>
          </a:p>
        </p:txBody>
      </p:sp>
      <p:pic>
        <p:nvPicPr>
          <p:cNvPr id="6" name="Picture 2"/>
          <p:cNvPicPr>
            <a:picLocks noGrp="1" noChangeAspect="1" noChangeArrowheads="1"/>
          </p:cNvPicPr>
          <p:nvPr>
            <p:ph idx="4294967295"/>
          </p:nvPr>
        </p:nvPicPr>
        <p:blipFill>
          <a:blip r:embed="rId3">
            <a:extLst>
              <a:ext uri="{28A0092B-C50C-407E-A947-70E740481C1C}">
                <a14:useLocalDpi xmlns:a14="http://schemas.microsoft.com/office/drawing/2010/main"/>
              </a:ext>
            </a:extLst>
          </a:blip>
          <a:stretch>
            <a:fillRect/>
          </a:stretch>
        </p:blipFill>
        <p:spPr bwMode="auto">
          <a:xfrm>
            <a:off x="4536281" y="1486132"/>
            <a:ext cx="4241800" cy="2803060"/>
          </a:xfrm>
          <a:prstGeom prst="rect">
            <a:avLst/>
          </a:prstGeom>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4017950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Electricity</a:t>
            </a:r>
            <a:endParaRPr lang="en-AU" dirty="0"/>
          </a:p>
        </p:txBody>
      </p:sp>
      <p:sp>
        <p:nvSpPr>
          <p:cNvPr id="3" name="Content Placeholder 2"/>
          <p:cNvSpPr>
            <a:spLocks noGrp="1"/>
          </p:cNvSpPr>
          <p:nvPr>
            <p:ph sz="quarter" idx="16"/>
          </p:nvPr>
        </p:nvSpPr>
        <p:spPr>
          <a:xfrm>
            <a:off x="360363" y="1358900"/>
            <a:ext cx="4427537" cy="4965700"/>
          </a:xfrm>
        </p:spPr>
        <p:txBody>
          <a:bodyPr/>
          <a:lstStyle/>
          <a:p>
            <a:pPr marL="342900" lvl="1" indent="-342900">
              <a:spcBef>
                <a:spcPts val="1750"/>
              </a:spcBef>
              <a:buFont typeface="Arial" panose="020B0604020202020204" pitchFamily="34" charset="0"/>
              <a:buChar char="•"/>
              <a:defRPr/>
            </a:pPr>
            <a:r>
              <a:rPr lang="en-AU" altLang="en-US" dirty="0">
                <a:latin typeface="Arial" charset="0"/>
                <a:ea typeface="ＭＳ Ｐゴシック" pitchFamily="82" charset="-128"/>
              </a:rPr>
              <a:t>Electrical hazards within a confined space include:</a:t>
            </a:r>
          </a:p>
          <a:p>
            <a:pPr marL="800100" lvl="1" indent="-285750">
              <a:lnSpc>
                <a:spcPct val="90000"/>
              </a:lnSpc>
              <a:buFont typeface="Arial" panose="020B0604020202020204" pitchFamily="34" charset="0"/>
              <a:buChar char="−"/>
              <a:defRPr/>
            </a:pPr>
            <a:r>
              <a:rPr lang="en-AU" altLang="en-US" dirty="0">
                <a:latin typeface="Arial" charset="0"/>
              </a:rPr>
              <a:t>Damaged or faulty wires, cables</a:t>
            </a:r>
          </a:p>
          <a:p>
            <a:pPr marL="800100" lvl="1" indent="-285750">
              <a:lnSpc>
                <a:spcPct val="90000"/>
              </a:lnSpc>
              <a:buFont typeface="Arial" panose="020B0604020202020204" pitchFamily="34" charset="0"/>
              <a:buChar char="−"/>
              <a:defRPr/>
            </a:pPr>
            <a:r>
              <a:rPr lang="en-AU" altLang="en-US" dirty="0">
                <a:latin typeface="Arial" charset="0"/>
              </a:rPr>
              <a:t>Arc welding cables</a:t>
            </a:r>
          </a:p>
          <a:p>
            <a:pPr marL="800100" lvl="1" indent="-285750">
              <a:lnSpc>
                <a:spcPct val="90000"/>
              </a:lnSpc>
              <a:buFont typeface="Arial" panose="020B0604020202020204" pitchFamily="34" charset="0"/>
              <a:buChar char="−"/>
              <a:defRPr/>
            </a:pPr>
            <a:r>
              <a:rPr lang="en-AU" altLang="en-US" dirty="0">
                <a:latin typeface="Arial" charset="0"/>
              </a:rPr>
              <a:t>Wet, humid environment</a:t>
            </a:r>
          </a:p>
          <a:p>
            <a:pPr>
              <a:buFont typeface="Arial" panose="020B0604020202020204" pitchFamily="34" charset="0"/>
              <a:buChar char="•"/>
            </a:pPr>
            <a:endParaRPr lang="en-AU" sz="2000" dirty="0"/>
          </a:p>
        </p:txBody>
      </p:sp>
      <p:pic>
        <p:nvPicPr>
          <p:cNvPr id="6" name="Picture 2"/>
          <p:cNvPicPr>
            <a:picLocks noGrp="1" noChangeAspect="1" noChangeArrowheads="1"/>
          </p:cNvPicPr>
          <p:nvPr>
            <p:ph idx="4294967295"/>
          </p:nvPr>
        </p:nvPicPr>
        <p:blipFill>
          <a:blip r:embed="rId3">
            <a:extLst>
              <a:ext uri="{28A0092B-C50C-407E-A947-70E740481C1C}">
                <a14:useLocalDpi xmlns:a14="http://schemas.microsoft.com/office/drawing/2010/main"/>
              </a:ext>
            </a:extLst>
          </a:blip>
          <a:stretch>
            <a:fillRect/>
          </a:stretch>
        </p:blipFill>
        <p:spPr bwMode="auto">
          <a:xfrm>
            <a:off x="4664808" y="1447992"/>
            <a:ext cx="4241800" cy="460654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7129215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Implementing Controls</a:t>
            </a:r>
            <a:endParaRPr lang="en-AU" dirty="0"/>
          </a:p>
        </p:txBody>
      </p:sp>
      <p:sp>
        <p:nvSpPr>
          <p:cNvPr id="3" name="Content Placeholder 2"/>
          <p:cNvSpPr>
            <a:spLocks noGrp="1"/>
          </p:cNvSpPr>
          <p:nvPr>
            <p:ph sz="quarter" idx="16"/>
          </p:nvPr>
        </p:nvSpPr>
        <p:spPr/>
        <p:txBody>
          <a:bodyPr/>
          <a:lstStyle/>
          <a:p>
            <a:pPr marL="342900" lvl="1" indent="-342900">
              <a:spcBef>
                <a:spcPts val="1750"/>
              </a:spcBef>
              <a:buFont typeface="Arial" panose="020B0604020202020204" pitchFamily="34" charset="0"/>
              <a:buChar char="•"/>
              <a:defRPr/>
            </a:pPr>
            <a:r>
              <a:rPr lang="en-AU" dirty="0">
                <a:latin typeface="Arial" charset="0"/>
                <a:ea typeface="ＭＳ Ｐゴシック" pitchFamily="82" charset="-128"/>
              </a:rPr>
              <a:t>Conduct a personal risk assessment if:</a:t>
            </a:r>
          </a:p>
          <a:p>
            <a:pPr marL="800100" lvl="1" indent="-285750">
              <a:lnSpc>
                <a:spcPct val="90000"/>
              </a:lnSpc>
              <a:buFont typeface="Arial" panose="020B0604020202020204" pitchFamily="34" charset="0"/>
              <a:buChar char="−"/>
              <a:defRPr/>
            </a:pPr>
            <a:r>
              <a:rPr lang="en-AU" dirty="0">
                <a:latin typeface="Arial" charset="0"/>
              </a:rPr>
              <a:t>The task is unfamiliar to you</a:t>
            </a:r>
          </a:p>
          <a:p>
            <a:pPr marL="800100" lvl="1" indent="-285750">
              <a:lnSpc>
                <a:spcPct val="90000"/>
              </a:lnSpc>
              <a:buFont typeface="Arial" panose="020B0604020202020204" pitchFamily="34" charset="0"/>
              <a:buChar char="−"/>
              <a:defRPr/>
            </a:pPr>
            <a:r>
              <a:rPr lang="en-AU" dirty="0">
                <a:latin typeface="Arial" charset="0"/>
              </a:rPr>
              <a:t>You are unsure that your work can be carried out safely</a:t>
            </a:r>
          </a:p>
          <a:p>
            <a:pPr marL="800100" lvl="1" indent="-285750">
              <a:lnSpc>
                <a:spcPct val="90000"/>
              </a:lnSpc>
              <a:buFont typeface="Arial" panose="020B0604020202020204" pitchFamily="34" charset="0"/>
              <a:buChar char="−"/>
              <a:defRPr/>
            </a:pPr>
            <a:r>
              <a:rPr lang="en-AU" dirty="0">
                <a:latin typeface="Arial" charset="0"/>
              </a:rPr>
              <a:t>The task is potentially hazardous</a:t>
            </a:r>
          </a:p>
          <a:p>
            <a:pPr marL="800100" lvl="1" indent="-285750">
              <a:lnSpc>
                <a:spcPct val="90000"/>
              </a:lnSpc>
              <a:buFont typeface="Arial" panose="020B0604020202020204" pitchFamily="34" charset="0"/>
              <a:buChar char="−"/>
              <a:defRPr/>
            </a:pPr>
            <a:r>
              <a:rPr lang="en-AU" dirty="0">
                <a:latin typeface="Arial" charset="0"/>
              </a:rPr>
              <a:t>The task is potentially a high-risk activity</a:t>
            </a:r>
          </a:p>
          <a:p>
            <a:pPr marL="342900" lvl="1" indent="-342900">
              <a:spcBef>
                <a:spcPts val="1750"/>
              </a:spcBef>
              <a:buFont typeface="Arial" panose="020B0604020202020204" pitchFamily="34" charset="0"/>
              <a:buChar char="•"/>
              <a:tabLst>
                <a:tab pos="355600" algn="l"/>
              </a:tabLst>
              <a:defRPr/>
            </a:pPr>
            <a:r>
              <a:rPr lang="en-AU" dirty="0">
                <a:latin typeface="Arial" charset="0"/>
                <a:ea typeface="ＭＳ Ｐゴシック" pitchFamily="82" charset="-128"/>
              </a:rPr>
              <a:t>Use and apply the hierarchy of controls </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304352" y="3841750"/>
            <a:ext cx="4720911" cy="230353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15414736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Controls</a:t>
            </a:r>
            <a:endParaRPr lang="en-AU" dirty="0"/>
          </a:p>
        </p:txBody>
      </p:sp>
      <p:graphicFrame>
        <p:nvGraphicFramePr>
          <p:cNvPr id="5" name="Table 4"/>
          <p:cNvGraphicFramePr>
            <a:graphicFrameLocks noGrp="1"/>
          </p:cNvGraphicFramePr>
          <p:nvPr>
            <p:extLst>
              <p:ext uri="{D42A27DB-BD31-4B8C-83A1-F6EECF244321}">
                <p14:modId xmlns:p14="http://schemas.microsoft.com/office/powerpoint/2010/main" val="845080670"/>
              </p:ext>
            </p:extLst>
          </p:nvPr>
        </p:nvGraphicFramePr>
        <p:xfrm>
          <a:off x="366930" y="1765300"/>
          <a:ext cx="8443356" cy="4164074"/>
        </p:xfrm>
        <a:graphic>
          <a:graphicData uri="http://schemas.openxmlformats.org/drawingml/2006/table">
            <a:tbl>
              <a:tblPr firstRow="1" bandRow="1">
                <a:tableStyleId>{2A488322-F2BA-4B5B-9748-0D474271808F}</a:tableStyleId>
              </a:tblPr>
              <a:tblGrid>
                <a:gridCol w="2683823"/>
                <a:gridCol w="5759533"/>
              </a:tblGrid>
              <a:tr h="389634">
                <a:tc>
                  <a:txBody>
                    <a:bodyPr/>
                    <a:lstStyle/>
                    <a:p>
                      <a:pPr algn="ctr"/>
                      <a:r>
                        <a:rPr lang="en-AU" dirty="0" smtClean="0"/>
                        <a:t>Hazard</a:t>
                      </a:r>
                      <a:endParaRPr lang="en-AU" dirty="0"/>
                    </a:p>
                  </a:txBody>
                  <a:tcPr/>
                </a:tc>
                <a:tc>
                  <a:txBody>
                    <a:bodyPr/>
                    <a:lstStyle/>
                    <a:p>
                      <a:pPr algn="ctr"/>
                      <a:r>
                        <a:rPr lang="en-AU" dirty="0" smtClean="0"/>
                        <a:t>Example of Control Measure</a:t>
                      </a:r>
                      <a:endParaRPr lang="en-AU" dirty="0"/>
                    </a:p>
                  </a:txBody>
                  <a:tcPr/>
                </a:tc>
              </a:tr>
              <a:tr h="370840">
                <a:tc>
                  <a:txBody>
                    <a:bodyPr/>
                    <a:lstStyle/>
                    <a:p>
                      <a:r>
                        <a:rPr lang="en-AU" dirty="0" smtClean="0"/>
                        <a:t>Access</a:t>
                      </a:r>
                      <a:endParaRPr lang="en-AU" dirty="0"/>
                    </a:p>
                  </a:txBody>
                  <a:tcPr/>
                </a:tc>
                <a:tc>
                  <a:txBody>
                    <a:bodyPr/>
                    <a:lstStyle/>
                    <a:p>
                      <a:pPr marL="285750" indent="-285750">
                        <a:buFont typeface="Arial" panose="020B0604020202020204" pitchFamily="34" charset="0"/>
                        <a:buChar char="•"/>
                      </a:pPr>
                      <a:r>
                        <a:rPr lang="en-AU" dirty="0" smtClean="0"/>
                        <a:t>Signage and barricades</a:t>
                      </a:r>
                      <a:endParaRPr lang="en-AU" dirty="0"/>
                    </a:p>
                  </a:txBody>
                  <a:tcPr/>
                </a:tc>
              </a:tr>
              <a:tr h="370840">
                <a:tc>
                  <a:txBody>
                    <a:bodyPr/>
                    <a:lstStyle/>
                    <a:p>
                      <a:r>
                        <a:rPr lang="en-AU" dirty="0" smtClean="0"/>
                        <a:t>Atmosphere</a:t>
                      </a:r>
                      <a:endParaRPr lang="en-AU" dirty="0"/>
                    </a:p>
                  </a:txBody>
                  <a:tcPr/>
                </a:tc>
                <a:tc>
                  <a:txBody>
                    <a:bodyPr/>
                    <a:lstStyle/>
                    <a:p>
                      <a:pPr marL="285750" indent="-285750">
                        <a:buFont typeface="Arial" panose="020B0604020202020204" pitchFamily="34" charset="0"/>
                        <a:buChar char="•"/>
                      </a:pPr>
                      <a:r>
                        <a:rPr lang="en-AU" dirty="0" smtClean="0"/>
                        <a:t>Atmospheric</a:t>
                      </a:r>
                      <a:r>
                        <a:rPr lang="en-AU" baseline="0" dirty="0" smtClean="0"/>
                        <a:t> testing</a:t>
                      </a:r>
                    </a:p>
                    <a:p>
                      <a:pPr marL="285750" indent="-285750">
                        <a:buFont typeface="Arial" panose="020B0604020202020204" pitchFamily="34" charset="0"/>
                        <a:buChar char="•"/>
                      </a:pPr>
                      <a:r>
                        <a:rPr lang="en-AU" baseline="0" dirty="0" smtClean="0"/>
                        <a:t>Ventilation and purging</a:t>
                      </a:r>
                      <a:endParaRPr lang="en-AU" dirty="0"/>
                    </a:p>
                  </a:txBody>
                  <a:tcPr/>
                </a:tc>
              </a:tr>
              <a:tr h="370840">
                <a:tc>
                  <a:txBody>
                    <a:bodyPr/>
                    <a:lstStyle/>
                    <a:p>
                      <a:r>
                        <a:rPr lang="en-AU" dirty="0" smtClean="0"/>
                        <a:t>Heat</a:t>
                      </a:r>
                      <a:endParaRPr lang="en-AU" dirty="0"/>
                    </a:p>
                  </a:txBody>
                  <a:tcPr/>
                </a:tc>
                <a:tc>
                  <a:txBody>
                    <a:bodyPr/>
                    <a:lstStyle/>
                    <a:p>
                      <a:pPr marL="285750" indent="-285750">
                        <a:buFont typeface="Arial" panose="020B0604020202020204" pitchFamily="34" charset="0"/>
                        <a:buChar char="•"/>
                      </a:pPr>
                      <a:r>
                        <a:rPr lang="en-AU" dirty="0" smtClean="0"/>
                        <a:t>Rotate</a:t>
                      </a:r>
                      <a:r>
                        <a:rPr lang="en-AU" baseline="0" dirty="0" smtClean="0"/>
                        <a:t> personnel</a:t>
                      </a:r>
                    </a:p>
                    <a:p>
                      <a:pPr marL="285750" indent="-285750">
                        <a:buFont typeface="Arial" panose="020B0604020202020204" pitchFamily="34" charset="0"/>
                        <a:buChar char="•"/>
                      </a:pPr>
                      <a:r>
                        <a:rPr lang="en-AU" baseline="0" dirty="0" smtClean="0"/>
                        <a:t>Limit exposure</a:t>
                      </a:r>
                      <a:endParaRPr lang="en-AU" dirty="0"/>
                    </a:p>
                  </a:txBody>
                  <a:tcPr/>
                </a:tc>
              </a:tr>
              <a:tr h="370840">
                <a:tc>
                  <a:txBody>
                    <a:bodyPr/>
                    <a:lstStyle/>
                    <a:p>
                      <a:r>
                        <a:rPr lang="en-AU" dirty="0" smtClean="0"/>
                        <a:t>Machinery</a:t>
                      </a:r>
                      <a:endParaRPr lang="en-AU" dirty="0"/>
                    </a:p>
                  </a:txBody>
                  <a:tcPr/>
                </a:tc>
                <a:tc>
                  <a:txBody>
                    <a:bodyPr/>
                    <a:lstStyle/>
                    <a:p>
                      <a:pPr marL="285750" indent="-285750">
                        <a:buFont typeface="Arial" panose="020B0604020202020204" pitchFamily="34" charset="0"/>
                        <a:buChar char="•"/>
                      </a:pPr>
                      <a:r>
                        <a:rPr lang="en-AU" dirty="0" smtClean="0"/>
                        <a:t>Isolation</a:t>
                      </a:r>
                      <a:endParaRPr lang="en-AU" dirty="0"/>
                    </a:p>
                  </a:txBody>
                  <a:tcPr/>
                </a:tc>
              </a:tr>
              <a:tr h="370840">
                <a:tc>
                  <a:txBody>
                    <a:bodyPr/>
                    <a:lstStyle/>
                    <a:p>
                      <a:r>
                        <a:rPr lang="en-AU" dirty="0" smtClean="0"/>
                        <a:t>Electricity</a:t>
                      </a:r>
                      <a:endParaRPr lang="en-AU" dirty="0"/>
                    </a:p>
                  </a:txBody>
                  <a:tcPr/>
                </a:tc>
                <a:tc>
                  <a:txBody>
                    <a:bodyPr/>
                    <a:lstStyle/>
                    <a:p>
                      <a:pPr marL="285750" indent="-285750">
                        <a:buFont typeface="Arial" panose="020B0604020202020204" pitchFamily="34" charset="0"/>
                        <a:buChar char="•"/>
                      </a:pPr>
                      <a:r>
                        <a:rPr lang="en-AU" dirty="0" smtClean="0"/>
                        <a:t>Isolation</a:t>
                      </a:r>
                      <a:endParaRPr lang="en-AU" dirty="0"/>
                    </a:p>
                  </a:txBody>
                  <a:tcPr/>
                </a:tc>
              </a:tr>
              <a:tr h="370840">
                <a:tc>
                  <a:txBody>
                    <a:bodyPr/>
                    <a:lstStyle/>
                    <a:p>
                      <a:r>
                        <a:rPr lang="en-AU" dirty="0" smtClean="0"/>
                        <a:t>Engulfment</a:t>
                      </a:r>
                      <a:endParaRPr lang="en-AU" dirty="0"/>
                    </a:p>
                  </a:txBody>
                  <a:tcPr/>
                </a:tc>
                <a:tc>
                  <a:txBody>
                    <a:bodyPr/>
                    <a:lstStyle/>
                    <a:p>
                      <a:pPr marL="285750" indent="-285750">
                        <a:buFont typeface="Arial" panose="020B0604020202020204" pitchFamily="34" charset="0"/>
                        <a:buChar char="•"/>
                      </a:pPr>
                      <a:r>
                        <a:rPr lang="en-AU" dirty="0" smtClean="0"/>
                        <a:t>Isolation</a:t>
                      </a:r>
                    </a:p>
                    <a:p>
                      <a:pPr marL="285750" indent="-285750">
                        <a:buFont typeface="Arial" panose="020B0604020202020204" pitchFamily="34" charset="0"/>
                        <a:buChar char="•"/>
                      </a:pPr>
                      <a:r>
                        <a:rPr lang="en-AU" dirty="0" smtClean="0"/>
                        <a:t>Shoring</a:t>
                      </a:r>
                      <a:endParaRPr lang="en-AU" dirty="0"/>
                    </a:p>
                  </a:txBody>
                  <a:tcPr/>
                </a:tc>
              </a:tr>
              <a:tr h="370840">
                <a:tc>
                  <a:txBody>
                    <a:bodyPr/>
                    <a:lstStyle/>
                    <a:p>
                      <a:r>
                        <a:rPr lang="en-AU" dirty="0" smtClean="0"/>
                        <a:t>Flooding</a:t>
                      </a:r>
                      <a:endParaRPr lang="en-AU" dirty="0"/>
                    </a:p>
                  </a:txBody>
                  <a:tcPr/>
                </a:tc>
                <a:tc>
                  <a:txBody>
                    <a:bodyPr/>
                    <a:lstStyle/>
                    <a:p>
                      <a:pPr marL="285750" indent="-285750">
                        <a:buFont typeface="Arial" panose="020B0604020202020204" pitchFamily="34" charset="0"/>
                        <a:buChar char="•"/>
                      </a:pPr>
                      <a:r>
                        <a:rPr lang="en-AU" dirty="0" smtClean="0"/>
                        <a:t>Pipeline</a:t>
                      </a:r>
                      <a:r>
                        <a:rPr lang="en-AU" baseline="0" dirty="0" smtClean="0"/>
                        <a:t> isolation</a:t>
                      </a:r>
                      <a:endParaRPr lang="en-AU" dirty="0"/>
                    </a:p>
                  </a:txBody>
                  <a:tcPr/>
                </a:tc>
              </a:tr>
              <a:tr h="370840">
                <a:tc>
                  <a:txBody>
                    <a:bodyPr/>
                    <a:lstStyle/>
                    <a:p>
                      <a:r>
                        <a:rPr lang="en-AU" dirty="0" smtClean="0"/>
                        <a:t>Biological</a:t>
                      </a:r>
                      <a:endParaRPr lang="en-AU" dirty="0"/>
                    </a:p>
                  </a:txBody>
                  <a:tcPr/>
                </a:tc>
                <a:tc>
                  <a:txBody>
                    <a:bodyPr/>
                    <a:lstStyle/>
                    <a:p>
                      <a:pPr marL="285750" indent="-285750">
                        <a:buFont typeface="Arial" panose="020B0604020202020204" pitchFamily="34" charset="0"/>
                        <a:buChar char="•"/>
                      </a:pPr>
                      <a:r>
                        <a:rPr lang="en-AU" dirty="0" smtClean="0"/>
                        <a:t>PPE</a:t>
                      </a:r>
                      <a:endParaRPr lang="en-AU" dirty="0"/>
                    </a:p>
                  </a:txBody>
                  <a:tcPr/>
                </a:tc>
              </a:tr>
            </a:tbl>
          </a:graphicData>
        </a:graphic>
      </p:graphicFrame>
    </p:spTree>
    <p:extLst>
      <p:ext uri="{BB962C8B-B14F-4D97-AF65-F5344CB8AC3E}">
        <p14:creationId xmlns:p14="http://schemas.microsoft.com/office/powerpoint/2010/main" val="6427187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1"/>
          </p:nvPr>
        </p:nvSpPr>
        <p:spPr/>
        <p:txBody>
          <a:bodyPr/>
          <a:lstStyle/>
          <a:p>
            <a:pPr marL="342900" lvl="1" indent="-342900">
              <a:spcBef>
                <a:spcPts val="1750"/>
              </a:spcBef>
              <a:buFont typeface="Arial" panose="020B0604020202020204" pitchFamily="34" charset="0"/>
              <a:buChar char="•"/>
              <a:defRPr/>
            </a:pPr>
            <a:r>
              <a:rPr lang="en-AU" sz="1800" dirty="0">
                <a:solidFill>
                  <a:schemeClr val="tx1"/>
                </a:solidFill>
                <a:latin typeface="Arial" charset="0"/>
                <a:ea typeface="ＭＳ Ｐゴシック" pitchFamily="82" charset="-128"/>
              </a:rPr>
              <a:t>Storage tanks </a:t>
            </a:r>
          </a:p>
          <a:p>
            <a:pPr marL="342900" lvl="1" indent="-342900">
              <a:spcBef>
                <a:spcPts val="1750"/>
              </a:spcBef>
              <a:buFont typeface="Arial" panose="020B0604020202020204" pitchFamily="34" charset="0"/>
              <a:buChar char="•"/>
              <a:defRPr/>
            </a:pPr>
            <a:r>
              <a:rPr lang="en-AU" sz="1800" dirty="0">
                <a:solidFill>
                  <a:schemeClr val="tx1"/>
                </a:solidFill>
                <a:latin typeface="Arial" charset="0"/>
                <a:ea typeface="ＭＳ Ｐゴシック" pitchFamily="82" charset="-128"/>
              </a:rPr>
              <a:t>Silos</a:t>
            </a:r>
          </a:p>
          <a:p>
            <a:pPr marL="342900" lvl="1" indent="-342900">
              <a:spcBef>
                <a:spcPts val="1750"/>
              </a:spcBef>
              <a:buFont typeface="Arial" panose="020B0604020202020204" pitchFamily="34" charset="0"/>
              <a:buChar char="•"/>
              <a:defRPr/>
            </a:pPr>
            <a:r>
              <a:rPr lang="en-AU" sz="1800" dirty="0">
                <a:solidFill>
                  <a:schemeClr val="tx1"/>
                </a:solidFill>
                <a:latin typeface="Arial" charset="0"/>
                <a:ea typeface="ＭＳ Ｐゴシック" pitchFamily="82" charset="-128"/>
              </a:rPr>
              <a:t>Process vessels</a:t>
            </a:r>
          </a:p>
          <a:p>
            <a:pPr marL="342900" lvl="1" indent="-342900">
              <a:spcBef>
                <a:spcPts val="1750"/>
              </a:spcBef>
              <a:buFont typeface="Arial" panose="020B0604020202020204" pitchFamily="34" charset="0"/>
              <a:buChar char="•"/>
              <a:defRPr/>
            </a:pPr>
            <a:r>
              <a:rPr lang="en-AU" sz="1800" dirty="0">
                <a:solidFill>
                  <a:schemeClr val="tx1"/>
                </a:solidFill>
                <a:latin typeface="Arial" charset="0"/>
                <a:ea typeface="ＭＳ Ｐゴシック" pitchFamily="82" charset="-128"/>
              </a:rPr>
              <a:t>Boilers, pressure vessels</a:t>
            </a:r>
          </a:p>
          <a:p>
            <a:pPr marL="342900" lvl="1" indent="-342900">
              <a:spcBef>
                <a:spcPts val="1750"/>
              </a:spcBef>
              <a:buFont typeface="Arial" panose="020B0604020202020204" pitchFamily="34" charset="0"/>
              <a:buChar char="•"/>
              <a:defRPr/>
            </a:pPr>
            <a:r>
              <a:rPr lang="en-AU" sz="1800" dirty="0">
                <a:solidFill>
                  <a:schemeClr val="tx1"/>
                </a:solidFill>
                <a:latin typeface="Arial" charset="0"/>
                <a:ea typeface="ＭＳ Ｐゴシック" pitchFamily="82" charset="-128"/>
              </a:rPr>
              <a:t>Open-topped spaces, pits, degreasers</a:t>
            </a:r>
          </a:p>
          <a:p>
            <a:pPr marL="342900" lvl="1" indent="-342900">
              <a:spcBef>
                <a:spcPts val="1750"/>
              </a:spcBef>
              <a:buFont typeface="Arial" panose="020B0604020202020204" pitchFamily="34" charset="0"/>
              <a:buChar char="•"/>
              <a:defRPr/>
            </a:pPr>
            <a:r>
              <a:rPr lang="en-AU" sz="1800" dirty="0">
                <a:solidFill>
                  <a:schemeClr val="tx1"/>
                </a:solidFill>
                <a:latin typeface="Arial" charset="0"/>
                <a:ea typeface="ＭＳ Ｐゴシック" pitchFamily="82" charset="-128"/>
              </a:rPr>
              <a:t>Pipes, sewers, shafts, tunnels</a:t>
            </a:r>
          </a:p>
          <a:p>
            <a:pPr marL="342900" lvl="1" indent="-342900">
              <a:spcBef>
                <a:spcPts val="1750"/>
              </a:spcBef>
              <a:buFont typeface="Arial" panose="020B0604020202020204" pitchFamily="34" charset="0"/>
              <a:buChar char="•"/>
              <a:defRPr/>
            </a:pPr>
            <a:r>
              <a:rPr lang="en-AU" sz="1800" dirty="0">
                <a:solidFill>
                  <a:schemeClr val="tx1"/>
                </a:solidFill>
                <a:latin typeface="Arial" charset="0"/>
                <a:ea typeface="ＭＳ Ｐゴシック" pitchFamily="82" charset="-128"/>
              </a:rPr>
              <a:t>Ditches, trenches</a:t>
            </a:r>
          </a:p>
          <a:p>
            <a:pPr marL="342900" lvl="1" indent="-342900">
              <a:spcBef>
                <a:spcPts val="1750"/>
              </a:spcBef>
              <a:buFont typeface="Arial" panose="020B0604020202020204" pitchFamily="34" charset="0"/>
              <a:buChar char="•"/>
              <a:defRPr/>
            </a:pPr>
            <a:r>
              <a:rPr lang="en-AU" sz="1800" dirty="0">
                <a:solidFill>
                  <a:schemeClr val="tx1"/>
                </a:solidFill>
                <a:latin typeface="Arial" charset="0"/>
                <a:ea typeface="ＭＳ Ｐゴシック" pitchFamily="82" charset="-128"/>
              </a:rPr>
              <a:t>Enclosed spaces entered through a small access point</a:t>
            </a:r>
          </a:p>
        </p:txBody>
      </p:sp>
      <p:pic>
        <p:nvPicPr>
          <p:cNvPr id="6" name="Picture 3"/>
          <p:cNvPicPr>
            <a:picLocks noGrp="1" noChangeAspect="1" noChangeArrowheads="1"/>
          </p:cNvPicPr>
          <p:nvPr>
            <p:ph sz="quarter" idx="16"/>
          </p:nvPr>
        </p:nvPicPr>
        <p:blipFill rotWithShape="1">
          <a:blip r:embed="rId3">
            <a:extLst>
              <a:ext uri="{28A0092B-C50C-407E-A947-70E740481C1C}">
                <a14:useLocalDpi xmlns:a14="http://schemas.microsoft.com/office/drawing/2010/main"/>
              </a:ext>
            </a:extLst>
          </a:blip>
          <a:srcRect/>
          <a:stretch/>
        </p:blipFill>
        <p:spPr bwMode="auto">
          <a:xfrm>
            <a:off x="328491" y="2088079"/>
            <a:ext cx="4193975" cy="3030021"/>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itle 3"/>
          <p:cNvSpPr>
            <a:spLocks noGrp="1"/>
          </p:cNvSpPr>
          <p:nvPr>
            <p:ph type="title"/>
          </p:nvPr>
        </p:nvSpPr>
        <p:spPr/>
        <p:txBody>
          <a:bodyPr/>
          <a:lstStyle/>
          <a:p>
            <a:r>
              <a:rPr lang="en-AU" dirty="0" smtClean="0"/>
              <a:t>Types of Confined Spaces</a:t>
            </a:r>
            <a:endParaRPr lang="en-AU" dirty="0"/>
          </a:p>
        </p:txBody>
      </p:sp>
    </p:spTree>
    <p:extLst>
      <p:ext uri="{BB962C8B-B14F-4D97-AF65-F5344CB8AC3E}">
        <p14:creationId xmlns:p14="http://schemas.microsoft.com/office/powerpoint/2010/main" val="3093036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AU" dirty="0">
                <a:latin typeface="Arial" charset="0"/>
                <a:ea typeface="MS PGothic" charset="0"/>
                <a:cs typeface="Arial" charset="0"/>
              </a:rPr>
              <a:t>Job Safety </a:t>
            </a:r>
            <a:r>
              <a:rPr lang="en-AU" dirty="0" smtClean="0">
                <a:latin typeface="Arial" charset="0"/>
                <a:ea typeface="MS PGothic" charset="0"/>
                <a:cs typeface="Arial" charset="0"/>
              </a:rPr>
              <a:t>Environment Analysis </a:t>
            </a:r>
            <a:endParaRPr lang="en-AU" dirty="0">
              <a:latin typeface="Arial" charset="0"/>
              <a:ea typeface="MS PGothic" charset="0"/>
              <a:cs typeface="Arial" charset="0"/>
            </a:endParaRPr>
          </a:p>
        </p:txBody>
      </p:sp>
      <p:sp>
        <p:nvSpPr>
          <p:cNvPr id="14339" name="Content Placeholder 2"/>
          <p:cNvSpPr>
            <a:spLocks noGrp="1"/>
          </p:cNvSpPr>
          <p:nvPr>
            <p:ph sz="quarter" idx="16"/>
          </p:nvPr>
        </p:nvSpPr>
        <p:spPr/>
        <p:txBody>
          <a:bodyPr/>
          <a:lstStyle/>
          <a:p>
            <a:pPr marL="342900" lvl="1" indent="-342900">
              <a:spcBef>
                <a:spcPts val="1750"/>
              </a:spcBef>
              <a:buFont typeface="Arial" panose="020B0604020202020204" pitchFamily="34" charset="0"/>
              <a:buChar char="•"/>
              <a:defRPr/>
            </a:pPr>
            <a:r>
              <a:rPr lang="en-AU" dirty="0">
                <a:latin typeface="Arial" charset="0"/>
                <a:ea typeface="ＭＳ Ｐゴシック" pitchFamily="82" charset="-128"/>
              </a:rPr>
              <a:t>Conduct a Job Safety </a:t>
            </a:r>
            <a:r>
              <a:rPr lang="en-AU" dirty="0" smtClean="0">
                <a:latin typeface="Arial" charset="0"/>
                <a:ea typeface="ＭＳ Ｐゴシック" pitchFamily="82" charset="-128"/>
              </a:rPr>
              <a:t>Analysis </a:t>
            </a:r>
            <a:r>
              <a:rPr lang="en-AU" dirty="0">
                <a:latin typeface="Arial" charset="0"/>
                <a:ea typeface="ＭＳ Ｐゴシック" pitchFamily="82" charset="-128"/>
              </a:rPr>
              <a:t>(</a:t>
            </a:r>
            <a:r>
              <a:rPr lang="en-AU" dirty="0" smtClean="0">
                <a:latin typeface="Arial" charset="0"/>
                <a:ea typeface="ＭＳ Ｐゴシック" pitchFamily="82" charset="-128"/>
              </a:rPr>
              <a:t>JSA</a:t>
            </a:r>
            <a:r>
              <a:rPr lang="en-AU" dirty="0">
                <a:latin typeface="Arial" charset="0"/>
                <a:ea typeface="ＭＳ Ｐゴシック" pitchFamily="82" charset="-128"/>
              </a:rPr>
              <a:t>) if:</a:t>
            </a:r>
          </a:p>
          <a:p>
            <a:pPr marL="800100" lvl="1" indent="-285750">
              <a:lnSpc>
                <a:spcPct val="90000"/>
              </a:lnSpc>
              <a:buFont typeface="Arial" panose="020B0604020202020204" pitchFamily="34" charset="0"/>
              <a:buChar char="−"/>
              <a:defRPr/>
            </a:pPr>
            <a:r>
              <a:rPr lang="en-AU" dirty="0">
                <a:latin typeface="Arial" charset="0"/>
              </a:rPr>
              <a:t>There are uncontrolled hazards</a:t>
            </a:r>
          </a:p>
          <a:p>
            <a:pPr marL="800100" lvl="1" indent="-285750">
              <a:lnSpc>
                <a:spcPct val="90000"/>
              </a:lnSpc>
              <a:buFont typeface="Arial" panose="020B0604020202020204" pitchFamily="34" charset="0"/>
              <a:buChar char="−"/>
              <a:defRPr/>
            </a:pPr>
            <a:r>
              <a:rPr lang="en-AU" dirty="0">
                <a:latin typeface="Arial" charset="0"/>
              </a:rPr>
              <a:t>There is no written procedure for a complex task</a:t>
            </a:r>
          </a:p>
          <a:p>
            <a:pPr marL="800100" lvl="1" indent="-285750">
              <a:lnSpc>
                <a:spcPct val="90000"/>
              </a:lnSpc>
              <a:buFont typeface="Arial" panose="020B0604020202020204" pitchFamily="34" charset="0"/>
              <a:buChar char="−"/>
              <a:defRPr/>
            </a:pPr>
            <a:r>
              <a:rPr lang="en-AU" dirty="0" smtClean="0">
                <a:latin typeface="Arial" charset="0"/>
              </a:rPr>
              <a:t>ATW or clearance is </a:t>
            </a:r>
            <a:r>
              <a:rPr lang="en-AU" dirty="0">
                <a:latin typeface="Arial" charset="0"/>
              </a:rPr>
              <a:t>required, for example working </a:t>
            </a:r>
            <a:r>
              <a:rPr lang="en-AU" dirty="0" smtClean="0">
                <a:latin typeface="Arial" charset="0"/>
              </a:rPr>
              <a:t>in a confined space</a:t>
            </a:r>
            <a:endParaRPr lang="en-AU" dirty="0">
              <a:latin typeface="Arial" charset="0"/>
            </a:endParaRPr>
          </a:p>
          <a:p>
            <a:pPr marL="800100" lvl="1" indent="-285750">
              <a:lnSpc>
                <a:spcPct val="90000"/>
              </a:lnSpc>
              <a:buFont typeface="Arial" panose="020B0604020202020204" pitchFamily="34" charset="0"/>
              <a:buChar char="−"/>
              <a:defRPr/>
            </a:pPr>
            <a:r>
              <a:rPr lang="en-AU" dirty="0">
                <a:latin typeface="Arial" charset="0"/>
              </a:rPr>
              <a:t>Equipment brought to the site creates a hazard</a:t>
            </a:r>
          </a:p>
        </p:txBody>
      </p:sp>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040842" y="3163458"/>
            <a:ext cx="5020357" cy="3533112"/>
          </a:xfrm>
          <a:prstGeom prst="rect">
            <a:avLst/>
          </a:prstGeom>
        </p:spPr>
      </p:pic>
    </p:spTree>
    <p:extLst>
      <p:ext uri="{BB962C8B-B14F-4D97-AF65-F5344CB8AC3E}">
        <p14:creationId xmlns:p14="http://schemas.microsoft.com/office/powerpoint/2010/main" val="34822683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AU" dirty="0">
                <a:latin typeface="Arial" charset="0"/>
                <a:ea typeface="MS PGothic" charset="0"/>
                <a:cs typeface="Arial" charset="0"/>
              </a:rPr>
              <a:t>Hazard </a:t>
            </a:r>
            <a:r>
              <a:rPr lang="en-AU" dirty="0" smtClean="0">
                <a:latin typeface="Arial" charset="0"/>
                <a:ea typeface="MS PGothic" charset="0"/>
                <a:cs typeface="Arial" charset="0"/>
              </a:rPr>
              <a:t>Report						Procedures and WI</a:t>
            </a:r>
            <a:endParaRPr lang="en-AU" dirty="0">
              <a:latin typeface="Arial" charset="0"/>
              <a:ea typeface="MS PGothic" charset="0"/>
              <a:cs typeface="Arial" charset="0"/>
            </a:endParaRPr>
          </a:p>
        </p:txBody>
      </p:sp>
      <p:sp>
        <p:nvSpPr>
          <p:cNvPr id="16387" name="Content Placeholder 2"/>
          <p:cNvSpPr>
            <a:spLocks noGrp="1"/>
          </p:cNvSpPr>
          <p:nvPr>
            <p:ph sz="quarter" idx="16"/>
          </p:nvPr>
        </p:nvSpPr>
        <p:spPr>
          <a:xfrm>
            <a:off x="360363" y="1358900"/>
            <a:ext cx="4351337" cy="4965700"/>
          </a:xfrm>
        </p:spPr>
        <p:txBody>
          <a:bodyPr>
            <a:normAutofit/>
          </a:bodyPr>
          <a:lstStyle/>
          <a:p>
            <a:pPr marL="342900" lvl="1" indent="-342900">
              <a:spcBef>
                <a:spcPts val="1750"/>
              </a:spcBef>
              <a:buFont typeface="Arial" panose="020B0604020202020204" pitchFamily="34" charset="0"/>
              <a:buChar char="•"/>
              <a:defRPr/>
            </a:pPr>
            <a:r>
              <a:rPr lang="en-AU" dirty="0">
                <a:latin typeface="Arial" charset="0"/>
                <a:ea typeface="ＭＳ Ｐゴシック" pitchFamily="82" charset="-128"/>
              </a:rPr>
              <a:t>Communicates an identified hazard to supervisor and management</a:t>
            </a:r>
          </a:p>
          <a:p>
            <a:pPr marL="342900" lvl="1" indent="-342900">
              <a:spcBef>
                <a:spcPts val="1750"/>
              </a:spcBef>
              <a:buFont typeface="Arial" panose="020B0604020202020204" pitchFamily="34" charset="0"/>
              <a:buChar char="•"/>
              <a:defRPr/>
            </a:pPr>
            <a:r>
              <a:rPr lang="en-AU" dirty="0">
                <a:latin typeface="Arial" charset="0"/>
                <a:ea typeface="ＭＳ Ｐゴシック" pitchFamily="82" charset="-128"/>
              </a:rPr>
              <a:t>Controls can be put in place to reduce or eliminate the hazard</a:t>
            </a:r>
          </a:p>
          <a:p>
            <a:pPr marL="342900" lvl="1" indent="-342900">
              <a:spcBef>
                <a:spcPts val="1750"/>
              </a:spcBef>
              <a:buFont typeface="Arial" panose="020B0604020202020204" pitchFamily="34" charset="0"/>
              <a:buChar char="•"/>
              <a:defRPr/>
            </a:pPr>
            <a:r>
              <a:rPr lang="en-AU" dirty="0">
                <a:latin typeface="Arial" charset="0"/>
                <a:ea typeface="ＭＳ Ｐゴシック" pitchFamily="82" charset="-128"/>
              </a:rPr>
              <a:t>Prevents unsafe condition or behaviour causing an incident or emergency</a:t>
            </a:r>
          </a:p>
        </p:txBody>
      </p:sp>
      <p:sp>
        <p:nvSpPr>
          <p:cNvPr id="2" name="Content Placeholder 1"/>
          <p:cNvSpPr>
            <a:spLocks noGrp="1"/>
          </p:cNvSpPr>
          <p:nvPr>
            <p:ph idx="4294967295"/>
          </p:nvPr>
        </p:nvSpPr>
        <p:spPr>
          <a:xfrm>
            <a:off x="4759325" y="1358900"/>
            <a:ext cx="4241800" cy="4784725"/>
          </a:xfrm>
          <a:prstGeom prst="rect">
            <a:avLst/>
          </a:prstGeom>
        </p:spPr>
        <p:txBody>
          <a:bodyPr/>
          <a:lstStyle/>
          <a:p>
            <a:pPr marL="342900" lvl="1" indent="-342900">
              <a:spcBef>
                <a:spcPts val="1750"/>
              </a:spcBef>
              <a:buClr>
                <a:schemeClr val="tx1"/>
              </a:buClr>
              <a:buFont typeface="Arial" panose="020B0604020202020204" pitchFamily="34" charset="0"/>
              <a:buChar char="•"/>
              <a:defRPr/>
            </a:pPr>
            <a:r>
              <a:rPr lang="en-AU" sz="1800" dirty="0" smtClean="0">
                <a:latin typeface="Arial" charset="0"/>
                <a:ea typeface="ＭＳ Ｐゴシック" pitchFamily="82" charset="-128"/>
              </a:rPr>
              <a:t>Procedures </a:t>
            </a:r>
            <a:r>
              <a:rPr lang="en-AU" sz="1800" dirty="0">
                <a:latin typeface="Arial" charset="0"/>
                <a:ea typeface="ＭＳ Ｐゴシック" pitchFamily="82" charset="-128"/>
              </a:rPr>
              <a:t>comply with legal requirements</a:t>
            </a:r>
          </a:p>
          <a:p>
            <a:pPr marL="342900" lvl="1" indent="-342900">
              <a:spcBef>
                <a:spcPts val="1750"/>
              </a:spcBef>
              <a:buClr>
                <a:schemeClr val="tx1"/>
              </a:buClr>
              <a:buFont typeface="Arial" panose="020B0604020202020204" pitchFamily="34" charset="0"/>
              <a:buChar char="•"/>
              <a:defRPr/>
            </a:pPr>
            <a:r>
              <a:rPr lang="en-AU" sz="1800" dirty="0" smtClean="0">
                <a:latin typeface="Arial" charset="0"/>
                <a:ea typeface="ＭＳ Ｐゴシック" pitchFamily="82" charset="-128"/>
              </a:rPr>
              <a:t>Work Instructions detail </a:t>
            </a:r>
            <a:r>
              <a:rPr lang="en-AU" sz="1800" dirty="0">
                <a:latin typeface="Arial" charset="0"/>
                <a:ea typeface="ＭＳ Ｐゴシック" pitchFamily="82" charset="-128"/>
              </a:rPr>
              <a:t>how to conduct an activity safely and efficiently</a:t>
            </a:r>
          </a:p>
          <a:p>
            <a:pPr marL="342900" lvl="1" indent="-342900">
              <a:spcBef>
                <a:spcPts val="1750"/>
              </a:spcBef>
              <a:buClr>
                <a:schemeClr val="tx1"/>
              </a:buClr>
              <a:buFont typeface="Arial" panose="020B0604020202020204" pitchFamily="34" charset="0"/>
              <a:buChar char="•"/>
              <a:defRPr/>
            </a:pPr>
            <a:endParaRPr lang="en-US" sz="1800" dirty="0">
              <a:latin typeface="Arial" charset="0"/>
              <a:ea typeface="ＭＳ Ｐゴシック" pitchFamily="82" charset="-128"/>
            </a:endParaRPr>
          </a:p>
        </p:txBody>
      </p:sp>
    </p:spTree>
    <p:extLst>
      <p:ext uri="{BB962C8B-B14F-4D97-AF65-F5344CB8AC3E}">
        <p14:creationId xmlns:p14="http://schemas.microsoft.com/office/powerpoint/2010/main" val="17395741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Personal Protective Equipment</a:t>
            </a:r>
            <a:endParaRPr lang="en-AU" dirty="0"/>
          </a:p>
        </p:txBody>
      </p:sp>
      <p:sp>
        <p:nvSpPr>
          <p:cNvPr id="3" name="Content Placeholder 2"/>
          <p:cNvSpPr>
            <a:spLocks noGrp="1"/>
          </p:cNvSpPr>
          <p:nvPr>
            <p:ph sz="quarter" idx="16"/>
          </p:nvPr>
        </p:nvSpPr>
        <p:spPr/>
        <p:txBody>
          <a:bodyPr>
            <a:normAutofit/>
          </a:bodyPr>
          <a:lstStyle/>
          <a:p>
            <a:pPr marL="342900" lvl="1" indent="-342900">
              <a:spcBef>
                <a:spcPts val="1750"/>
              </a:spcBef>
              <a:buFont typeface="Arial" panose="020B0604020202020204" pitchFamily="34" charset="0"/>
              <a:buChar char="•"/>
              <a:defRPr/>
            </a:pPr>
            <a:r>
              <a:rPr lang="en-AU" dirty="0">
                <a:latin typeface="Arial" charset="0"/>
                <a:ea typeface="ＭＳ Ｐゴシック" pitchFamily="82" charset="-128"/>
              </a:rPr>
              <a:t>Wear site specific PPE</a:t>
            </a:r>
          </a:p>
          <a:p>
            <a:pPr marL="342900" lvl="1" indent="-342900">
              <a:spcBef>
                <a:spcPts val="1750"/>
              </a:spcBef>
              <a:buFont typeface="Arial" panose="020B0604020202020204" pitchFamily="34" charset="0"/>
              <a:buChar char="•"/>
              <a:defRPr/>
            </a:pPr>
            <a:r>
              <a:rPr lang="en-AU" dirty="0">
                <a:latin typeface="Arial" charset="0"/>
                <a:ea typeface="ＭＳ Ｐゴシック" pitchFamily="82" charset="-128"/>
              </a:rPr>
              <a:t>Select and wear appropriate PPE for task</a:t>
            </a:r>
          </a:p>
          <a:p>
            <a:pPr marL="342900" lvl="1" indent="-342900">
              <a:spcBef>
                <a:spcPts val="1750"/>
              </a:spcBef>
              <a:buFont typeface="Arial" panose="020B0604020202020204" pitchFamily="34" charset="0"/>
              <a:buChar char="•"/>
              <a:defRPr/>
            </a:pPr>
            <a:r>
              <a:rPr lang="en-AU" dirty="0">
                <a:latin typeface="Arial" charset="0"/>
                <a:ea typeface="ＭＳ Ｐゴシック" pitchFamily="82" charset="-128"/>
              </a:rPr>
              <a:t>PPE must be clean before use</a:t>
            </a:r>
          </a:p>
          <a:p>
            <a:pPr marL="342900" lvl="1" indent="-342900">
              <a:spcBef>
                <a:spcPts val="1750"/>
              </a:spcBef>
              <a:buFont typeface="Arial" panose="020B0604020202020204" pitchFamily="34" charset="0"/>
              <a:buChar char="•"/>
              <a:defRPr/>
            </a:pPr>
            <a:r>
              <a:rPr lang="en-AU" dirty="0">
                <a:latin typeface="Arial" charset="0"/>
                <a:ea typeface="ＭＳ Ｐゴシック" pitchFamily="82" charset="-128"/>
              </a:rPr>
              <a:t>Tag out damaged PPE</a:t>
            </a:r>
          </a:p>
          <a:p>
            <a:pPr marL="342900" lvl="1" indent="-342900">
              <a:spcBef>
                <a:spcPts val="1750"/>
              </a:spcBef>
              <a:buFont typeface="Arial" panose="020B0604020202020204" pitchFamily="34" charset="0"/>
              <a:buChar char="•"/>
              <a:defRPr/>
            </a:pPr>
            <a:r>
              <a:rPr lang="en-AU" dirty="0">
                <a:latin typeface="Arial" charset="0"/>
                <a:ea typeface="ＭＳ Ｐゴシック" pitchFamily="82" charset="-128"/>
              </a:rPr>
              <a:t>Specific PPE for confined space entry</a:t>
            </a: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611297" y="1358900"/>
            <a:ext cx="3219450" cy="48672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33681879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Communications</a:t>
            </a:r>
            <a:endParaRPr lang="en-AU" dirty="0"/>
          </a:p>
        </p:txBody>
      </p:sp>
      <p:sp>
        <p:nvSpPr>
          <p:cNvPr id="3" name="Content Placeholder 2"/>
          <p:cNvSpPr>
            <a:spLocks noGrp="1"/>
          </p:cNvSpPr>
          <p:nvPr>
            <p:ph sz="quarter" idx="16"/>
          </p:nvPr>
        </p:nvSpPr>
        <p:spPr/>
        <p:txBody>
          <a:bodyPr/>
          <a:lstStyle/>
          <a:p>
            <a:pPr marL="342900" lvl="1" indent="-342900">
              <a:spcBef>
                <a:spcPts val="1750"/>
              </a:spcBef>
              <a:buFont typeface="Arial" panose="020B0604020202020204" pitchFamily="34" charset="0"/>
              <a:buChar char="•"/>
              <a:defRPr/>
            </a:pPr>
            <a:r>
              <a:rPr lang="en-AU" dirty="0">
                <a:latin typeface="Arial" charset="0"/>
                <a:ea typeface="ＭＳ Ｐゴシック" pitchFamily="82" charset="-128"/>
              </a:rPr>
              <a:t>Communication between:</a:t>
            </a:r>
          </a:p>
          <a:p>
            <a:pPr marL="800100" lvl="1" indent="-285750">
              <a:lnSpc>
                <a:spcPct val="90000"/>
              </a:lnSpc>
              <a:buFont typeface="Arial" panose="020B0604020202020204" pitchFamily="34" charset="0"/>
              <a:buChar char="−"/>
              <a:defRPr/>
            </a:pPr>
            <a:r>
              <a:rPr lang="en-AU" dirty="0">
                <a:latin typeface="Arial" charset="0"/>
              </a:rPr>
              <a:t>Personnel in confined space</a:t>
            </a:r>
          </a:p>
          <a:p>
            <a:pPr marL="800100" lvl="1" indent="-285750">
              <a:lnSpc>
                <a:spcPct val="90000"/>
              </a:lnSpc>
              <a:buFont typeface="Arial" panose="020B0604020202020204" pitchFamily="34" charset="0"/>
              <a:buChar char="−"/>
              <a:defRPr/>
            </a:pPr>
            <a:r>
              <a:rPr lang="en-AU" dirty="0">
                <a:latin typeface="Arial" charset="0"/>
              </a:rPr>
              <a:t>Confined space standby person</a:t>
            </a:r>
          </a:p>
          <a:p>
            <a:pPr marL="342900" lvl="1" indent="-342900">
              <a:spcBef>
                <a:spcPts val="1750"/>
              </a:spcBef>
              <a:buFont typeface="Arial" panose="020B0604020202020204" pitchFamily="34" charset="0"/>
              <a:buChar char="•"/>
              <a:defRPr/>
            </a:pPr>
            <a:r>
              <a:rPr lang="en-AU" dirty="0">
                <a:latin typeface="Arial" charset="0"/>
                <a:ea typeface="ＭＳ Ｐゴシック" pitchFamily="82" charset="-128"/>
              </a:rPr>
              <a:t>Communication tools include:</a:t>
            </a:r>
          </a:p>
          <a:p>
            <a:pPr marL="800100" lvl="1" indent="-285750">
              <a:lnSpc>
                <a:spcPct val="90000"/>
              </a:lnSpc>
              <a:buFont typeface="Arial" panose="020B0604020202020204" pitchFamily="34" charset="0"/>
              <a:buChar char="−"/>
              <a:defRPr/>
            </a:pPr>
            <a:r>
              <a:rPr lang="en-AU" dirty="0">
                <a:latin typeface="Arial" charset="0"/>
              </a:rPr>
              <a:t>Two-way radios</a:t>
            </a:r>
          </a:p>
          <a:p>
            <a:pPr marL="800100" lvl="1" indent="-285750">
              <a:lnSpc>
                <a:spcPct val="90000"/>
              </a:lnSpc>
              <a:buFont typeface="Arial" panose="020B0604020202020204" pitchFamily="34" charset="0"/>
              <a:buChar char="−"/>
              <a:defRPr/>
            </a:pPr>
            <a:r>
              <a:rPr lang="en-AU" dirty="0">
                <a:latin typeface="Arial" charset="0"/>
              </a:rPr>
              <a:t>Mobile phones</a:t>
            </a:r>
          </a:p>
          <a:p>
            <a:pPr marL="800100" lvl="1" indent="-285750">
              <a:lnSpc>
                <a:spcPct val="90000"/>
              </a:lnSpc>
              <a:buFont typeface="Arial" panose="020B0604020202020204" pitchFamily="34" charset="0"/>
              <a:buChar char="−"/>
              <a:defRPr/>
            </a:pPr>
            <a:r>
              <a:rPr lang="en-AU" dirty="0">
                <a:latin typeface="Arial" charset="0"/>
              </a:rPr>
              <a:t>Hand signals</a:t>
            </a:r>
          </a:p>
        </p:txBody>
      </p:sp>
      <p:grpSp>
        <p:nvGrpSpPr>
          <p:cNvPr id="6" name="Group 5"/>
          <p:cNvGrpSpPr/>
          <p:nvPr/>
        </p:nvGrpSpPr>
        <p:grpSpPr>
          <a:xfrm>
            <a:off x="5733435" y="1234354"/>
            <a:ext cx="2819111" cy="5214792"/>
            <a:chOff x="5936635" y="1036309"/>
            <a:chExt cx="2819111" cy="5214792"/>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575506" y="1036309"/>
              <a:ext cx="2052142" cy="161435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936635" y="2742874"/>
              <a:ext cx="2819111" cy="166713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076" name="Picture 4"/>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805665" y="4492957"/>
              <a:ext cx="1950081" cy="175814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spTree>
    <p:extLst>
      <p:ext uri="{BB962C8B-B14F-4D97-AF65-F5344CB8AC3E}">
        <p14:creationId xmlns:p14="http://schemas.microsoft.com/office/powerpoint/2010/main" val="14919456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Hazardous Chemicals</a:t>
            </a:r>
            <a:endParaRPr lang="en-AU" dirty="0"/>
          </a:p>
        </p:txBody>
      </p:sp>
      <p:sp>
        <p:nvSpPr>
          <p:cNvPr id="3" name="Content Placeholder 2"/>
          <p:cNvSpPr>
            <a:spLocks noGrp="1"/>
          </p:cNvSpPr>
          <p:nvPr>
            <p:ph sz="quarter" idx="16"/>
          </p:nvPr>
        </p:nvSpPr>
        <p:spPr/>
        <p:txBody>
          <a:bodyPr/>
          <a:lstStyle/>
          <a:p>
            <a:pPr marL="342900" lvl="1" indent="-342900">
              <a:spcBef>
                <a:spcPts val="1750"/>
              </a:spcBef>
              <a:buFont typeface="Arial" panose="020B0604020202020204" pitchFamily="34" charset="0"/>
              <a:buChar char="•"/>
              <a:defRPr/>
            </a:pPr>
            <a:r>
              <a:rPr lang="en-AU" dirty="0">
                <a:latin typeface="Arial" charset="0"/>
                <a:ea typeface="ＭＳ Ｐゴシック" pitchFamily="82" charset="-128"/>
              </a:rPr>
              <a:t>Handle hazardous chemicals safely</a:t>
            </a:r>
          </a:p>
          <a:p>
            <a:pPr marL="342900" lvl="1" indent="-342900">
              <a:spcBef>
                <a:spcPts val="1750"/>
              </a:spcBef>
              <a:buFont typeface="Arial" panose="020B0604020202020204" pitchFamily="34" charset="0"/>
              <a:buChar char="•"/>
              <a:defRPr/>
            </a:pPr>
            <a:r>
              <a:rPr lang="en-AU" dirty="0">
                <a:latin typeface="Arial" charset="0"/>
                <a:ea typeface="ＭＳ Ｐゴシック" pitchFamily="82" charset="-128"/>
              </a:rPr>
              <a:t>Refer to Safety Data Sheets (SDS)</a:t>
            </a:r>
          </a:p>
          <a:p>
            <a:pPr marL="800100" lvl="1" indent="-285750">
              <a:lnSpc>
                <a:spcPct val="90000"/>
              </a:lnSpc>
              <a:buFont typeface="Arial" panose="020B0604020202020204" pitchFamily="34" charset="0"/>
              <a:buChar char="−"/>
              <a:defRPr/>
            </a:pPr>
            <a:r>
              <a:rPr lang="en-AU" dirty="0">
                <a:latin typeface="Arial" charset="0"/>
              </a:rPr>
              <a:t>Chemical properties</a:t>
            </a:r>
          </a:p>
          <a:p>
            <a:pPr marL="800100" lvl="1" indent="-285750">
              <a:lnSpc>
                <a:spcPct val="90000"/>
              </a:lnSpc>
              <a:buFont typeface="Arial" panose="020B0604020202020204" pitchFamily="34" charset="0"/>
              <a:buChar char="−"/>
              <a:defRPr/>
            </a:pPr>
            <a:r>
              <a:rPr lang="en-AU" dirty="0">
                <a:latin typeface="Arial" charset="0"/>
              </a:rPr>
              <a:t>PPE requirements</a:t>
            </a:r>
          </a:p>
          <a:p>
            <a:pPr marL="800100" lvl="1" indent="-285750">
              <a:lnSpc>
                <a:spcPct val="90000"/>
              </a:lnSpc>
              <a:buFont typeface="Arial" panose="020B0604020202020204" pitchFamily="34" charset="0"/>
              <a:buChar char="−"/>
              <a:defRPr/>
            </a:pPr>
            <a:r>
              <a:rPr lang="en-AU" dirty="0">
                <a:latin typeface="Arial" charset="0"/>
              </a:rPr>
              <a:t>Exposure limits</a:t>
            </a:r>
          </a:p>
          <a:p>
            <a:pPr marL="800100" lvl="1" indent="-285750">
              <a:lnSpc>
                <a:spcPct val="90000"/>
              </a:lnSpc>
              <a:buFont typeface="Arial" panose="020B0604020202020204" pitchFamily="34" charset="0"/>
              <a:buChar char="−"/>
              <a:defRPr/>
            </a:pPr>
            <a:r>
              <a:rPr lang="en-AU" dirty="0">
                <a:latin typeface="Arial" charset="0"/>
              </a:rPr>
              <a:t>Environmental requirements</a:t>
            </a:r>
          </a:p>
          <a:p>
            <a:pPr marL="800100" lvl="1" indent="-285750">
              <a:lnSpc>
                <a:spcPct val="90000"/>
              </a:lnSpc>
              <a:buFont typeface="Arial" panose="020B0604020202020204" pitchFamily="34" charset="0"/>
              <a:buChar char="−"/>
              <a:defRPr/>
            </a:pPr>
            <a:r>
              <a:rPr lang="en-AU" dirty="0">
                <a:latin typeface="Arial" charset="0"/>
              </a:rPr>
              <a:t>First aid procedures</a:t>
            </a:r>
          </a:p>
          <a:p>
            <a:pPr marL="800100" lvl="1" indent="-285750">
              <a:lnSpc>
                <a:spcPct val="90000"/>
              </a:lnSpc>
              <a:buFont typeface="Arial" panose="020B0604020202020204" pitchFamily="34" charset="0"/>
              <a:buChar char="−"/>
              <a:defRPr/>
            </a:pPr>
            <a:r>
              <a:rPr lang="en-AU" dirty="0">
                <a:latin typeface="Arial" charset="0"/>
              </a:rPr>
              <a:t>Disposal</a:t>
            </a:r>
          </a:p>
          <a:p>
            <a:pPr marL="800100" lvl="1" indent="-285750">
              <a:lnSpc>
                <a:spcPct val="90000"/>
              </a:lnSpc>
              <a:buFont typeface="Arial" panose="020B0604020202020204" pitchFamily="34" charset="0"/>
              <a:buChar char="−"/>
              <a:defRPr/>
            </a:pPr>
            <a:endParaRPr lang="en-AU" dirty="0">
              <a:latin typeface="Arial" charset="0"/>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527342" y="2285153"/>
            <a:ext cx="3288827" cy="390751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7099073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1"/>
          </p:nvPr>
        </p:nvSpPr>
        <p:spPr/>
        <p:txBody>
          <a:bodyPr/>
          <a:lstStyle/>
          <a:p>
            <a:pPr marL="342900" lvl="1" indent="-342900">
              <a:spcBef>
                <a:spcPts val="1750"/>
              </a:spcBef>
              <a:buFont typeface="Arial" panose="020B0604020202020204" pitchFamily="34" charset="0"/>
              <a:buChar char="•"/>
              <a:defRPr/>
            </a:pPr>
            <a:r>
              <a:rPr lang="en-AU" sz="1800" dirty="0">
                <a:latin typeface="Arial" charset="0"/>
                <a:ea typeface="ＭＳ Ｐゴシック" pitchFamily="82" charset="-128"/>
              </a:rPr>
              <a:t>Before entering a confined space isolate all energy </a:t>
            </a:r>
            <a:r>
              <a:rPr lang="en-AU" sz="1800" dirty="0" smtClean="0">
                <a:latin typeface="Arial" charset="0"/>
                <a:ea typeface="ＭＳ Ｐゴシック" pitchFamily="82" charset="-128"/>
              </a:rPr>
              <a:t>sources:</a:t>
            </a:r>
            <a:endParaRPr lang="en-AU" sz="1800" dirty="0">
              <a:latin typeface="Arial" charset="0"/>
              <a:ea typeface="ＭＳ Ｐゴシック" pitchFamily="82" charset="-128"/>
            </a:endParaRPr>
          </a:p>
          <a:p>
            <a:pPr marL="800100" lvl="1">
              <a:lnSpc>
                <a:spcPct val="90000"/>
              </a:lnSpc>
              <a:spcBef>
                <a:spcPts val="600"/>
              </a:spcBef>
              <a:buFont typeface="Arial" panose="020B0604020202020204" pitchFamily="34" charset="0"/>
              <a:buChar char="−"/>
              <a:defRPr/>
            </a:pPr>
            <a:r>
              <a:rPr lang="en-AU" sz="1800" dirty="0" smtClean="0">
                <a:latin typeface="Arial" charset="0"/>
              </a:rPr>
              <a:t>Turn </a:t>
            </a:r>
            <a:r>
              <a:rPr lang="en-AU" sz="1800" dirty="0">
                <a:latin typeface="Arial" charset="0"/>
              </a:rPr>
              <a:t>off energy source </a:t>
            </a:r>
          </a:p>
          <a:p>
            <a:pPr marL="800100" lvl="1">
              <a:lnSpc>
                <a:spcPct val="90000"/>
              </a:lnSpc>
              <a:spcBef>
                <a:spcPts val="600"/>
              </a:spcBef>
              <a:buFont typeface="Arial" panose="020B0604020202020204" pitchFamily="34" charset="0"/>
              <a:buChar char="−"/>
              <a:defRPr/>
            </a:pPr>
            <a:r>
              <a:rPr lang="en-AU" sz="1800" dirty="0" smtClean="0">
                <a:latin typeface="Arial" charset="0"/>
              </a:rPr>
              <a:t>Release </a:t>
            </a:r>
            <a:r>
              <a:rPr lang="en-AU" sz="1800" dirty="0">
                <a:latin typeface="Arial" charset="0"/>
              </a:rPr>
              <a:t>energy</a:t>
            </a:r>
          </a:p>
          <a:p>
            <a:pPr marL="800100" lvl="1">
              <a:lnSpc>
                <a:spcPct val="90000"/>
              </a:lnSpc>
              <a:spcBef>
                <a:spcPts val="600"/>
              </a:spcBef>
              <a:buFont typeface="Arial" panose="020B0604020202020204" pitchFamily="34" charset="0"/>
              <a:buChar char="−"/>
              <a:defRPr/>
            </a:pPr>
            <a:r>
              <a:rPr lang="en-AU" sz="1800" dirty="0" smtClean="0">
                <a:latin typeface="Arial" charset="0"/>
              </a:rPr>
              <a:t>Lock, support, barricade </a:t>
            </a:r>
            <a:r>
              <a:rPr lang="en-AU" sz="1800" dirty="0">
                <a:latin typeface="Arial" charset="0"/>
              </a:rPr>
              <a:t>or </a:t>
            </a:r>
            <a:r>
              <a:rPr lang="en-AU" sz="1800" dirty="0" smtClean="0">
                <a:latin typeface="Arial" charset="0"/>
              </a:rPr>
              <a:t>chock</a:t>
            </a:r>
            <a:endParaRPr lang="en-AU" sz="1800" dirty="0">
              <a:latin typeface="Arial" charset="0"/>
            </a:endParaRPr>
          </a:p>
          <a:p>
            <a:pPr marL="342900" lvl="1" indent="-342900">
              <a:spcBef>
                <a:spcPts val="1750"/>
              </a:spcBef>
              <a:buFont typeface="Arial" panose="020B0604020202020204" pitchFamily="34" charset="0"/>
              <a:buChar char="•"/>
              <a:defRPr/>
            </a:pPr>
            <a:r>
              <a:rPr lang="en-AU" sz="1800" dirty="0">
                <a:latin typeface="Arial" charset="0"/>
                <a:ea typeface="ＭＳ Ｐゴシック" pitchFamily="82" charset="-128"/>
              </a:rPr>
              <a:t>Verify isolations</a:t>
            </a:r>
          </a:p>
          <a:p>
            <a:pPr marL="342900" lvl="1" indent="-342900">
              <a:spcBef>
                <a:spcPts val="1750"/>
              </a:spcBef>
              <a:buFont typeface="Arial" panose="020B0604020202020204" pitchFamily="34" charset="0"/>
              <a:buChar char="•"/>
              <a:defRPr/>
            </a:pPr>
            <a:r>
              <a:rPr lang="en-AU" sz="1800" dirty="0">
                <a:latin typeface="Arial" charset="0"/>
                <a:ea typeface="ＭＳ Ｐゴシック" pitchFamily="82" charset="-128"/>
              </a:rPr>
              <a:t>Attach </a:t>
            </a:r>
            <a:r>
              <a:rPr lang="en-AU" sz="1800" dirty="0" smtClean="0">
                <a:latin typeface="Arial" charset="0"/>
                <a:ea typeface="ＭＳ Ｐゴシック" pitchFamily="82" charset="-128"/>
              </a:rPr>
              <a:t>personal </a:t>
            </a:r>
            <a:r>
              <a:rPr lang="en-AU" sz="1800" dirty="0">
                <a:latin typeface="Arial" charset="0"/>
                <a:ea typeface="ＭＳ Ｐゴシック" pitchFamily="82" charset="-128"/>
              </a:rPr>
              <a:t>lock and tag</a:t>
            </a:r>
          </a:p>
          <a:p>
            <a:pPr marL="342900" lvl="1" indent="-342900">
              <a:spcBef>
                <a:spcPts val="1750"/>
              </a:spcBef>
              <a:buFont typeface="Arial" panose="020B0604020202020204" pitchFamily="34" charset="0"/>
              <a:buChar char="•"/>
              <a:defRPr/>
            </a:pPr>
            <a:r>
              <a:rPr lang="en-AU" sz="1800" dirty="0">
                <a:latin typeface="Arial" charset="0"/>
                <a:ea typeface="ＭＳ Ｐゴシック" pitchFamily="82" charset="-128"/>
              </a:rPr>
              <a:t>Interlocking equipment must </a:t>
            </a:r>
            <a:r>
              <a:rPr lang="en-AU" sz="1800" dirty="0" smtClean="0">
                <a:latin typeface="Arial" charset="0"/>
                <a:ea typeface="ＭＳ Ｐゴシック" pitchFamily="82" charset="-128"/>
              </a:rPr>
              <a:t>also be </a:t>
            </a:r>
            <a:r>
              <a:rPr lang="en-AU" sz="1800" dirty="0">
                <a:latin typeface="Arial" charset="0"/>
                <a:ea typeface="ＭＳ Ｐゴシック" pitchFamily="82" charset="-128"/>
              </a:rPr>
              <a:t>isolated</a:t>
            </a:r>
          </a:p>
        </p:txBody>
      </p:sp>
      <p:pic>
        <p:nvPicPr>
          <p:cNvPr id="5" name="Content Placeholder 4"/>
          <p:cNvPicPr>
            <a:picLocks noGrp="1" noChangeAspect="1"/>
          </p:cNvPicPr>
          <p:nvPr>
            <p:ph sz="quarter" idx="16"/>
          </p:nvPr>
        </p:nvPicPr>
        <p:blipFill>
          <a:blip r:embed="rId3">
            <a:extLst>
              <a:ext uri="{28A0092B-C50C-407E-A947-70E740481C1C}">
                <a14:useLocalDpi xmlns:a14="http://schemas.microsoft.com/office/drawing/2010/main"/>
              </a:ext>
            </a:extLst>
          </a:blip>
          <a:stretch>
            <a:fillRect/>
          </a:stretch>
        </p:blipFill>
        <p:spPr>
          <a:xfrm>
            <a:off x="328491" y="1469996"/>
            <a:ext cx="3911600" cy="4184707"/>
          </a:xfrm>
        </p:spPr>
      </p:pic>
      <p:sp>
        <p:nvSpPr>
          <p:cNvPr id="2" name="Title 1"/>
          <p:cNvSpPr>
            <a:spLocks noGrp="1"/>
          </p:cNvSpPr>
          <p:nvPr>
            <p:ph type="title"/>
          </p:nvPr>
        </p:nvSpPr>
        <p:spPr/>
        <p:txBody>
          <a:bodyPr/>
          <a:lstStyle/>
          <a:p>
            <a:r>
              <a:rPr lang="en-AU" dirty="0" smtClean="0"/>
              <a:t>Equipment Isolation and Tagging</a:t>
            </a:r>
            <a:endParaRPr lang="en-AU" dirty="0"/>
          </a:p>
        </p:txBody>
      </p:sp>
    </p:spTree>
    <p:extLst>
      <p:ext uri="{BB962C8B-B14F-4D97-AF65-F5344CB8AC3E}">
        <p14:creationId xmlns:p14="http://schemas.microsoft.com/office/powerpoint/2010/main" val="9097097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Manual Handling</a:t>
            </a:r>
            <a:endParaRPr lang="en-AU" dirty="0"/>
          </a:p>
        </p:txBody>
      </p:sp>
      <p:sp>
        <p:nvSpPr>
          <p:cNvPr id="3" name="Content Placeholder 2"/>
          <p:cNvSpPr>
            <a:spLocks noGrp="1"/>
          </p:cNvSpPr>
          <p:nvPr>
            <p:ph sz="quarter" idx="16"/>
          </p:nvPr>
        </p:nvSpPr>
        <p:spPr/>
        <p:txBody>
          <a:bodyPr/>
          <a:lstStyle/>
          <a:p>
            <a:pPr marL="342900" lvl="1" indent="-342900">
              <a:spcBef>
                <a:spcPts val="1750"/>
              </a:spcBef>
              <a:buFont typeface="Arial" panose="020B0604020202020204" pitchFamily="34" charset="0"/>
              <a:buChar char="•"/>
              <a:defRPr/>
            </a:pPr>
            <a:r>
              <a:rPr lang="en-AU" dirty="0">
                <a:latin typeface="Arial" charset="0"/>
                <a:ea typeface="ＭＳ Ｐゴシック" pitchFamily="82" charset="-128"/>
              </a:rPr>
              <a:t>Use </a:t>
            </a:r>
            <a:r>
              <a:rPr lang="en-AU" b="1" dirty="0">
                <a:latin typeface="Arial" charset="0"/>
                <a:ea typeface="ＭＳ Ｐゴシック" pitchFamily="82" charset="-128"/>
              </a:rPr>
              <a:t>SMART</a:t>
            </a:r>
            <a:r>
              <a:rPr lang="en-AU" dirty="0">
                <a:latin typeface="Arial" charset="0"/>
                <a:ea typeface="ＭＳ Ｐゴシック" pitchFamily="82" charset="-128"/>
              </a:rPr>
              <a:t> lifting technique</a:t>
            </a:r>
          </a:p>
          <a:p>
            <a:pPr marL="800100" lvl="1" indent="-285750">
              <a:lnSpc>
                <a:spcPct val="90000"/>
              </a:lnSpc>
              <a:buFont typeface="Arial" panose="020B0604020202020204" pitchFamily="34" charset="0"/>
              <a:buChar char="−"/>
              <a:defRPr/>
            </a:pPr>
            <a:r>
              <a:rPr lang="en-AU" b="1" dirty="0">
                <a:latin typeface="Arial" charset="0"/>
              </a:rPr>
              <a:t>S</a:t>
            </a:r>
            <a:r>
              <a:rPr lang="en-AU" dirty="0">
                <a:latin typeface="Arial" charset="0"/>
              </a:rPr>
              <a:t>ize up load</a:t>
            </a:r>
          </a:p>
          <a:p>
            <a:pPr marL="800100" lvl="1" indent="-285750">
              <a:lnSpc>
                <a:spcPct val="90000"/>
              </a:lnSpc>
              <a:buFont typeface="Arial" panose="020B0604020202020204" pitchFamily="34" charset="0"/>
              <a:buChar char="−"/>
              <a:defRPr/>
            </a:pPr>
            <a:r>
              <a:rPr lang="en-AU" b="1" dirty="0">
                <a:latin typeface="Arial" charset="0"/>
              </a:rPr>
              <a:t>M</a:t>
            </a:r>
            <a:r>
              <a:rPr lang="en-AU" dirty="0">
                <a:latin typeface="Arial" charset="0"/>
              </a:rPr>
              <a:t>ove load as close to your body as possible</a:t>
            </a:r>
          </a:p>
          <a:p>
            <a:pPr marL="800100" lvl="1" indent="-285750">
              <a:lnSpc>
                <a:spcPct val="90000"/>
              </a:lnSpc>
              <a:buFont typeface="Arial" panose="020B0604020202020204" pitchFamily="34" charset="0"/>
              <a:buChar char="−"/>
              <a:defRPr/>
            </a:pPr>
            <a:r>
              <a:rPr lang="en-AU" b="1" dirty="0">
                <a:latin typeface="Arial" charset="0"/>
              </a:rPr>
              <a:t>A</a:t>
            </a:r>
            <a:r>
              <a:rPr lang="en-AU" dirty="0">
                <a:latin typeface="Arial" charset="0"/>
              </a:rPr>
              <a:t>lways bend your knees</a:t>
            </a:r>
          </a:p>
          <a:p>
            <a:pPr marL="800100" lvl="1" indent="-285750">
              <a:lnSpc>
                <a:spcPct val="90000"/>
              </a:lnSpc>
              <a:buFont typeface="Arial" panose="020B0604020202020204" pitchFamily="34" charset="0"/>
              <a:buChar char="−"/>
              <a:defRPr/>
            </a:pPr>
            <a:r>
              <a:rPr lang="en-AU" b="1" dirty="0">
                <a:latin typeface="Arial" charset="0"/>
              </a:rPr>
              <a:t>R</a:t>
            </a:r>
            <a:r>
              <a:rPr lang="en-AU" dirty="0">
                <a:latin typeface="Arial" charset="0"/>
              </a:rPr>
              <a:t>aise load with your legs</a:t>
            </a:r>
          </a:p>
          <a:p>
            <a:pPr marL="800100" lvl="1" indent="-285750">
              <a:lnSpc>
                <a:spcPct val="90000"/>
              </a:lnSpc>
              <a:buFont typeface="Arial" panose="020B0604020202020204" pitchFamily="34" charset="0"/>
              <a:buChar char="−"/>
              <a:defRPr/>
            </a:pPr>
            <a:r>
              <a:rPr lang="en-AU" b="1" dirty="0">
                <a:latin typeface="Arial" charset="0"/>
              </a:rPr>
              <a:t>T</a:t>
            </a:r>
            <a:r>
              <a:rPr lang="en-AU" dirty="0">
                <a:latin typeface="Arial" charset="0"/>
              </a:rPr>
              <a:t>urn your feet in direction you want to move load</a:t>
            </a:r>
          </a:p>
        </p:txBody>
      </p:sp>
      <p:pic>
        <p:nvPicPr>
          <p:cNvPr id="4098"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15016" r="7347"/>
          <a:stretch/>
        </p:blipFill>
        <p:spPr bwMode="auto">
          <a:xfrm flipH="1">
            <a:off x="6101876" y="2209800"/>
            <a:ext cx="2804422" cy="440776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5037630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Specific Controls for Confined Spaces</a:t>
            </a:r>
            <a:endParaRPr lang="en-AU" dirty="0"/>
          </a:p>
        </p:txBody>
      </p:sp>
      <p:pic>
        <p:nvPicPr>
          <p:cNvPr id="4098" name="Picture 2"/>
          <p:cNvPicPr>
            <a:picLocks noChangeAspect="1" noChangeArrowheads="1"/>
          </p:cNvPicPr>
          <p:nvPr/>
        </p:nvPicPr>
        <p:blipFill rotWithShape="1">
          <a:blip r:embed="rId3" cstate="hqprint">
            <a:extLst>
              <a:ext uri="{28A0092B-C50C-407E-A947-70E740481C1C}">
                <a14:useLocalDpi xmlns:a14="http://schemas.microsoft.com/office/drawing/2010/main"/>
              </a:ext>
            </a:extLst>
          </a:blip>
          <a:srcRect b="10875"/>
          <a:stretch/>
        </p:blipFill>
        <p:spPr bwMode="auto">
          <a:xfrm>
            <a:off x="5188798" y="2788361"/>
            <a:ext cx="3812327" cy="395533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 name="Content Placeholder 2"/>
          <p:cNvSpPr>
            <a:spLocks noGrp="1"/>
          </p:cNvSpPr>
          <p:nvPr>
            <p:ph sz="quarter" idx="16"/>
          </p:nvPr>
        </p:nvSpPr>
        <p:spPr/>
        <p:txBody>
          <a:bodyPr/>
          <a:lstStyle/>
          <a:p>
            <a:pPr marL="342900" lvl="1" indent="-342900">
              <a:spcBef>
                <a:spcPts val="1750"/>
              </a:spcBef>
              <a:buFont typeface="Arial" panose="020B0604020202020204" pitchFamily="34" charset="0"/>
              <a:buChar char="•"/>
              <a:defRPr/>
            </a:pPr>
            <a:r>
              <a:rPr lang="en-AU" dirty="0">
                <a:latin typeface="Arial" charset="0"/>
                <a:ea typeface="ＭＳ Ｐゴシック" pitchFamily="82" charset="-128"/>
              </a:rPr>
              <a:t>Specific controls include:</a:t>
            </a:r>
          </a:p>
          <a:p>
            <a:pPr marL="800100" lvl="1" indent="-285750">
              <a:lnSpc>
                <a:spcPct val="90000"/>
              </a:lnSpc>
              <a:buFont typeface="Arial" panose="020B0604020202020204" pitchFamily="34" charset="0"/>
              <a:buChar char="−"/>
              <a:defRPr/>
            </a:pPr>
            <a:r>
              <a:rPr lang="en-AU" dirty="0">
                <a:latin typeface="Arial" charset="0"/>
              </a:rPr>
              <a:t>Signage and barricading</a:t>
            </a:r>
          </a:p>
          <a:p>
            <a:pPr marL="800100" lvl="1" indent="-285750">
              <a:lnSpc>
                <a:spcPct val="90000"/>
              </a:lnSpc>
              <a:buFont typeface="Arial" panose="020B0604020202020204" pitchFamily="34" charset="0"/>
              <a:buChar char="−"/>
              <a:defRPr/>
            </a:pPr>
            <a:r>
              <a:rPr lang="en-AU" dirty="0">
                <a:latin typeface="Arial" charset="0"/>
              </a:rPr>
              <a:t>Ventilation</a:t>
            </a:r>
          </a:p>
          <a:p>
            <a:pPr marL="800100" lvl="1" indent="-285750">
              <a:lnSpc>
                <a:spcPct val="90000"/>
              </a:lnSpc>
              <a:buFont typeface="Arial" panose="020B0604020202020204" pitchFamily="34" charset="0"/>
              <a:buChar char="−"/>
              <a:defRPr/>
            </a:pPr>
            <a:r>
              <a:rPr lang="en-AU" dirty="0">
                <a:latin typeface="Arial" charset="0"/>
              </a:rPr>
              <a:t>Atmospheric (gas) testing</a:t>
            </a:r>
          </a:p>
          <a:p>
            <a:pPr marL="800100" lvl="1" indent="-285750">
              <a:lnSpc>
                <a:spcPct val="90000"/>
              </a:lnSpc>
              <a:buFont typeface="Arial" panose="020B0604020202020204" pitchFamily="34" charset="0"/>
              <a:buChar char="−"/>
              <a:defRPr/>
            </a:pPr>
            <a:r>
              <a:rPr lang="en-AU" dirty="0">
                <a:latin typeface="Arial" charset="0"/>
              </a:rPr>
              <a:t>PPE and breathing apparatus</a:t>
            </a:r>
          </a:p>
          <a:p>
            <a:pPr marL="800100" lvl="1" indent="-285750">
              <a:lnSpc>
                <a:spcPct val="90000"/>
              </a:lnSpc>
              <a:buFont typeface="Arial" panose="020B0604020202020204" pitchFamily="34" charset="0"/>
              <a:buChar char="−"/>
              <a:defRPr/>
            </a:pPr>
            <a:r>
              <a:rPr lang="en-AU" dirty="0">
                <a:latin typeface="Arial" charset="0"/>
              </a:rPr>
              <a:t>Standby personnel</a:t>
            </a:r>
          </a:p>
          <a:p>
            <a:pPr marL="800100" lvl="1" indent="-285750">
              <a:lnSpc>
                <a:spcPct val="90000"/>
              </a:lnSpc>
              <a:buFont typeface="Arial" panose="020B0604020202020204" pitchFamily="34" charset="0"/>
              <a:buChar char="−"/>
              <a:defRPr/>
            </a:pPr>
            <a:r>
              <a:rPr lang="en-AU" dirty="0">
                <a:latin typeface="Arial" charset="0"/>
              </a:rPr>
              <a:t>Emergency response and rescue procedures</a:t>
            </a:r>
          </a:p>
        </p:txBody>
      </p:sp>
    </p:spTree>
    <p:extLst>
      <p:ext uri="{BB962C8B-B14F-4D97-AF65-F5344CB8AC3E}">
        <p14:creationId xmlns:p14="http://schemas.microsoft.com/office/powerpoint/2010/main" val="9197777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dirty="0" smtClean="0"/>
              <a:t>Signage and Barricading</a:t>
            </a:r>
            <a:endParaRPr lang="en-AU" dirty="0"/>
          </a:p>
        </p:txBody>
      </p:sp>
      <p:sp>
        <p:nvSpPr>
          <p:cNvPr id="2" name="Content Placeholder 1"/>
          <p:cNvSpPr>
            <a:spLocks noGrp="1"/>
          </p:cNvSpPr>
          <p:nvPr>
            <p:ph sz="quarter" idx="16"/>
          </p:nvPr>
        </p:nvSpPr>
        <p:spPr/>
        <p:txBody>
          <a:bodyPr/>
          <a:lstStyle/>
          <a:p>
            <a:pPr marL="342900" lvl="1" indent="-342900">
              <a:spcBef>
                <a:spcPts val="1750"/>
              </a:spcBef>
              <a:buFont typeface="Arial" panose="020B0604020202020204" pitchFamily="34" charset="0"/>
              <a:buChar char="•"/>
              <a:defRPr/>
            </a:pPr>
            <a:r>
              <a:rPr lang="en-AU" altLang="en-US" dirty="0">
                <a:latin typeface="Arial" charset="0"/>
                <a:ea typeface="ＭＳ Ｐゴシック" pitchFamily="82" charset="-128"/>
              </a:rPr>
              <a:t>Protective barriers must be installed in front or around confined space</a:t>
            </a:r>
          </a:p>
          <a:p>
            <a:pPr marL="342900" lvl="1" indent="-342900">
              <a:spcBef>
                <a:spcPts val="1750"/>
              </a:spcBef>
              <a:buFont typeface="Arial" panose="020B0604020202020204" pitchFamily="34" charset="0"/>
              <a:buChar char="•"/>
              <a:defRPr/>
            </a:pPr>
            <a:r>
              <a:rPr lang="en-AU" altLang="en-US" dirty="0">
                <a:latin typeface="Arial" charset="0"/>
                <a:ea typeface="ＭＳ Ｐゴシック" pitchFamily="82" charset="-128"/>
              </a:rPr>
              <a:t>Signage must be in place</a:t>
            </a:r>
          </a:p>
          <a:p>
            <a:pPr marL="342900" lvl="1" indent="-342900">
              <a:spcBef>
                <a:spcPts val="1750"/>
              </a:spcBef>
              <a:buFont typeface="Arial" panose="020B0604020202020204" pitchFamily="34" charset="0"/>
              <a:buChar char="•"/>
              <a:defRPr/>
            </a:pPr>
            <a:r>
              <a:rPr lang="en-AU" altLang="en-US" dirty="0">
                <a:latin typeface="Arial" charset="0"/>
                <a:ea typeface="ＭＳ Ｐゴシック" pitchFamily="82" charset="-128"/>
              </a:rPr>
              <a:t>Confirm locations of signs and barricades </a:t>
            </a:r>
          </a:p>
          <a:p>
            <a:endParaRPr lang="en-AU"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531404" y="2838785"/>
            <a:ext cx="4631377" cy="363821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35570794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dirty="0" smtClean="0"/>
              <a:t>Ventilation</a:t>
            </a:r>
            <a:endParaRPr lang="en-AU" dirty="0"/>
          </a:p>
        </p:txBody>
      </p:sp>
      <p:sp>
        <p:nvSpPr>
          <p:cNvPr id="5" name="Content Placeholder 4"/>
          <p:cNvSpPr>
            <a:spLocks noGrp="1"/>
          </p:cNvSpPr>
          <p:nvPr>
            <p:ph sz="quarter" idx="16"/>
          </p:nvPr>
        </p:nvSpPr>
        <p:spPr>
          <a:xfrm>
            <a:off x="360364" y="1358900"/>
            <a:ext cx="5077176" cy="4965700"/>
          </a:xfrm>
        </p:spPr>
        <p:txBody>
          <a:bodyPr/>
          <a:lstStyle/>
          <a:p>
            <a:pPr marL="342900" lvl="1" indent="-342900">
              <a:spcBef>
                <a:spcPts val="1750"/>
              </a:spcBef>
              <a:buFont typeface="Arial" panose="020B0604020202020204" pitchFamily="34" charset="0"/>
              <a:buChar char="•"/>
              <a:defRPr/>
            </a:pPr>
            <a:r>
              <a:rPr lang="en-AU" altLang="en-US" dirty="0">
                <a:latin typeface="Arial" charset="0"/>
                <a:ea typeface="ＭＳ Ｐゴシック" pitchFamily="82" charset="-128"/>
              </a:rPr>
              <a:t>Ventilation:</a:t>
            </a:r>
          </a:p>
          <a:p>
            <a:pPr marL="800100" lvl="1" indent="-285750">
              <a:lnSpc>
                <a:spcPct val="90000"/>
              </a:lnSpc>
              <a:buFont typeface="Arial" panose="020B0604020202020204" pitchFamily="34" charset="0"/>
              <a:buChar char="−"/>
              <a:defRPr/>
            </a:pPr>
            <a:r>
              <a:rPr lang="en-AU" altLang="en-US" dirty="0">
                <a:latin typeface="Arial" charset="0"/>
              </a:rPr>
              <a:t>Creates a safe, breathable atmosphere</a:t>
            </a:r>
          </a:p>
          <a:p>
            <a:pPr marL="800100" lvl="1" indent="-285750">
              <a:lnSpc>
                <a:spcPct val="90000"/>
              </a:lnSpc>
              <a:buFont typeface="Arial" panose="020B0604020202020204" pitchFamily="34" charset="0"/>
              <a:buChar char="−"/>
              <a:defRPr/>
            </a:pPr>
            <a:r>
              <a:rPr lang="en-AU" altLang="en-US" dirty="0">
                <a:latin typeface="Arial" charset="0"/>
              </a:rPr>
              <a:t>Maintains temperature</a:t>
            </a:r>
          </a:p>
          <a:p>
            <a:pPr marL="800100" lvl="1" indent="-285750">
              <a:lnSpc>
                <a:spcPct val="90000"/>
              </a:lnSpc>
              <a:buFont typeface="Arial" panose="020B0604020202020204" pitchFamily="34" charset="0"/>
              <a:buChar char="−"/>
              <a:defRPr/>
            </a:pPr>
            <a:r>
              <a:rPr lang="en-AU" altLang="en-US" dirty="0">
                <a:latin typeface="Arial" charset="0"/>
              </a:rPr>
              <a:t>Purges / flushes contaminants </a:t>
            </a:r>
          </a:p>
          <a:p>
            <a:pPr marL="800100" lvl="1" indent="-285750">
              <a:lnSpc>
                <a:spcPct val="90000"/>
              </a:lnSpc>
              <a:buFont typeface="Arial" panose="020B0604020202020204" pitchFamily="34" charset="0"/>
              <a:buChar char="−"/>
              <a:defRPr/>
            </a:pPr>
            <a:r>
              <a:rPr lang="en-AU" altLang="en-US" dirty="0">
                <a:latin typeface="Arial" charset="0"/>
              </a:rPr>
              <a:t>Can be supplied naturally if there are sufficient openings</a:t>
            </a:r>
          </a:p>
          <a:p>
            <a:pPr marL="800100" lvl="1" indent="-285750">
              <a:lnSpc>
                <a:spcPct val="90000"/>
              </a:lnSpc>
              <a:buFont typeface="Arial" panose="020B0604020202020204" pitchFamily="34" charset="0"/>
              <a:buChar char="−"/>
              <a:defRPr/>
            </a:pPr>
            <a:r>
              <a:rPr lang="en-AU" altLang="en-US" dirty="0">
                <a:latin typeface="Arial" charset="0"/>
              </a:rPr>
              <a:t>Mainly forced by mechanical means</a:t>
            </a: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678839" y="1454810"/>
            <a:ext cx="3046806" cy="477388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34034058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1"/>
          </p:nvPr>
        </p:nvSpPr>
        <p:spPr/>
        <p:txBody>
          <a:bodyPr/>
          <a:lstStyle/>
          <a:p>
            <a:pPr marL="342900" lvl="1" indent="-342900">
              <a:spcBef>
                <a:spcPts val="1750"/>
              </a:spcBef>
              <a:buFont typeface="Arial" panose="020B0604020202020204" pitchFamily="34" charset="0"/>
              <a:buChar char="•"/>
              <a:defRPr/>
            </a:pPr>
            <a:r>
              <a:rPr lang="en-AU" sz="1800" dirty="0">
                <a:solidFill>
                  <a:schemeClr val="tx1"/>
                </a:solidFill>
                <a:latin typeface="Arial" charset="0"/>
                <a:ea typeface="ＭＳ Ｐゴシック" pitchFamily="82" charset="-128"/>
              </a:rPr>
              <a:t>Record of:</a:t>
            </a:r>
          </a:p>
          <a:p>
            <a:pPr marL="800100" lvl="1" indent="-285750">
              <a:buFont typeface="Arial" panose="020B0604020202020204" pitchFamily="34" charset="0"/>
              <a:buChar char="−"/>
              <a:defRPr/>
            </a:pPr>
            <a:r>
              <a:rPr lang="en-AU" sz="1800" dirty="0">
                <a:solidFill>
                  <a:schemeClr val="tx1"/>
                </a:solidFill>
                <a:latin typeface="Arial" charset="0"/>
              </a:rPr>
              <a:t>Pre-determined confined space</a:t>
            </a:r>
          </a:p>
          <a:p>
            <a:pPr marL="800100" lvl="1" indent="-285750">
              <a:buFont typeface="Arial" panose="020B0604020202020204" pitchFamily="34" charset="0"/>
              <a:buChar char="−"/>
              <a:defRPr/>
            </a:pPr>
            <a:r>
              <a:rPr lang="en-AU" sz="1800" dirty="0">
                <a:solidFill>
                  <a:schemeClr val="tx1"/>
                </a:solidFill>
                <a:latin typeface="Arial" charset="0"/>
              </a:rPr>
              <a:t>Location of confined space</a:t>
            </a:r>
          </a:p>
          <a:p>
            <a:pPr marL="800100" lvl="1" indent="-285750">
              <a:buFont typeface="Arial" panose="020B0604020202020204" pitchFamily="34" charset="0"/>
              <a:buChar char="−"/>
              <a:defRPr/>
            </a:pPr>
            <a:r>
              <a:rPr lang="en-AU" sz="1800" dirty="0">
                <a:solidFill>
                  <a:schemeClr val="tx1"/>
                </a:solidFill>
                <a:latin typeface="Arial" charset="0"/>
              </a:rPr>
              <a:t>Confined space number</a:t>
            </a:r>
          </a:p>
          <a:p>
            <a:pPr marL="800100" lvl="1" indent="-285750">
              <a:buFont typeface="Arial" panose="020B0604020202020204" pitchFamily="34" charset="0"/>
              <a:buChar char="−"/>
              <a:defRPr/>
            </a:pPr>
            <a:r>
              <a:rPr lang="en-AU" sz="1800" dirty="0">
                <a:solidFill>
                  <a:schemeClr val="tx1"/>
                </a:solidFill>
                <a:latin typeface="Arial" charset="0"/>
              </a:rPr>
              <a:t>Description of confined space</a:t>
            </a:r>
          </a:p>
          <a:p>
            <a:pPr marL="342900" lvl="1" indent="-342900">
              <a:spcBef>
                <a:spcPts val="1750"/>
              </a:spcBef>
              <a:buFont typeface="Arial" panose="020B0604020202020204" pitchFamily="34" charset="0"/>
              <a:buChar char="•"/>
              <a:defRPr/>
            </a:pPr>
            <a:r>
              <a:rPr lang="en-AU" sz="1800" dirty="0">
                <a:solidFill>
                  <a:schemeClr val="tx1"/>
                </a:solidFill>
                <a:latin typeface="Arial" charset="0"/>
                <a:ea typeface="ＭＳ Ｐゴシック" pitchFamily="82" charset="-128"/>
              </a:rPr>
              <a:t>Signs placed at entry point </a:t>
            </a:r>
          </a:p>
        </p:txBody>
      </p:sp>
      <p:pic>
        <p:nvPicPr>
          <p:cNvPr id="6" name="Picture 2"/>
          <p:cNvPicPr>
            <a:picLocks noGrp="1" noChangeAspect="1" noChangeArrowheads="1"/>
          </p:cNvPicPr>
          <p:nvPr>
            <p:ph sz="quarter" idx="16"/>
          </p:nvPr>
        </p:nvPicPr>
        <p:blipFill rotWithShape="1">
          <a:blip r:embed="rId3">
            <a:extLst>
              <a:ext uri="{28A0092B-C50C-407E-A947-70E740481C1C}">
                <a14:useLocalDpi xmlns:a14="http://schemas.microsoft.com/office/drawing/2010/main"/>
              </a:ext>
            </a:extLst>
          </a:blip>
          <a:srcRect/>
          <a:stretch/>
        </p:blipFill>
        <p:spPr bwMode="auto">
          <a:xfrm>
            <a:off x="328490" y="1835150"/>
            <a:ext cx="4197600" cy="323350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itle 3"/>
          <p:cNvSpPr>
            <a:spLocks noGrp="1"/>
          </p:cNvSpPr>
          <p:nvPr>
            <p:ph type="title"/>
          </p:nvPr>
        </p:nvSpPr>
        <p:spPr/>
        <p:txBody>
          <a:bodyPr/>
          <a:lstStyle/>
          <a:p>
            <a:r>
              <a:rPr lang="en-AU" dirty="0" smtClean="0"/>
              <a:t>Confined Space Register</a:t>
            </a:r>
            <a:endParaRPr lang="en-AU" dirty="0"/>
          </a:p>
        </p:txBody>
      </p:sp>
    </p:spTree>
    <p:extLst>
      <p:ext uri="{BB962C8B-B14F-4D97-AF65-F5344CB8AC3E}">
        <p14:creationId xmlns:p14="http://schemas.microsoft.com/office/powerpoint/2010/main" val="271686499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Atmospheric Testing</a:t>
            </a:r>
            <a:endParaRPr lang="en-AU" dirty="0"/>
          </a:p>
        </p:txBody>
      </p:sp>
      <p:sp>
        <p:nvSpPr>
          <p:cNvPr id="3" name="Content Placeholder 2"/>
          <p:cNvSpPr>
            <a:spLocks noGrp="1"/>
          </p:cNvSpPr>
          <p:nvPr>
            <p:ph sz="quarter" idx="16"/>
          </p:nvPr>
        </p:nvSpPr>
        <p:spPr>
          <a:xfrm>
            <a:off x="360363" y="1358900"/>
            <a:ext cx="4694237" cy="4965700"/>
          </a:xfrm>
        </p:spPr>
        <p:txBody>
          <a:bodyPr/>
          <a:lstStyle/>
          <a:p>
            <a:pPr marL="342900" lvl="1" indent="-342900">
              <a:spcBef>
                <a:spcPts val="1750"/>
              </a:spcBef>
              <a:buFont typeface="Arial" panose="020B0604020202020204" pitchFamily="34" charset="0"/>
              <a:buChar char="•"/>
              <a:defRPr/>
            </a:pPr>
            <a:r>
              <a:rPr lang="en-AU" dirty="0">
                <a:latin typeface="Arial" charset="0"/>
                <a:ea typeface="ＭＳ Ｐゴシック" pitchFamily="82" charset="-128"/>
              </a:rPr>
              <a:t>Air within confined space must be tested to confirm that it is:</a:t>
            </a:r>
          </a:p>
          <a:p>
            <a:pPr marL="800100" lvl="1" indent="-285750">
              <a:lnSpc>
                <a:spcPct val="90000"/>
              </a:lnSpc>
              <a:buFont typeface="Arial" panose="020B0604020202020204" pitchFamily="34" charset="0"/>
              <a:buChar char="−"/>
              <a:defRPr/>
            </a:pPr>
            <a:r>
              <a:rPr lang="en-AU" dirty="0">
                <a:latin typeface="Arial" charset="0"/>
              </a:rPr>
              <a:t>Free from toxic and flammable vapours</a:t>
            </a:r>
          </a:p>
          <a:p>
            <a:pPr marL="800100" lvl="1" indent="-285750">
              <a:lnSpc>
                <a:spcPct val="90000"/>
              </a:lnSpc>
              <a:buFont typeface="Arial" panose="020B0604020202020204" pitchFamily="34" charset="0"/>
              <a:buChar char="−"/>
              <a:defRPr/>
            </a:pPr>
            <a:r>
              <a:rPr lang="en-AU" dirty="0">
                <a:latin typeface="Arial" charset="0"/>
              </a:rPr>
              <a:t>Fit to breathe</a:t>
            </a:r>
          </a:p>
          <a:p>
            <a:pPr marL="342900" lvl="1" indent="-342900">
              <a:spcBef>
                <a:spcPts val="1750"/>
              </a:spcBef>
              <a:buFont typeface="Arial" panose="020B0604020202020204" pitchFamily="34" charset="0"/>
              <a:buChar char="•"/>
              <a:tabLst>
                <a:tab pos="355600" algn="l"/>
              </a:tabLst>
              <a:defRPr/>
            </a:pPr>
            <a:r>
              <a:rPr lang="en-AU" dirty="0">
                <a:latin typeface="Arial" charset="0"/>
                <a:ea typeface="ＭＳ Ｐゴシック" pitchFamily="82" charset="-128"/>
              </a:rPr>
              <a:t>Testing is conducted:</a:t>
            </a:r>
          </a:p>
          <a:p>
            <a:pPr marL="800100" lvl="1" indent="-285750">
              <a:lnSpc>
                <a:spcPct val="90000"/>
              </a:lnSpc>
              <a:buFont typeface="Arial" panose="020B0604020202020204" pitchFamily="34" charset="0"/>
              <a:buChar char="−"/>
              <a:tabLst>
                <a:tab pos="355600" algn="l"/>
              </a:tabLst>
              <a:defRPr/>
            </a:pPr>
            <a:r>
              <a:rPr lang="en-AU" dirty="0">
                <a:latin typeface="Arial" charset="0"/>
              </a:rPr>
              <a:t>By a competent, authorised person</a:t>
            </a:r>
          </a:p>
          <a:p>
            <a:pPr marL="800100" lvl="1" indent="-285750">
              <a:lnSpc>
                <a:spcPct val="90000"/>
              </a:lnSpc>
              <a:buFont typeface="Arial" panose="020B0604020202020204" pitchFamily="34" charset="0"/>
              <a:buChar char="−"/>
              <a:tabLst>
                <a:tab pos="355600" algn="l"/>
              </a:tabLst>
              <a:defRPr/>
            </a:pPr>
            <a:r>
              <a:rPr lang="en-AU" dirty="0">
                <a:latin typeface="Arial" charset="0"/>
              </a:rPr>
              <a:t>Using a suitable gas detector</a:t>
            </a:r>
          </a:p>
          <a:p>
            <a:pPr marL="342900" lvl="1" indent="-342900">
              <a:spcBef>
                <a:spcPts val="1750"/>
              </a:spcBef>
              <a:buFont typeface="Arial" panose="020B0604020202020204" pitchFamily="34" charset="0"/>
              <a:buChar char="•"/>
              <a:tabLst>
                <a:tab pos="355600" algn="l"/>
              </a:tabLst>
              <a:defRPr/>
            </a:pPr>
            <a:r>
              <a:rPr lang="en-AU" dirty="0">
                <a:latin typeface="Arial" charset="0"/>
                <a:ea typeface="ＭＳ Ｐゴシック" pitchFamily="82" charset="-128"/>
              </a:rPr>
              <a:t>Results recorded on </a:t>
            </a:r>
            <a:r>
              <a:rPr lang="en-AU" dirty="0" smtClean="0">
                <a:latin typeface="Arial" charset="0"/>
                <a:ea typeface="ＭＳ Ｐゴシック" pitchFamily="82" charset="-128"/>
              </a:rPr>
              <a:t>ATW/Clearance Certificate </a:t>
            </a:r>
            <a:endParaRPr lang="en-AU" dirty="0">
              <a:latin typeface="Arial" charset="0"/>
              <a:ea typeface="ＭＳ Ｐゴシック" pitchFamily="82" charset="-128"/>
            </a:endParaRPr>
          </a:p>
          <a:p>
            <a:pPr>
              <a:buClr>
                <a:srgbClr val="579A34"/>
              </a:buClr>
            </a:pPr>
            <a:endParaRPr lang="en-AU" sz="1800"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a:ext>
            </a:extLst>
          </a:blip>
          <a:stretch>
            <a:fillRect/>
          </a:stretch>
        </p:blipFill>
        <p:spPr bwMode="auto">
          <a:xfrm>
            <a:off x="5054600" y="1358900"/>
            <a:ext cx="3872333" cy="397989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145285492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Testing Process</a:t>
            </a:r>
            <a:endParaRPr lang="en-AU" dirty="0"/>
          </a:p>
        </p:txBody>
      </p:sp>
      <p:graphicFrame>
        <p:nvGraphicFramePr>
          <p:cNvPr id="4" name="Content Placeholder 3"/>
          <p:cNvGraphicFramePr>
            <a:graphicFrameLocks noGrp="1"/>
          </p:cNvGraphicFramePr>
          <p:nvPr>
            <p:ph sz="quarter" idx="16"/>
            <p:extLst>
              <p:ext uri="{D42A27DB-BD31-4B8C-83A1-F6EECF244321}">
                <p14:modId xmlns:p14="http://schemas.microsoft.com/office/powerpoint/2010/main" val="1198912480"/>
              </p:ext>
            </p:extLst>
          </p:nvPr>
        </p:nvGraphicFramePr>
        <p:xfrm>
          <a:off x="360363" y="1358900"/>
          <a:ext cx="8351839" cy="3845560"/>
        </p:xfrm>
        <a:graphic>
          <a:graphicData uri="http://schemas.openxmlformats.org/drawingml/2006/table">
            <a:tbl>
              <a:tblPr firstRow="1" bandRow="1">
                <a:tableStyleId>{2A488322-F2BA-4B5B-9748-0D474271808F}</a:tableStyleId>
              </a:tblPr>
              <a:tblGrid>
                <a:gridCol w="647939"/>
                <a:gridCol w="2534666"/>
                <a:gridCol w="5169234"/>
              </a:tblGrid>
              <a:tr h="370840">
                <a:tc gridSpan="3">
                  <a:txBody>
                    <a:bodyPr/>
                    <a:lstStyle/>
                    <a:p>
                      <a:pPr algn="ctr"/>
                      <a:r>
                        <a:rPr lang="en-AU" dirty="0" smtClean="0"/>
                        <a:t>Stages of Atmospheric Testing</a:t>
                      </a:r>
                      <a:endParaRPr lang="en-AU" dirty="0"/>
                    </a:p>
                  </a:txBody>
                  <a:tcPr marL="87914" marR="87914"/>
                </a:tc>
                <a:tc hMerge="1">
                  <a:txBody>
                    <a:bodyPr/>
                    <a:lstStyle/>
                    <a:p>
                      <a:endParaRPr lang="en-AU" dirty="0"/>
                    </a:p>
                  </a:txBody>
                  <a:tcPr/>
                </a:tc>
                <a:tc hMerge="1">
                  <a:txBody>
                    <a:bodyPr/>
                    <a:lstStyle/>
                    <a:p>
                      <a:endParaRPr lang="en-AU" dirty="0"/>
                    </a:p>
                  </a:txBody>
                  <a:tcPr/>
                </a:tc>
              </a:tr>
              <a:tr h="370840">
                <a:tc>
                  <a:txBody>
                    <a:bodyPr/>
                    <a:lstStyle/>
                    <a:p>
                      <a:r>
                        <a:rPr lang="en-AU" dirty="0" smtClean="0"/>
                        <a:t>1.</a:t>
                      </a:r>
                      <a:endParaRPr lang="en-AU" dirty="0"/>
                    </a:p>
                  </a:txBody>
                  <a:tcPr marL="87914" marR="87914"/>
                </a:tc>
                <a:tc>
                  <a:txBody>
                    <a:bodyPr/>
                    <a:lstStyle/>
                    <a:p>
                      <a:r>
                        <a:rPr lang="en-AU" dirty="0" smtClean="0"/>
                        <a:t>Initial</a:t>
                      </a:r>
                      <a:r>
                        <a:rPr lang="en-AU" baseline="0" dirty="0" smtClean="0"/>
                        <a:t> External Test</a:t>
                      </a:r>
                      <a:endParaRPr lang="en-AU" dirty="0"/>
                    </a:p>
                  </a:txBody>
                  <a:tcPr marL="87914" marR="87914"/>
                </a:tc>
                <a:tc>
                  <a:txBody>
                    <a:bodyPr/>
                    <a:lstStyle/>
                    <a:p>
                      <a:r>
                        <a:rPr lang="en-AU" dirty="0" smtClean="0"/>
                        <a:t>Test the atmosphere from outside the confined space using probes</a:t>
                      </a:r>
                    </a:p>
                  </a:txBody>
                  <a:tcPr marL="87914" marR="87914"/>
                </a:tc>
              </a:tr>
              <a:tr h="370840">
                <a:tc>
                  <a:txBody>
                    <a:bodyPr/>
                    <a:lstStyle/>
                    <a:p>
                      <a:r>
                        <a:rPr lang="en-AU" dirty="0" smtClean="0"/>
                        <a:t>2.</a:t>
                      </a:r>
                      <a:endParaRPr lang="en-AU" dirty="0"/>
                    </a:p>
                  </a:txBody>
                  <a:tcPr marL="87914" marR="87914"/>
                </a:tc>
                <a:tc>
                  <a:txBody>
                    <a:bodyPr/>
                    <a:lstStyle/>
                    <a:p>
                      <a:r>
                        <a:rPr lang="en-AU" dirty="0" smtClean="0"/>
                        <a:t>Internal Test</a:t>
                      </a:r>
                      <a:endParaRPr lang="en-AU" dirty="0"/>
                    </a:p>
                  </a:txBody>
                  <a:tcPr marL="87914" marR="87914"/>
                </a:tc>
                <a:tc>
                  <a:txBody>
                    <a:bodyPr/>
                    <a:lstStyle/>
                    <a:p>
                      <a:r>
                        <a:rPr lang="en-AU" dirty="0" smtClean="0"/>
                        <a:t>Perform tests on all levels of the confined space (side to side and top to bottom)</a:t>
                      </a:r>
                    </a:p>
                  </a:txBody>
                  <a:tcPr marL="87914" marR="87914"/>
                </a:tc>
              </a:tr>
              <a:tr h="370840">
                <a:tc>
                  <a:txBody>
                    <a:bodyPr/>
                    <a:lstStyle/>
                    <a:p>
                      <a:r>
                        <a:rPr lang="en-AU" dirty="0" smtClean="0"/>
                        <a:t>3.</a:t>
                      </a:r>
                      <a:endParaRPr lang="en-AU" dirty="0"/>
                    </a:p>
                  </a:txBody>
                  <a:tcPr marL="87914" marR="87914"/>
                </a:tc>
                <a:tc>
                  <a:txBody>
                    <a:bodyPr/>
                    <a:lstStyle/>
                    <a:p>
                      <a:r>
                        <a:rPr lang="en-AU" dirty="0" smtClean="0"/>
                        <a:t>Test Order</a:t>
                      </a:r>
                      <a:endParaRPr lang="en-AU" dirty="0"/>
                    </a:p>
                  </a:txBody>
                  <a:tcPr marL="87914" marR="87914"/>
                </a:tc>
                <a:tc>
                  <a:txBody>
                    <a:bodyPr/>
                    <a:lstStyle/>
                    <a:p>
                      <a:pPr marL="342900" indent="-342900">
                        <a:buFont typeface="+mj-lt"/>
                        <a:buAutoNum type="arabicPeriod"/>
                      </a:pPr>
                      <a:r>
                        <a:rPr lang="en-AU" dirty="0" smtClean="0"/>
                        <a:t>Oxygen</a:t>
                      </a:r>
                    </a:p>
                    <a:p>
                      <a:pPr marL="342900" indent="-342900">
                        <a:buFont typeface="+mj-lt"/>
                        <a:buAutoNum type="arabicPeriod"/>
                      </a:pPr>
                      <a:r>
                        <a:rPr lang="en-AU" dirty="0" smtClean="0"/>
                        <a:t>Combustible gases</a:t>
                      </a:r>
                    </a:p>
                    <a:p>
                      <a:pPr marL="342900" indent="-342900">
                        <a:buFont typeface="+mj-lt"/>
                        <a:buAutoNum type="arabicPeriod"/>
                      </a:pPr>
                      <a:r>
                        <a:rPr lang="en-AU" dirty="0" smtClean="0"/>
                        <a:t>Toxic gases</a:t>
                      </a:r>
                    </a:p>
                  </a:txBody>
                  <a:tcPr marL="87914" marR="87914"/>
                </a:tc>
              </a:tr>
              <a:tr h="370840">
                <a:tc>
                  <a:txBody>
                    <a:bodyPr/>
                    <a:lstStyle/>
                    <a:p>
                      <a:r>
                        <a:rPr lang="en-AU" dirty="0" smtClean="0"/>
                        <a:t>4.</a:t>
                      </a:r>
                      <a:endParaRPr lang="en-AU" dirty="0"/>
                    </a:p>
                  </a:txBody>
                  <a:tcPr marL="87914" marR="87914"/>
                </a:tc>
                <a:tc>
                  <a:txBody>
                    <a:bodyPr/>
                    <a:lstStyle/>
                    <a:p>
                      <a:r>
                        <a:rPr lang="en-AU" dirty="0" smtClean="0"/>
                        <a:t>Test Duration</a:t>
                      </a:r>
                      <a:endParaRPr lang="en-AU" dirty="0"/>
                    </a:p>
                  </a:txBody>
                  <a:tcPr marL="87914" marR="87914"/>
                </a:tc>
                <a:tc>
                  <a:txBody>
                    <a:bodyPr/>
                    <a:lstStyle/>
                    <a:p>
                      <a:r>
                        <a:rPr lang="en-AU" dirty="0" smtClean="0"/>
                        <a:t>Perform each test for at least the minimum time as specified by the instrument manufacturer</a:t>
                      </a:r>
                    </a:p>
                  </a:txBody>
                  <a:tcPr marL="87914" marR="87914"/>
                </a:tc>
              </a:tr>
              <a:tr h="370840">
                <a:tc>
                  <a:txBody>
                    <a:bodyPr/>
                    <a:lstStyle/>
                    <a:p>
                      <a:r>
                        <a:rPr lang="en-AU" dirty="0" smtClean="0"/>
                        <a:t>5.</a:t>
                      </a:r>
                      <a:endParaRPr lang="en-AU" dirty="0"/>
                    </a:p>
                  </a:txBody>
                  <a:tcPr marL="87914" marR="87914"/>
                </a:tc>
                <a:tc>
                  <a:txBody>
                    <a:bodyPr/>
                    <a:lstStyle/>
                    <a:p>
                      <a:r>
                        <a:rPr lang="en-AU" dirty="0" smtClean="0"/>
                        <a:t>Record Findings</a:t>
                      </a:r>
                      <a:endParaRPr lang="en-AU" dirty="0"/>
                    </a:p>
                  </a:txBody>
                  <a:tcPr marL="87914" marR="87914"/>
                </a:tc>
                <a:tc>
                  <a:txBody>
                    <a:bodyPr/>
                    <a:lstStyle/>
                    <a:p>
                      <a:r>
                        <a:rPr lang="en-AU" dirty="0" smtClean="0"/>
                        <a:t>Record the test results on the authorisation, along with the equipment or method used</a:t>
                      </a:r>
                    </a:p>
                  </a:txBody>
                  <a:tcPr marL="87914" marR="87914"/>
                </a:tc>
              </a:tr>
            </a:tbl>
          </a:graphicData>
        </a:graphic>
      </p:graphicFrame>
    </p:spTree>
    <p:extLst>
      <p:ext uri="{BB962C8B-B14F-4D97-AF65-F5344CB8AC3E}">
        <p14:creationId xmlns:p14="http://schemas.microsoft.com/office/powerpoint/2010/main" val="95621927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Exposure Standards</a:t>
            </a:r>
            <a:endParaRPr lang="en-AU" dirty="0"/>
          </a:p>
        </p:txBody>
      </p:sp>
      <p:pic>
        <p:nvPicPr>
          <p:cNvPr id="4" name="Picture 2"/>
          <p:cNvPicPr>
            <a:picLocks noGrp="1" noChangeAspect="1" noChangeArrowheads="1"/>
          </p:cNvPicPr>
          <p:nvPr>
            <p:ph sz="quarter" idx="16"/>
          </p:nvPr>
        </p:nvPicPr>
        <p:blipFill>
          <a:blip r:embed="rId3">
            <a:extLst>
              <a:ext uri="{28A0092B-C50C-407E-A947-70E740481C1C}">
                <a14:useLocalDpi xmlns:a14="http://schemas.microsoft.com/office/drawing/2010/main"/>
              </a:ext>
            </a:extLst>
          </a:blip>
          <a:stretch>
            <a:fillRect/>
          </a:stretch>
        </p:blipFill>
        <p:spPr bwMode="auto">
          <a:xfrm>
            <a:off x="873125" y="1670050"/>
            <a:ext cx="8128000" cy="40386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149093015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Minimum Requirements</a:t>
            </a:r>
            <a:endParaRPr lang="en-AU" dirty="0"/>
          </a:p>
        </p:txBody>
      </p:sp>
      <p:graphicFrame>
        <p:nvGraphicFramePr>
          <p:cNvPr id="4" name="Content Placeholder 3"/>
          <p:cNvGraphicFramePr>
            <a:graphicFrameLocks noGrp="1"/>
          </p:cNvGraphicFramePr>
          <p:nvPr>
            <p:ph sz="quarter" idx="16"/>
            <p:extLst>
              <p:ext uri="{D42A27DB-BD31-4B8C-83A1-F6EECF244321}">
                <p14:modId xmlns:p14="http://schemas.microsoft.com/office/powerpoint/2010/main" val="767703452"/>
              </p:ext>
            </p:extLst>
          </p:nvPr>
        </p:nvGraphicFramePr>
        <p:xfrm>
          <a:off x="360363" y="1358900"/>
          <a:ext cx="8351837" cy="3774440"/>
        </p:xfrm>
        <a:graphic>
          <a:graphicData uri="http://schemas.openxmlformats.org/drawingml/2006/table">
            <a:tbl>
              <a:tblPr firstRow="1" bandRow="1">
                <a:tableStyleId>{2A488322-F2BA-4B5B-9748-0D474271808F}</a:tableStyleId>
              </a:tblPr>
              <a:tblGrid>
                <a:gridCol w="2223540"/>
                <a:gridCol w="6128297"/>
              </a:tblGrid>
              <a:tr h="370840">
                <a:tc>
                  <a:txBody>
                    <a:bodyPr/>
                    <a:lstStyle/>
                    <a:p>
                      <a:pPr algn="ctr"/>
                      <a:r>
                        <a:rPr lang="en-AU" dirty="0" smtClean="0"/>
                        <a:t>Item</a:t>
                      </a:r>
                      <a:endParaRPr lang="en-AU" dirty="0"/>
                    </a:p>
                  </a:txBody>
                  <a:tcPr marL="87914" marR="87914"/>
                </a:tc>
                <a:tc>
                  <a:txBody>
                    <a:bodyPr/>
                    <a:lstStyle/>
                    <a:p>
                      <a:pPr algn="ctr"/>
                      <a:r>
                        <a:rPr lang="en-AU" dirty="0" smtClean="0"/>
                        <a:t>Requirements</a:t>
                      </a:r>
                      <a:endParaRPr lang="en-AU" dirty="0"/>
                    </a:p>
                  </a:txBody>
                  <a:tcPr marL="87914" marR="87914"/>
                </a:tc>
              </a:tr>
              <a:tr h="370840">
                <a:tc>
                  <a:txBody>
                    <a:bodyPr/>
                    <a:lstStyle/>
                    <a:p>
                      <a:r>
                        <a:rPr lang="en-AU" dirty="0" smtClean="0"/>
                        <a:t>LEL</a:t>
                      </a:r>
                      <a:endParaRPr lang="en-AU" dirty="0"/>
                    </a:p>
                  </a:txBody>
                  <a:tcPr marL="87914" marR="87914"/>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AU" sz="1800" dirty="0" smtClean="0"/>
                        <a:t>Lower</a:t>
                      </a:r>
                      <a:r>
                        <a:rPr lang="en-AU" sz="1800" baseline="0" dirty="0" smtClean="0"/>
                        <a:t> Explosive Level (LEL) must be less than 5%</a:t>
                      </a:r>
                      <a:endParaRPr lang="en-AU" sz="1800" dirty="0" smtClean="0">
                        <a:latin typeface="Arial" panose="020B0604020202020204" pitchFamily="34" charset="0"/>
                        <a:cs typeface="Arial" panose="020B0604020202020204" pitchFamily="34" charset="0"/>
                      </a:endParaRPr>
                    </a:p>
                  </a:txBody>
                  <a:tcPr marL="87914" marR="87914"/>
                </a:tc>
              </a:tr>
              <a:tr h="370840">
                <a:tc>
                  <a:txBody>
                    <a:bodyPr/>
                    <a:lstStyle/>
                    <a:p>
                      <a:r>
                        <a:rPr lang="en-AU" dirty="0" smtClean="0"/>
                        <a:t>Oxygen</a:t>
                      </a:r>
                      <a:endParaRPr lang="en-AU" dirty="0"/>
                    </a:p>
                  </a:txBody>
                  <a:tcPr marL="87914" marR="87914"/>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AU" sz="1800" dirty="0" smtClean="0"/>
                        <a:t>Concentration no less than 19.5% no greater than 23.5%</a:t>
                      </a:r>
                      <a:endParaRPr lang="en-AU" sz="1800" dirty="0" smtClean="0">
                        <a:latin typeface="Arial" panose="020B0604020202020204" pitchFamily="34" charset="0"/>
                        <a:cs typeface="Arial" panose="020B0604020202020204" pitchFamily="34" charset="0"/>
                      </a:endParaRPr>
                    </a:p>
                  </a:txBody>
                  <a:tcPr marL="87914" marR="87914"/>
                </a:tc>
              </a:tr>
              <a:tr h="370840">
                <a:tc>
                  <a:txBody>
                    <a:bodyPr/>
                    <a:lstStyle/>
                    <a:p>
                      <a:r>
                        <a:rPr lang="en-AU" dirty="0" smtClean="0"/>
                        <a:t>Contaminants</a:t>
                      </a:r>
                      <a:endParaRPr lang="en-AU" dirty="0"/>
                    </a:p>
                  </a:txBody>
                  <a:tcPr marL="87914" marR="87914"/>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AU" sz="1800" dirty="0" smtClean="0"/>
                        <a:t>Must be no greater than exposure</a:t>
                      </a:r>
                      <a:r>
                        <a:rPr lang="en-AU" sz="1800" baseline="0" dirty="0" smtClean="0"/>
                        <a:t> standard</a:t>
                      </a:r>
                      <a:endParaRPr lang="en-AU" sz="1800" dirty="0" smtClean="0">
                        <a:latin typeface="Arial" panose="020B0604020202020204" pitchFamily="34" charset="0"/>
                        <a:cs typeface="Arial" panose="020B0604020202020204" pitchFamily="34" charset="0"/>
                      </a:endParaRPr>
                    </a:p>
                  </a:txBody>
                  <a:tcPr marL="87914" marR="87914"/>
                </a:tc>
              </a:tr>
              <a:tr h="370840">
                <a:tc>
                  <a:txBody>
                    <a:bodyPr/>
                    <a:lstStyle/>
                    <a:p>
                      <a:r>
                        <a:rPr lang="en-AU" dirty="0" smtClean="0"/>
                        <a:t>Potential</a:t>
                      </a:r>
                      <a:endParaRPr lang="en-AU" dirty="0"/>
                    </a:p>
                  </a:txBody>
                  <a:tcPr marL="87914" marR="87914"/>
                </a:tc>
                <a:tc>
                  <a:txBody>
                    <a:bodyPr/>
                    <a:lstStyle/>
                    <a:p>
                      <a:r>
                        <a:rPr lang="en-AU" sz="1800" dirty="0" smtClean="0"/>
                        <a:t>Confirm there is no potential</a:t>
                      </a:r>
                      <a:r>
                        <a:rPr lang="en-AU" sz="1800" baseline="0" dirty="0" smtClean="0"/>
                        <a:t> for atmospheric contaminants to fall outside the above ranges</a:t>
                      </a:r>
                      <a:endParaRPr lang="en-AU" sz="1800" dirty="0">
                        <a:latin typeface="Arial" panose="020B0604020202020204" pitchFamily="34" charset="0"/>
                        <a:cs typeface="Arial" panose="020B0604020202020204" pitchFamily="34" charset="0"/>
                      </a:endParaRPr>
                    </a:p>
                  </a:txBody>
                  <a:tcPr marL="87914" marR="87914"/>
                </a:tc>
              </a:tr>
              <a:tr h="370840">
                <a:tc>
                  <a:txBody>
                    <a:bodyPr/>
                    <a:lstStyle/>
                    <a:p>
                      <a:r>
                        <a:rPr lang="en-AU" dirty="0" smtClean="0"/>
                        <a:t>Records</a:t>
                      </a:r>
                      <a:endParaRPr lang="en-AU" dirty="0"/>
                    </a:p>
                  </a:txBody>
                  <a:tcPr marL="87914" marR="87914"/>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AU" sz="1800" dirty="0" smtClean="0"/>
                        <a:t>Record all air</a:t>
                      </a:r>
                      <a:r>
                        <a:rPr lang="en-AU" sz="1800" baseline="0" dirty="0" smtClean="0"/>
                        <a:t> quality tests accurately</a:t>
                      </a:r>
                      <a:endParaRPr lang="en-AU" sz="1800" dirty="0" smtClean="0">
                        <a:latin typeface="Arial" panose="020B0604020202020204" pitchFamily="34" charset="0"/>
                        <a:cs typeface="Arial" panose="020B0604020202020204" pitchFamily="34" charset="0"/>
                      </a:endParaRPr>
                    </a:p>
                  </a:txBody>
                  <a:tcPr marL="87914" marR="87914"/>
                </a:tc>
              </a:tr>
              <a:tr h="370840">
                <a:tc>
                  <a:txBody>
                    <a:bodyPr/>
                    <a:lstStyle/>
                    <a:p>
                      <a:r>
                        <a:rPr lang="en-AU" dirty="0" smtClean="0"/>
                        <a:t>Monitoring</a:t>
                      </a:r>
                      <a:endParaRPr lang="en-AU" dirty="0"/>
                    </a:p>
                  </a:txBody>
                  <a:tcPr marL="87914" marR="87914"/>
                </a:tc>
                <a:tc>
                  <a:txBody>
                    <a:bodyPr/>
                    <a:lstStyle/>
                    <a:p>
                      <a:r>
                        <a:rPr lang="en-AU" sz="1800" dirty="0" smtClean="0"/>
                        <a:t>Monitor</a:t>
                      </a:r>
                      <a:r>
                        <a:rPr lang="en-AU" sz="1800" baseline="0" dirty="0" smtClean="0"/>
                        <a:t> air quality at intervals as specified by JSA, ATW and clearance certificate</a:t>
                      </a:r>
                      <a:endParaRPr lang="en-AU" sz="1800" dirty="0">
                        <a:latin typeface="Arial" panose="020B0604020202020204" pitchFamily="34" charset="0"/>
                        <a:cs typeface="Arial" panose="020B0604020202020204" pitchFamily="34" charset="0"/>
                      </a:endParaRPr>
                    </a:p>
                  </a:txBody>
                  <a:tcPr marL="87914" marR="87914"/>
                </a:tc>
              </a:tr>
              <a:tr h="370840">
                <a:tc>
                  <a:txBody>
                    <a:bodyPr/>
                    <a:lstStyle/>
                    <a:p>
                      <a:r>
                        <a:rPr lang="en-AU" dirty="0" smtClean="0"/>
                        <a:t>Risk Assessment</a:t>
                      </a:r>
                      <a:endParaRPr lang="en-AU" dirty="0"/>
                    </a:p>
                  </a:txBody>
                  <a:tcPr marL="87914" marR="87914"/>
                </a:tc>
                <a:tc>
                  <a:txBody>
                    <a:bodyPr/>
                    <a:lstStyle/>
                    <a:p>
                      <a:r>
                        <a:rPr lang="en-AU" sz="1800" dirty="0" smtClean="0"/>
                        <a:t>Complete a risk assessment if air</a:t>
                      </a:r>
                      <a:r>
                        <a:rPr lang="en-AU" sz="1800" baseline="0" dirty="0" smtClean="0"/>
                        <a:t> quality conditions change in confined space</a:t>
                      </a:r>
                      <a:endParaRPr lang="en-AU" sz="1800" dirty="0">
                        <a:latin typeface="Arial" panose="020B0604020202020204" pitchFamily="34" charset="0"/>
                        <a:cs typeface="Arial" panose="020B0604020202020204" pitchFamily="34" charset="0"/>
                      </a:endParaRPr>
                    </a:p>
                  </a:txBody>
                  <a:tcPr marL="87914" marR="87914"/>
                </a:tc>
              </a:tr>
            </a:tbl>
          </a:graphicData>
        </a:graphic>
      </p:graphicFrame>
    </p:spTree>
    <p:extLst>
      <p:ext uri="{BB962C8B-B14F-4D97-AF65-F5344CB8AC3E}">
        <p14:creationId xmlns:p14="http://schemas.microsoft.com/office/powerpoint/2010/main" val="399084576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Gas Detection Equipment</a:t>
            </a:r>
            <a:endParaRPr lang="en-AU" dirty="0"/>
          </a:p>
        </p:txBody>
      </p:sp>
      <p:sp>
        <p:nvSpPr>
          <p:cNvPr id="3" name="Content Placeholder 2"/>
          <p:cNvSpPr>
            <a:spLocks noGrp="1"/>
          </p:cNvSpPr>
          <p:nvPr>
            <p:ph sz="quarter" idx="16"/>
          </p:nvPr>
        </p:nvSpPr>
        <p:spPr/>
        <p:txBody>
          <a:bodyPr/>
          <a:lstStyle/>
          <a:p>
            <a:pPr marL="342900" lvl="1" indent="-342900">
              <a:spcBef>
                <a:spcPts val="1750"/>
              </a:spcBef>
              <a:buFont typeface="Arial" panose="020B0604020202020204" pitchFamily="34" charset="0"/>
              <a:buChar char="•"/>
              <a:defRPr/>
            </a:pPr>
            <a:r>
              <a:rPr lang="en-AU" altLang="en-US" dirty="0">
                <a:latin typeface="Arial" charset="0"/>
                <a:ea typeface="ＭＳ Ｐゴシック" pitchFamily="82" charset="-128"/>
              </a:rPr>
              <a:t>Gas detectors:</a:t>
            </a:r>
          </a:p>
          <a:p>
            <a:pPr marL="647700" lvl="1" indent="-285750" defTabSz="457200" eaLnBrk="0" hangingPunct="0">
              <a:spcBef>
                <a:spcPts val="600"/>
              </a:spcBef>
              <a:buFont typeface="Arial" pitchFamily="34" charset="0"/>
              <a:buChar char="−"/>
            </a:pPr>
            <a:r>
              <a:rPr lang="en-AU" altLang="en-US" sz="1800" kern="1200" dirty="0">
                <a:solidFill>
                  <a:prstClr val="black"/>
                </a:solidFill>
                <a:latin typeface="Arial" pitchFamily="34" charset="0"/>
                <a:ea typeface="ヒラギノ角ゴ Pro W3" pitchFamily="-84" charset="-128"/>
                <a:cs typeface="Arial" pitchFamily="34" charset="0"/>
              </a:rPr>
              <a:t>T</a:t>
            </a:r>
            <a:r>
              <a:rPr lang="en-AU" altLang="en-US" sz="1800" kern="1200" dirty="0" smtClean="0">
                <a:solidFill>
                  <a:prstClr val="black"/>
                </a:solidFill>
                <a:latin typeface="Arial" pitchFamily="34" charset="0"/>
                <a:ea typeface="ヒラギノ角ゴ Pro W3" pitchFamily="-84" charset="-128"/>
                <a:cs typeface="Arial" pitchFamily="34" charset="0"/>
              </a:rPr>
              <a:t>est </a:t>
            </a:r>
            <a:r>
              <a:rPr lang="en-AU" altLang="en-US" sz="1800" kern="1200" dirty="0">
                <a:solidFill>
                  <a:prstClr val="black"/>
                </a:solidFill>
                <a:latin typeface="Arial" pitchFamily="34" charset="0"/>
                <a:ea typeface="ヒラギノ角ゴ Pro W3" pitchFamily="-84" charset="-128"/>
                <a:cs typeface="Arial" pitchFamily="34" charset="0"/>
              </a:rPr>
              <a:t>air quality:</a:t>
            </a:r>
          </a:p>
          <a:p>
            <a:pPr marL="1428750" lvl="2" defTabSz="457200" eaLnBrk="0" hangingPunct="0">
              <a:spcBef>
                <a:spcPts val="600"/>
              </a:spcBef>
              <a:buFont typeface="Arial" pitchFamily="34" charset="0"/>
              <a:buChar char="◦"/>
            </a:pPr>
            <a:r>
              <a:rPr lang="en-AU" altLang="en-US" sz="1800" kern="1200" dirty="0">
                <a:solidFill>
                  <a:prstClr val="black"/>
                </a:solidFill>
                <a:latin typeface="Arial" pitchFamily="34" charset="0"/>
                <a:ea typeface="ヒラギノ角ゴ Pro W3" pitchFamily="-84" charset="-128"/>
                <a:cs typeface="Arial" pitchFamily="34" charset="0"/>
              </a:rPr>
              <a:t>B</a:t>
            </a:r>
            <a:r>
              <a:rPr lang="en-AU" altLang="en-US" sz="1800" kern="1200" dirty="0" smtClean="0">
                <a:solidFill>
                  <a:prstClr val="black"/>
                </a:solidFill>
                <a:latin typeface="Arial" pitchFamily="34" charset="0"/>
                <a:ea typeface="ヒラギノ角ゴ Pro W3" pitchFamily="-84" charset="-128"/>
                <a:cs typeface="Arial" pitchFamily="34" charset="0"/>
              </a:rPr>
              <a:t>efore </a:t>
            </a:r>
            <a:r>
              <a:rPr lang="en-AU" altLang="en-US" sz="1800" kern="1200" dirty="0">
                <a:solidFill>
                  <a:prstClr val="black"/>
                </a:solidFill>
                <a:latin typeface="Arial" pitchFamily="34" charset="0"/>
                <a:ea typeface="ヒラギノ角ゴ Pro W3" pitchFamily="-84" charset="-128"/>
                <a:cs typeface="Arial" pitchFamily="34" charset="0"/>
              </a:rPr>
              <a:t>entry</a:t>
            </a:r>
          </a:p>
          <a:p>
            <a:pPr marL="1428750" lvl="2" defTabSz="457200" eaLnBrk="0" hangingPunct="0">
              <a:spcBef>
                <a:spcPts val="600"/>
              </a:spcBef>
              <a:buFont typeface="Arial" pitchFamily="34" charset="0"/>
              <a:buChar char="◦"/>
            </a:pPr>
            <a:r>
              <a:rPr lang="en-AU" altLang="en-US" sz="1800" kern="1200" dirty="0">
                <a:solidFill>
                  <a:prstClr val="black"/>
                </a:solidFill>
                <a:latin typeface="Arial" pitchFamily="34" charset="0"/>
                <a:ea typeface="ヒラギノ角ゴ Pro W3" pitchFamily="-84" charset="-128"/>
                <a:cs typeface="Arial" pitchFamily="34" charset="0"/>
              </a:rPr>
              <a:t>T</a:t>
            </a:r>
            <a:r>
              <a:rPr lang="en-AU" altLang="en-US" sz="1800" kern="1200" dirty="0" smtClean="0">
                <a:solidFill>
                  <a:prstClr val="black"/>
                </a:solidFill>
                <a:latin typeface="Arial" pitchFamily="34" charset="0"/>
                <a:ea typeface="ヒラギノ角ゴ Pro W3" pitchFamily="-84" charset="-128"/>
                <a:cs typeface="Arial" pitchFamily="34" charset="0"/>
              </a:rPr>
              <a:t>hroughout </a:t>
            </a:r>
            <a:r>
              <a:rPr lang="en-AU" altLang="en-US" sz="1800" kern="1200" dirty="0">
                <a:solidFill>
                  <a:prstClr val="black"/>
                </a:solidFill>
                <a:latin typeface="Arial" pitchFamily="34" charset="0"/>
                <a:ea typeface="ヒラギノ角ゴ Pro W3" pitchFamily="-84" charset="-128"/>
                <a:cs typeface="Arial" pitchFamily="34" charset="0"/>
              </a:rPr>
              <a:t>task</a:t>
            </a:r>
          </a:p>
          <a:p>
            <a:pPr marL="647700" lvl="1" indent="-285750" defTabSz="457200" eaLnBrk="0" hangingPunct="0">
              <a:spcBef>
                <a:spcPts val="600"/>
              </a:spcBef>
              <a:buFont typeface="Arial" pitchFamily="34" charset="0"/>
              <a:buChar char="−"/>
            </a:pPr>
            <a:r>
              <a:rPr lang="en-AU" altLang="en-US" sz="1800" kern="1200" dirty="0" smtClean="0">
                <a:solidFill>
                  <a:prstClr val="black"/>
                </a:solidFill>
                <a:latin typeface="Arial" pitchFamily="34" charset="0"/>
                <a:ea typeface="ヒラギノ角ゴ Pro W3" pitchFamily="-84" charset="-128"/>
                <a:cs typeface="Arial" pitchFamily="34" charset="0"/>
              </a:rPr>
              <a:t>Will </a:t>
            </a:r>
            <a:r>
              <a:rPr lang="en-AU" altLang="en-US" sz="1800" kern="1200" dirty="0">
                <a:solidFill>
                  <a:prstClr val="black"/>
                </a:solidFill>
                <a:latin typeface="Arial" pitchFamily="34" charset="0"/>
                <a:ea typeface="ヒラギノ角ゴ Pro W3" pitchFamily="-84" charset="-128"/>
                <a:cs typeface="Arial" pitchFamily="34" charset="0"/>
              </a:rPr>
              <a:t>sound an alarm</a:t>
            </a:r>
          </a:p>
          <a:p>
            <a:pPr marL="647700" lvl="1" indent="-285750" defTabSz="457200" eaLnBrk="0" hangingPunct="0">
              <a:spcBef>
                <a:spcPts val="600"/>
              </a:spcBef>
              <a:buFont typeface="Arial" pitchFamily="34" charset="0"/>
              <a:buChar char="−"/>
            </a:pPr>
            <a:r>
              <a:rPr lang="en-AU" altLang="en-US" sz="1800" kern="1200" dirty="0" smtClean="0">
                <a:solidFill>
                  <a:prstClr val="black"/>
                </a:solidFill>
                <a:latin typeface="Arial" pitchFamily="34" charset="0"/>
                <a:ea typeface="ヒラギノ角ゴ Pro W3" pitchFamily="-84" charset="-128"/>
                <a:cs typeface="Arial" pitchFamily="34" charset="0"/>
              </a:rPr>
              <a:t>Commonly </a:t>
            </a:r>
            <a:r>
              <a:rPr lang="en-AU" altLang="en-US" sz="1800" kern="1200" dirty="0">
                <a:solidFill>
                  <a:prstClr val="black"/>
                </a:solidFill>
                <a:latin typeface="Arial" pitchFamily="34" charset="0"/>
                <a:ea typeface="ヒラギノ角ゴ Pro W3" pitchFamily="-84" charset="-128"/>
                <a:cs typeface="Arial" pitchFamily="34" charset="0"/>
              </a:rPr>
              <a:t>test for:</a:t>
            </a:r>
          </a:p>
          <a:p>
            <a:pPr marL="1428750" lvl="2" defTabSz="457200" eaLnBrk="0" hangingPunct="0">
              <a:spcBef>
                <a:spcPts val="600"/>
              </a:spcBef>
              <a:buFont typeface="Arial" pitchFamily="34" charset="0"/>
              <a:buChar char="◦"/>
            </a:pPr>
            <a:r>
              <a:rPr lang="en-AU" altLang="en-US" sz="1800" kern="1200" dirty="0" smtClean="0">
                <a:solidFill>
                  <a:prstClr val="black"/>
                </a:solidFill>
                <a:latin typeface="Arial" pitchFamily="34" charset="0"/>
                <a:ea typeface="ヒラギノ角ゴ Pro W3" pitchFamily="-84" charset="-128"/>
                <a:cs typeface="Arial" pitchFamily="34" charset="0"/>
              </a:rPr>
              <a:t>Carbon </a:t>
            </a:r>
            <a:r>
              <a:rPr lang="en-AU" altLang="en-US" sz="1800" kern="1200" dirty="0">
                <a:solidFill>
                  <a:prstClr val="black"/>
                </a:solidFill>
                <a:latin typeface="Arial" pitchFamily="34" charset="0"/>
                <a:ea typeface="ヒラギノ角ゴ Pro W3" pitchFamily="-84" charset="-128"/>
                <a:cs typeface="Arial" pitchFamily="34" charset="0"/>
              </a:rPr>
              <a:t>monoxide (CO)</a:t>
            </a:r>
          </a:p>
          <a:p>
            <a:pPr marL="1428750" lvl="2" defTabSz="457200" eaLnBrk="0" hangingPunct="0">
              <a:spcBef>
                <a:spcPts val="600"/>
              </a:spcBef>
              <a:buFont typeface="Arial" pitchFamily="34" charset="0"/>
              <a:buChar char="◦"/>
            </a:pPr>
            <a:r>
              <a:rPr lang="en-AU" altLang="en-US" sz="1800" kern="1200" dirty="0" smtClean="0">
                <a:solidFill>
                  <a:prstClr val="black"/>
                </a:solidFill>
                <a:latin typeface="Arial" pitchFamily="34" charset="0"/>
                <a:ea typeface="ヒラギノ角ゴ Pro W3" pitchFamily="-84" charset="-128"/>
                <a:cs typeface="Arial" pitchFamily="34" charset="0"/>
              </a:rPr>
              <a:t>Hydrogen </a:t>
            </a:r>
            <a:r>
              <a:rPr lang="en-AU" altLang="en-US" sz="1800" kern="1200" dirty="0">
                <a:solidFill>
                  <a:prstClr val="black"/>
                </a:solidFill>
                <a:latin typeface="Arial" pitchFamily="34" charset="0"/>
                <a:ea typeface="ヒラギノ角ゴ Pro W3" pitchFamily="-84" charset="-128"/>
                <a:cs typeface="Arial" pitchFamily="34" charset="0"/>
              </a:rPr>
              <a:t>sulphide (H</a:t>
            </a:r>
            <a:r>
              <a:rPr lang="en-AU" altLang="en-US" sz="1800" kern="1200" baseline="-25000" dirty="0">
                <a:solidFill>
                  <a:prstClr val="black"/>
                </a:solidFill>
                <a:latin typeface="Arial" pitchFamily="34" charset="0"/>
                <a:ea typeface="ヒラギノ角ゴ Pro W3" pitchFamily="-84" charset="-128"/>
                <a:cs typeface="Arial" pitchFamily="34" charset="0"/>
              </a:rPr>
              <a:t>2</a:t>
            </a:r>
            <a:r>
              <a:rPr lang="en-AU" altLang="en-US" sz="1800" kern="1200" dirty="0">
                <a:solidFill>
                  <a:prstClr val="black"/>
                </a:solidFill>
                <a:latin typeface="Arial" pitchFamily="34" charset="0"/>
                <a:ea typeface="ヒラギノ角ゴ Pro W3" pitchFamily="-84" charset="-128"/>
                <a:cs typeface="Arial" pitchFamily="34" charset="0"/>
              </a:rPr>
              <a:t>S)</a:t>
            </a:r>
          </a:p>
          <a:p>
            <a:pPr marL="1428750" lvl="2" defTabSz="457200" eaLnBrk="0" hangingPunct="0">
              <a:spcBef>
                <a:spcPts val="600"/>
              </a:spcBef>
              <a:buFont typeface="Arial" pitchFamily="34" charset="0"/>
              <a:buChar char="◦"/>
            </a:pPr>
            <a:r>
              <a:rPr lang="en-AU" altLang="en-US" sz="1800" kern="1200" dirty="0">
                <a:solidFill>
                  <a:prstClr val="black"/>
                </a:solidFill>
                <a:latin typeface="Arial" pitchFamily="34" charset="0"/>
                <a:ea typeface="ヒラギノ角ゴ Pro W3" pitchFamily="-84" charset="-128"/>
                <a:cs typeface="Arial" pitchFamily="34" charset="0"/>
              </a:rPr>
              <a:t>O</a:t>
            </a:r>
            <a:r>
              <a:rPr lang="en-AU" altLang="en-US" sz="1800" kern="1200" dirty="0" smtClean="0">
                <a:solidFill>
                  <a:prstClr val="black"/>
                </a:solidFill>
                <a:latin typeface="Arial" pitchFamily="34" charset="0"/>
                <a:ea typeface="ヒラギノ角ゴ Pro W3" pitchFamily="-84" charset="-128"/>
                <a:cs typeface="Arial" pitchFamily="34" charset="0"/>
              </a:rPr>
              <a:t>xygen </a:t>
            </a:r>
            <a:r>
              <a:rPr lang="en-AU" altLang="en-US" sz="1800" kern="1200" dirty="0">
                <a:solidFill>
                  <a:prstClr val="black"/>
                </a:solidFill>
                <a:latin typeface="Arial" pitchFamily="34" charset="0"/>
                <a:ea typeface="ヒラギノ角ゴ Pro W3" pitchFamily="-84" charset="-128"/>
                <a:cs typeface="Arial" pitchFamily="34" charset="0"/>
              </a:rPr>
              <a:t>(O</a:t>
            </a:r>
            <a:r>
              <a:rPr lang="en-AU" altLang="en-US" sz="1800" kern="1200" baseline="-25000" dirty="0">
                <a:solidFill>
                  <a:prstClr val="black"/>
                </a:solidFill>
                <a:latin typeface="Arial" pitchFamily="34" charset="0"/>
                <a:ea typeface="ヒラギノ角ゴ Pro W3" pitchFamily="-84" charset="-128"/>
                <a:cs typeface="Arial" pitchFamily="34" charset="0"/>
              </a:rPr>
              <a:t>2</a:t>
            </a:r>
            <a:r>
              <a:rPr lang="en-AU" altLang="en-US" sz="1800" kern="1200" dirty="0">
                <a:solidFill>
                  <a:prstClr val="black"/>
                </a:solidFill>
                <a:latin typeface="Arial" pitchFamily="34" charset="0"/>
                <a:ea typeface="ヒラギノ角ゴ Pro W3" pitchFamily="-84" charset="-128"/>
                <a:cs typeface="Arial" pitchFamily="34" charset="0"/>
              </a:rPr>
              <a:t> )</a:t>
            </a:r>
          </a:p>
          <a:p>
            <a:pPr marL="1428750" lvl="2" defTabSz="457200" eaLnBrk="0" hangingPunct="0">
              <a:spcBef>
                <a:spcPts val="600"/>
              </a:spcBef>
              <a:buFont typeface="Arial" pitchFamily="34" charset="0"/>
              <a:buChar char="◦"/>
            </a:pPr>
            <a:r>
              <a:rPr lang="en-AU" altLang="en-US" sz="1800" kern="1200" dirty="0" smtClean="0">
                <a:solidFill>
                  <a:prstClr val="black"/>
                </a:solidFill>
                <a:latin typeface="Arial" pitchFamily="34" charset="0"/>
                <a:ea typeface="ヒラギノ角ゴ Pro W3" pitchFamily="-84" charset="-128"/>
                <a:cs typeface="Arial" pitchFamily="34" charset="0"/>
              </a:rPr>
              <a:t>Combustible gases /dust </a:t>
            </a:r>
            <a:r>
              <a:rPr lang="en-AU" altLang="en-US" sz="1800" kern="1200" dirty="0">
                <a:solidFill>
                  <a:prstClr val="black"/>
                </a:solidFill>
                <a:latin typeface="Arial" pitchFamily="34" charset="0"/>
                <a:ea typeface="ヒラギノ角ゴ Pro W3" pitchFamily="-84" charset="-128"/>
                <a:cs typeface="Arial" pitchFamily="34" charset="0"/>
              </a:rPr>
              <a:t>(LEL)</a:t>
            </a:r>
          </a:p>
          <a:p>
            <a:endParaRPr lang="en-AU" sz="2000" dirty="0"/>
          </a:p>
        </p:txBody>
      </p:sp>
      <p:pic>
        <p:nvPicPr>
          <p:cNvPr id="10" name="Picture 9"/>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670300" y="4330700"/>
            <a:ext cx="2985784" cy="2324100"/>
          </a:xfrm>
          <a:prstGeom prst="rect">
            <a:avLst/>
          </a:prstGeom>
        </p:spPr>
      </p:pic>
    </p:spTree>
    <p:extLst>
      <p:ext uri="{BB962C8B-B14F-4D97-AF65-F5344CB8AC3E}">
        <p14:creationId xmlns:p14="http://schemas.microsoft.com/office/powerpoint/2010/main" val="103453754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Gas Detection Terminology</a:t>
            </a:r>
            <a:endParaRPr lang="en-AU" dirty="0"/>
          </a:p>
        </p:txBody>
      </p:sp>
      <p:graphicFrame>
        <p:nvGraphicFramePr>
          <p:cNvPr id="4" name="Content Placeholder 3"/>
          <p:cNvGraphicFramePr>
            <a:graphicFrameLocks noGrp="1"/>
          </p:cNvGraphicFramePr>
          <p:nvPr>
            <p:ph sz="quarter" idx="16"/>
            <p:extLst>
              <p:ext uri="{D42A27DB-BD31-4B8C-83A1-F6EECF244321}">
                <p14:modId xmlns:p14="http://schemas.microsoft.com/office/powerpoint/2010/main" val="1695440974"/>
              </p:ext>
            </p:extLst>
          </p:nvPr>
        </p:nvGraphicFramePr>
        <p:xfrm>
          <a:off x="360363" y="1358900"/>
          <a:ext cx="8351838" cy="4302760"/>
        </p:xfrm>
        <a:graphic>
          <a:graphicData uri="http://schemas.openxmlformats.org/drawingml/2006/table">
            <a:tbl>
              <a:tblPr firstRow="1" bandRow="1">
                <a:tableStyleId>{2A488322-F2BA-4B5B-9748-0D474271808F}</a:tableStyleId>
              </a:tblPr>
              <a:tblGrid>
                <a:gridCol w="2326298"/>
                <a:gridCol w="6025540"/>
              </a:tblGrid>
              <a:tr h="370840">
                <a:tc>
                  <a:txBody>
                    <a:bodyPr/>
                    <a:lstStyle/>
                    <a:p>
                      <a:pPr algn="ctr"/>
                      <a:r>
                        <a:rPr lang="en-AU" dirty="0" smtClean="0"/>
                        <a:t>Term</a:t>
                      </a:r>
                      <a:endParaRPr lang="en-AU" dirty="0"/>
                    </a:p>
                  </a:txBody>
                  <a:tcPr marL="87914" marR="87914"/>
                </a:tc>
                <a:tc>
                  <a:txBody>
                    <a:bodyPr/>
                    <a:lstStyle/>
                    <a:p>
                      <a:pPr algn="ctr"/>
                      <a:r>
                        <a:rPr lang="en-AU" dirty="0" smtClean="0"/>
                        <a:t>Explanation</a:t>
                      </a:r>
                      <a:endParaRPr lang="en-AU" dirty="0"/>
                    </a:p>
                  </a:txBody>
                  <a:tcPr marL="87914" marR="87914"/>
                </a:tc>
              </a:tr>
              <a:tr h="370840">
                <a:tc>
                  <a:txBody>
                    <a:bodyPr/>
                    <a:lstStyle/>
                    <a:p>
                      <a:r>
                        <a:rPr lang="en-AU" dirty="0" smtClean="0"/>
                        <a:t>Percentage</a:t>
                      </a:r>
                      <a:endParaRPr lang="en-AU" dirty="0"/>
                    </a:p>
                  </a:txBody>
                  <a:tcPr marL="87914" marR="87914"/>
                </a:tc>
                <a:tc>
                  <a:txBody>
                    <a:bodyPr/>
                    <a:lstStyle/>
                    <a:p>
                      <a:r>
                        <a:rPr lang="en-AU" dirty="0" smtClean="0"/>
                        <a:t>The percentage is the parts of a substance in 100 parts of air. Oxygen levels are measured in percentages and the working level must be between 19.5% and 23.5%.</a:t>
                      </a:r>
                    </a:p>
                  </a:txBody>
                  <a:tcPr marL="87914" marR="87914"/>
                </a:tc>
              </a:tr>
              <a:tr h="370840">
                <a:tc>
                  <a:txBody>
                    <a:bodyPr/>
                    <a:lstStyle/>
                    <a:p>
                      <a:r>
                        <a:rPr lang="en-AU" dirty="0" smtClean="0"/>
                        <a:t>Parts Per Million</a:t>
                      </a:r>
                      <a:endParaRPr lang="en-AU" dirty="0"/>
                    </a:p>
                  </a:txBody>
                  <a:tcPr marL="87914" marR="87914"/>
                </a:tc>
                <a:tc>
                  <a:txBody>
                    <a:bodyPr/>
                    <a:lstStyle/>
                    <a:p>
                      <a:r>
                        <a:rPr lang="en-AU" dirty="0" smtClean="0"/>
                        <a:t>Parts Per Million (ppm) is the number of parts of a substances in a million parts of air (1 ppm = 0.0001%).</a:t>
                      </a:r>
                    </a:p>
                  </a:txBody>
                  <a:tcPr marL="87914" marR="87914"/>
                </a:tc>
              </a:tr>
              <a:tr h="370840">
                <a:tc>
                  <a:txBody>
                    <a:bodyPr/>
                    <a:lstStyle/>
                    <a:p>
                      <a:r>
                        <a:rPr lang="en-AU" dirty="0" smtClean="0"/>
                        <a:t>Lower Explosive</a:t>
                      </a:r>
                      <a:r>
                        <a:rPr lang="en-AU" baseline="0" dirty="0" smtClean="0"/>
                        <a:t> Limit</a:t>
                      </a:r>
                      <a:endParaRPr lang="en-AU" dirty="0"/>
                    </a:p>
                  </a:txBody>
                  <a:tcPr marL="87914" marR="87914"/>
                </a:tc>
                <a:tc>
                  <a:txBody>
                    <a:bodyPr/>
                    <a:lstStyle/>
                    <a:p>
                      <a:r>
                        <a:rPr lang="en-AU" dirty="0" smtClean="0"/>
                        <a:t>Lower Explosive Limit (LEL) is the smallest quantity of gas, which when mixed with air, will burn if ignited.</a:t>
                      </a:r>
                    </a:p>
                    <a:p>
                      <a:r>
                        <a:rPr lang="en-AU" dirty="0" smtClean="0"/>
                        <a:t>An explosion cannot occur below the LEL because there is not enough fuel and too much air.</a:t>
                      </a:r>
                    </a:p>
                  </a:txBody>
                  <a:tcPr marL="87914" marR="87914"/>
                </a:tc>
              </a:tr>
              <a:tr h="370840">
                <a:tc>
                  <a:txBody>
                    <a:bodyPr/>
                    <a:lstStyle/>
                    <a:p>
                      <a:r>
                        <a:rPr lang="en-AU" dirty="0" smtClean="0"/>
                        <a:t>Upper Explosive Limit</a:t>
                      </a:r>
                      <a:endParaRPr lang="en-AU" dirty="0"/>
                    </a:p>
                  </a:txBody>
                  <a:tcPr marL="87914" marR="87914"/>
                </a:tc>
                <a:tc>
                  <a:txBody>
                    <a:bodyPr/>
                    <a:lstStyle/>
                    <a:p>
                      <a:r>
                        <a:rPr lang="en-AU" dirty="0" smtClean="0"/>
                        <a:t>Upper Explosive</a:t>
                      </a:r>
                      <a:r>
                        <a:rPr lang="en-AU" baseline="0" dirty="0" smtClean="0"/>
                        <a:t> </a:t>
                      </a:r>
                      <a:r>
                        <a:rPr lang="en-AU" dirty="0" smtClean="0"/>
                        <a:t>Limit (UEL) is the greatest quantity of gas, which when mixed with air, will burn if ignited.</a:t>
                      </a:r>
                    </a:p>
                    <a:p>
                      <a:r>
                        <a:rPr lang="en-AU" dirty="0" smtClean="0"/>
                        <a:t>An explosion cannot occur above the UEL because there is too much fuel and not enough air.</a:t>
                      </a:r>
                    </a:p>
                  </a:txBody>
                  <a:tcPr marL="87914" marR="87914"/>
                </a:tc>
              </a:tr>
            </a:tbl>
          </a:graphicData>
        </a:graphic>
      </p:graphicFrame>
    </p:spTree>
    <p:extLst>
      <p:ext uri="{BB962C8B-B14F-4D97-AF65-F5344CB8AC3E}">
        <p14:creationId xmlns:p14="http://schemas.microsoft.com/office/powerpoint/2010/main" val="424554878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Using a Gas Detector</a:t>
            </a:r>
            <a:endParaRPr lang="en-AU" dirty="0"/>
          </a:p>
        </p:txBody>
      </p:sp>
      <p:sp>
        <p:nvSpPr>
          <p:cNvPr id="3" name="Content Placeholder 2"/>
          <p:cNvSpPr>
            <a:spLocks noGrp="1"/>
          </p:cNvSpPr>
          <p:nvPr>
            <p:ph sz="quarter" idx="16"/>
          </p:nvPr>
        </p:nvSpPr>
        <p:spPr>
          <a:xfrm>
            <a:off x="360363" y="1358900"/>
            <a:ext cx="5214937" cy="4965700"/>
          </a:xfrm>
        </p:spPr>
        <p:txBody>
          <a:bodyPr/>
          <a:lstStyle/>
          <a:p>
            <a:pPr marL="342900" lvl="1" indent="-342900">
              <a:spcBef>
                <a:spcPts val="1750"/>
              </a:spcBef>
              <a:buFont typeface="Arial" panose="020B0604020202020204" pitchFamily="34" charset="0"/>
              <a:buChar char="•"/>
              <a:defRPr/>
            </a:pPr>
            <a:r>
              <a:rPr lang="en-AU" dirty="0">
                <a:latin typeface="Arial" charset="0"/>
                <a:ea typeface="ＭＳ Ｐゴシック" pitchFamily="82" charset="-128"/>
              </a:rPr>
              <a:t>Before use check:</a:t>
            </a:r>
          </a:p>
          <a:p>
            <a:pPr marL="647700" lvl="1" indent="-285750" defTabSz="457200" eaLnBrk="0" hangingPunct="0">
              <a:spcBef>
                <a:spcPts val="600"/>
              </a:spcBef>
              <a:buFont typeface="Arial" panose="020B0604020202020204" pitchFamily="34" charset="0"/>
              <a:buChar char="−"/>
              <a:defRPr/>
            </a:pPr>
            <a:r>
              <a:rPr lang="en-AU" sz="1800" kern="1200" dirty="0">
                <a:solidFill>
                  <a:prstClr val="black"/>
                </a:solidFill>
              </a:rPr>
              <a:t>B</a:t>
            </a:r>
            <a:r>
              <a:rPr lang="en-AU" sz="1800" kern="1200" dirty="0" smtClean="0">
                <a:solidFill>
                  <a:prstClr val="black"/>
                </a:solidFill>
              </a:rPr>
              <a:t>attery </a:t>
            </a:r>
            <a:r>
              <a:rPr lang="en-AU" sz="1800" kern="1200" dirty="0">
                <a:solidFill>
                  <a:prstClr val="black"/>
                </a:solidFill>
              </a:rPr>
              <a:t>level is adequate</a:t>
            </a:r>
          </a:p>
          <a:p>
            <a:pPr marL="647700" lvl="1" indent="-285750" defTabSz="457200" eaLnBrk="0" hangingPunct="0">
              <a:spcBef>
                <a:spcPts val="600"/>
              </a:spcBef>
              <a:buFont typeface="Arial" panose="020B0604020202020204" pitchFamily="34" charset="0"/>
              <a:buChar char="−"/>
              <a:defRPr/>
            </a:pPr>
            <a:r>
              <a:rPr lang="en-AU" sz="1800" kern="1200" dirty="0">
                <a:solidFill>
                  <a:prstClr val="black"/>
                </a:solidFill>
              </a:rPr>
              <a:t>D</a:t>
            </a:r>
            <a:r>
              <a:rPr lang="en-AU" sz="1800" kern="1200" dirty="0" smtClean="0">
                <a:solidFill>
                  <a:prstClr val="black"/>
                </a:solidFill>
              </a:rPr>
              <a:t>etection </a:t>
            </a:r>
            <a:r>
              <a:rPr lang="en-AU" sz="1800" kern="1200" dirty="0">
                <a:solidFill>
                  <a:prstClr val="black"/>
                </a:solidFill>
              </a:rPr>
              <a:t>and alarm system is operational</a:t>
            </a:r>
          </a:p>
          <a:p>
            <a:pPr marL="647700" lvl="1" indent="-285750" defTabSz="457200" eaLnBrk="0" hangingPunct="0">
              <a:spcBef>
                <a:spcPts val="600"/>
              </a:spcBef>
              <a:buFont typeface="Arial" panose="020B0604020202020204" pitchFamily="34" charset="0"/>
              <a:buChar char="−"/>
              <a:defRPr/>
            </a:pPr>
            <a:r>
              <a:rPr lang="en-AU" sz="1800" kern="1200" dirty="0">
                <a:solidFill>
                  <a:prstClr val="black"/>
                </a:solidFill>
              </a:rPr>
              <a:t>C</a:t>
            </a:r>
            <a:r>
              <a:rPr lang="en-AU" sz="1800" kern="1200" dirty="0" smtClean="0">
                <a:solidFill>
                  <a:prstClr val="black"/>
                </a:solidFill>
              </a:rPr>
              <a:t>alibration</a:t>
            </a:r>
            <a:endParaRPr lang="en-AU" sz="1800" kern="1200" dirty="0">
              <a:solidFill>
                <a:prstClr val="black"/>
              </a:solidFill>
            </a:endParaRPr>
          </a:p>
          <a:p>
            <a:pPr marL="342900" lvl="1" indent="-342900">
              <a:spcBef>
                <a:spcPts val="1750"/>
              </a:spcBef>
              <a:buFont typeface="Arial" panose="020B0604020202020204" pitchFamily="34" charset="0"/>
              <a:buChar char="•"/>
              <a:defRPr/>
            </a:pPr>
            <a:r>
              <a:rPr lang="en-AU" dirty="0">
                <a:latin typeface="Arial" charset="0"/>
                <a:ea typeface="ＭＳ Ｐゴシック" pitchFamily="82" charset="-128"/>
              </a:rPr>
              <a:t>Do not enter confined space if the detector indicates toxic atmosphere</a:t>
            </a:r>
          </a:p>
          <a:p>
            <a:pPr marL="342900" lvl="1" indent="-342900">
              <a:spcBef>
                <a:spcPts val="1750"/>
              </a:spcBef>
              <a:buFont typeface="Arial" panose="020B0604020202020204" pitchFamily="34" charset="0"/>
              <a:buChar char="•"/>
              <a:defRPr/>
            </a:pPr>
            <a:r>
              <a:rPr lang="en-AU" dirty="0">
                <a:latin typeface="Arial" charset="0"/>
                <a:ea typeface="ＭＳ Ｐゴシック" pitchFamily="82" charset="-128"/>
              </a:rPr>
              <a:t>Monitor air continually</a:t>
            </a:r>
          </a:p>
          <a:p>
            <a:pPr marL="342900" lvl="1" indent="-342900">
              <a:spcBef>
                <a:spcPts val="1750"/>
              </a:spcBef>
              <a:buFont typeface="Arial" panose="020B0604020202020204" pitchFamily="34" charset="0"/>
              <a:buChar char="•"/>
              <a:defRPr/>
            </a:pPr>
            <a:r>
              <a:rPr lang="en-AU" dirty="0">
                <a:latin typeface="Arial" charset="0"/>
                <a:ea typeface="ＭＳ Ｐゴシック" pitchFamily="82" charset="-128"/>
              </a:rPr>
              <a:t>Evacuate immediately if an alarm sounds</a:t>
            </a:r>
          </a:p>
        </p:txBody>
      </p:sp>
      <p:pic>
        <p:nvPicPr>
          <p:cNvPr id="8" name="Picture 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648022" y="2242785"/>
            <a:ext cx="3353103" cy="450375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386690453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Typical Gas Monitor</a:t>
            </a:r>
            <a:endParaRPr lang="en-AU" dirty="0"/>
          </a:p>
        </p:txBody>
      </p:sp>
      <p:pic>
        <p:nvPicPr>
          <p:cNvPr id="4" name="Picture 2"/>
          <p:cNvPicPr>
            <a:picLocks noGrp="1" noChangeAspect="1" noChangeArrowheads="1"/>
          </p:cNvPicPr>
          <p:nvPr>
            <p:ph sz="quarter" idx="16"/>
          </p:nvPr>
        </p:nvPicPr>
        <p:blipFill>
          <a:blip r:embed="rId3" cstate="screen">
            <a:extLst>
              <a:ext uri="{28A0092B-C50C-407E-A947-70E740481C1C}">
                <a14:useLocalDpi xmlns:a14="http://schemas.microsoft.com/office/drawing/2010/main"/>
              </a:ext>
            </a:extLst>
          </a:blip>
          <a:stretch>
            <a:fillRect/>
          </a:stretch>
        </p:blipFill>
        <p:spPr bwMode="auto">
          <a:xfrm>
            <a:off x="360363" y="1574246"/>
            <a:ext cx="8351837" cy="453500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375285424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PPE - Safety Harness and Lines</a:t>
            </a:r>
            <a:endParaRPr lang="en-AU" dirty="0"/>
          </a:p>
        </p:txBody>
      </p:sp>
      <p:sp>
        <p:nvSpPr>
          <p:cNvPr id="3" name="Content Placeholder 2"/>
          <p:cNvSpPr>
            <a:spLocks noGrp="1"/>
          </p:cNvSpPr>
          <p:nvPr>
            <p:ph sz="quarter" idx="16"/>
          </p:nvPr>
        </p:nvSpPr>
        <p:spPr>
          <a:xfrm>
            <a:off x="360363" y="1358900"/>
            <a:ext cx="4579937" cy="4965700"/>
          </a:xfrm>
        </p:spPr>
        <p:txBody>
          <a:bodyPr/>
          <a:lstStyle/>
          <a:p>
            <a:pPr marL="355600" lvl="1" indent="-355600">
              <a:defRPr/>
            </a:pPr>
            <a:r>
              <a:rPr lang="en-AU" dirty="0">
                <a:solidFill>
                  <a:prstClr val="black"/>
                </a:solidFill>
              </a:rPr>
              <a:t>Safety harnesses and lines are used when:</a:t>
            </a:r>
          </a:p>
          <a:p>
            <a:pPr marL="647700" lvl="1" indent="-285750" defTabSz="457200" eaLnBrk="0" hangingPunct="0">
              <a:spcBef>
                <a:spcPts val="600"/>
              </a:spcBef>
              <a:buFont typeface="Arial" panose="020B0604020202020204" pitchFamily="34" charset="0"/>
              <a:buChar char="−"/>
              <a:defRPr/>
            </a:pPr>
            <a:r>
              <a:rPr lang="en-AU" sz="1800" kern="1200" dirty="0">
                <a:solidFill>
                  <a:prstClr val="black"/>
                </a:solidFill>
              </a:rPr>
              <a:t>T</a:t>
            </a:r>
            <a:r>
              <a:rPr lang="en-AU" sz="1800" kern="1200" dirty="0" smtClean="0">
                <a:solidFill>
                  <a:prstClr val="black"/>
                </a:solidFill>
              </a:rPr>
              <a:t>here </a:t>
            </a:r>
            <a:r>
              <a:rPr lang="en-AU" sz="1800" kern="1200" dirty="0">
                <a:solidFill>
                  <a:prstClr val="black"/>
                </a:solidFill>
              </a:rPr>
              <a:t>is a possibility of falling during ascent or descent </a:t>
            </a:r>
          </a:p>
          <a:p>
            <a:pPr marL="647700" lvl="1" indent="-285750" defTabSz="457200" eaLnBrk="0" hangingPunct="0">
              <a:spcBef>
                <a:spcPts val="600"/>
              </a:spcBef>
              <a:buFont typeface="Arial" panose="020B0604020202020204" pitchFamily="34" charset="0"/>
              <a:buChar char="−"/>
              <a:defRPr/>
            </a:pPr>
            <a:r>
              <a:rPr lang="en-AU" sz="1800" kern="1200" dirty="0">
                <a:solidFill>
                  <a:prstClr val="black"/>
                </a:solidFill>
              </a:rPr>
              <a:t>R</a:t>
            </a:r>
            <a:r>
              <a:rPr lang="en-AU" sz="1800" kern="1200" dirty="0" smtClean="0">
                <a:solidFill>
                  <a:prstClr val="black"/>
                </a:solidFill>
              </a:rPr>
              <a:t>escue </a:t>
            </a:r>
            <a:r>
              <a:rPr lang="en-AU" sz="1800" kern="1200" dirty="0">
                <a:solidFill>
                  <a:prstClr val="black"/>
                </a:solidFill>
              </a:rPr>
              <a:t>is practicable by direct vertical or horizontal route</a:t>
            </a:r>
          </a:p>
          <a:p>
            <a:pPr marL="355600" lvl="1" indent="-355600" defTabSz="457200" eaLnBrk="0" hangingPunct="0">
              <a:spcBef>
                <a:spcPts val="600"/>
              </a:spcBef>
              <a:defRPr/>
            </a:pPr>
            <a:r>
              <a:rPr lang="en-AU" sz="1800" kern="1200" dirty="0">
                <a:solidFill>
                  <a:prstClr val="black"/>
                </a:solidFill>
              </a:rPr>
              <a:t>You must be trained and authorised for selection, fitting and use of safety harness and lines</a:t>
            </a:r>
          </a:p>
          <a:p>
            <a:pPr>
              <a:buClr>
                <a:srgbClr val="579A34"/>
              </a:buClr>
            </a:pPr>
            <a:endParaRPr lang="en-AU" sz="1800" dirty="0"/>
          </a:p>
        </p:txBody>
      </p:sp>
      <p:pic>
        <p:nvPicPr>
          <p:cNvPr id="6"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9720" t="10257" r="8623" b="11077"/>
          <a:stretch/>
        </p:blipFill>
        <p:spPr bwMode="auto">
          <a:xfrm>
            <a:off x="5140422" y="1358900"/>
            <a:ext cx="3676553" cy="4448175"/>
          </a:xfrm>
          <a:prstGeom prst="rect">
            <a:avLst/>
          </a:prstGeom>
          <a:noFill/>
          <a:ln w="9525">
            <a:solidFill>
              <a:schemeClr val="tx1"/>
            </a:solidFill>
            <a:miter lim="800000"/>
            <a:headEnd/>
            <a:tailEnd/>
          </a:ln>
          <a:extLst>
            <a:ext uri="{909E8E84-426E-40dd-AFC4-6F175D3DCCD1}">
              <a14:hiddenFill xmlns:a14="http://schemas.microsoft.com/office/drawing/2010/main" xmlns="">
                <a:solidFill>
                  <a:schemeClr val="accent1"/>
                </a:solidFill>
              </a14:hiddenFill>
            </a:ext>
          </a:extLst>
        </p:spPr>
      </p:pic>
    </p:spTree>
    <p:extLst>
      <p:ext uri="{BB962C8B-B14F-4D97-AF65-F5344CB8AC3E}">
        <p14:creationId xmlns:p14="http://schemas.microsoft.com/office/powerpoint/2010/main" val="421843490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PPE – Respiratory Equipment</a:t>
            </a:r>
            <a:endParaRPr lang="en-AU" dirty="0"/>
          </a:p>
        </p:txBody>
      </p:sp>
      <p:sp>
        <p:nvSpPr>
          <p:cNvPr id="3" name="Content Placeholder 2"/>
          <p:cNvSpPr>
            <a:spLocks noGrp="1"/>
          </p:cNvSpPr>
          <p:nvPr>
            <p:ph sz="quarter" idx="16"/>
          </p:nvPr>
        </p:nvSpPr>
        <p:spPr>
          <a:xfrm>
            <a:off x="360363" y="1358900"/>
            <a:ext cx="4287837" cy="4965700"/>
          </a:xfrm>
        </p:spPr>
        <p:txBody>
          <a:bodyPr/>
          <a:lstStyle/>
          <a:p>
            <a:pPr marL="285750" lvl="1" indent="-285750" defTabSz="457200" eaLnBrk="0" hangingPunct="0">
              <a:spcBef>
                <a:spcPts val="600"/>
              </a:spcBef>
              <a:defRPr/>
            </a:pPr>
            <a:r>
              <a:rPr lang="en-AU" sz="1800" kern="1200" dirty="0" smtClean="0">
                <a:solidFill>
                  <a:prstClr val="black"/>
                </a:solidFill>
              </a:rPr>
              <a:t>Air supply respirator (SCBA) must be used if atmosphere contains contaminants</a:t>
            </a:r>
          </a:p>
          <a:p>
            <a:pPr marL="285750" lvl="1" indent="-285750" defTabSz="457200" eaLnBrk="0" hangingPunct="0">
              <a:spcBef>
                <a:spcPts val="600"/>
              </a:spcBef>
              <a:defRPr/>
            </a:pPr>
            <a:r>
              <a:rPr lang="en-AU" sz="1800" kern="1200" dirty="0" smtClean="0">
                <a:solidFill>
                  <a:prstClr val="black"/>
                </a:solidFill>
              </a:rPr>
              <a:t>Two types of SCBA</a:t>
            </a:r>
          </a:p>
          <a:p>
            <a:pPr marL="647700" lvl="1" indent="-285750" defTabSz="457200" eaLnBrk="0" hangingPunct="0">
              <a:spcBef>
                <a:spcPts val="600"/>
              </a:spcBef>
              <a:buFont typeface="Arial" panose="020B0604020202020204" pitchFamily="34" charset="0"/>
              <a:buChar char="−"/>
              <a:defRPr/>
            </a:pPr>
            <a:r>
              <a:rPr lang="en-AU" sz="1800" kern="1200" dirty="0">
                <a:solidFill>
                  <a:prstClr val="black"/>
                </a:solidFill>
              </a:rPr>
              <a:t>C</a:t>
            </a:r>
            <a:r>
              <a:rPr lang="en-AU" sz="1800" kern="1200" dirty="0" smtClean="0">
                <a:solidFill>
                  <a:prstClr val="black"/>
                </a:solidFill>
              </a:rPr>
              <a:t>losed </a:t>
            </a:r>
            <a:r>
              <a:rPr lang="en-AU" sz="1800" kern="1200" dirty="0">
                <a:solidFill>
                  <a:prstClr val="black"/>
                </a:solidFill>
              </a:rPr>
              <a:t>circuit </a:t>
            </a:r>
            <a:r>
              <a:rPr lang="en-AU" sz="1800" kern="1200" dirty="0" err="1">
                <a:solidFill>
                  <a:prstClr val="black"/>
                </a:solidFill>
              </a:rPr>
              <a:t>rebreather</a:t>
            </a:r>
            <a:r>
              <a:rPr lang="en-AU" sz="1800" kern="1200" dirty="0">
                <a:solidFill>
                  <a:prstClr val="black"/>
                </a:solidFill>
              </a:rPr>
              <a:t> </a:t>
            </a:r>
          </a:p>
          <a:p>
            <a:pPr marL="647700" lvl="1" indent="-285750" defTabSz="457200" eaLnBrk="0" hangingPunct="0">
              <a:spcBef>
                <a:spcPts val="600"/>
              </a:spcBef>
              <a:buFont typeface="Arial" panose="020B0604020202020204" pitchFamily="34" charset="0"/>
              <a:buChar char="−"/>
              <a:defRPr/>
            </a:pPr>
            <a:r>
              <a:rPr lang="en-AU" sz="1800" kern="1200" dirty="0">
                <a:solidFill>
                  <a:prstClr val="black"/>
                </a:solidFill>
              </a:rPr>
              <a:t>O</a:t>
            </a:r>
            <a:r>
              <a:rPr lang="en-AU" sz="1800" kern="1200" dirty="0" smtClean="0">
                <a:solidFill>
                  <a:prstClr val="black"/>
                </a:solidFill>
              </a:rPr>
              <a:t>pen </a:t>
            </a:r>
            <a:r>
              <a:rPr lang="en-AU" sz="1800" kern="1200" dirty="0">
                <a:solidFill>
                  <a:prstClr val="black"/>
                </a:solidFill>
              </a:rPr>
              <a:t>circuit system</a:t>
            </a:r>
          </a:p>
          <a:p>
            <a:pPr marL="285750" lvl="1" indent="-285750" defTabSz="457200" eaLnBrk="0" hangingPunct="0">
              <a:spcBef>
                <a:spcPts val="600"/>
              </a:spcBef>
              <a:defRPr/>
            </a:pPr>
            <a:r>
              <a:rPr lang="en-AU" sz="1800" kern="1200" dirty="0">
                <a:solidFill>
                  <a:prstClr val="black"/>
                </a:solidFill>
              </a:rPr>
              <a:t>Limitations of breathing </a:t>
            </a:r>
            <a:r>
              <a:rPr lang="en-AU" sz="1800" kern="1200" dirty="0" smtClean="0">
                <a:solidFill>
                  <a:prstClr val="black"/>
                </a:solidFill>
              </a:rPr>
              <a:t>apparatus:</a:t>
            </a:r>
            <a:endParaRPr lang="en-AU" sz="1800" kern="1200" dirty="0">
              <a:solidFill>
                <a:prstClr val="black"/>
              </a:solidFill>
            </a:endParaRPr>
          </a:p>
          <a:p>
            <a:pPr marL="647700" lvl="1" indent="-285750" defTabSz="457200" eaLnBrk="0" hangingPunct="0">
              <a:spcBef>
                <a:spcPts val="600"/>
              </a:spcBef>
              <a:buFont typeface="Arial" panose="020B0604020202020204" pitchFamily="34" charset="0"/>
              <a:buChar char="−"/>
              <a:defRPr/>
            </a:pPr>
            <a:r>
              <a:rPr lang="en-GB" sz="1800" kern="1200" dirty="0" smtClean="0">
                <a:solidFill>
                  <a:prstClr val="black"/>
                </a:solidFill>
              </a:rPr>
              <a:t>Type, </a:t>
            </a:r>
            <a:r>
              <a:rPr lang="en-GB" sz="1800" kern="1200" dirty="0">
                <a:solidFill>
                  <a:prstClr val="black"/>
                </a:solidFill>
              </a:rPr>
              <a:t>including cylinder size</a:t>
            </a:r>
          </a:p>
          <a:p>
            <a:pPr marL="647700" lvl="1" indent="-285750" defTabSz="457200" eaLnBrk="0" hangingPunct="0">
              <a:spcBef>
                <a:spcPts val="600"/>
              </a:spcBef>
              <a:buFont typeface="Arial" panose="020B0604020202020204" pitchFamily="34" charset="0"/>
              <a:buChar char="−"/>
              <a:defRPr/>
            </a:pPr>
            <a:r>
              <a:rPr lang="en-GB" sz="1800" kern="1200" dirty="0">
                <a:solidFill>
                  <a:prstClr val="black"/>
                </a:solidFill>
              </a:rPr>
              <a:t>Physical condition of the </a:t>
            </a:r>
            <a:r>
              <a:rPr lang="en-GB" sz="1800" kern="1200" dirty="0" smtClean="0">
                <a:solidFill>
                  <a:prstClr val="black"/>
                </a:solidFill>
              </a:rPr>
              <a:t>wearer</a:t>
            </a:r>
          </a:p>
          <a:p>
            <a:pPr marL="647700" lvl="1" indent="-285750" defTabSz="457200" eaLnBrk="0" hangingPunct="0">
              <a:spcBef>
                <a:spcPts val="600"/>
              </a:spcBef>
              <a:buFont typeface="Arial" panose="020B0604020202020204" pitchFamily="34" charset="0"/>
              <a:buChar char="−"/>
              <a:defRPr/>
            </a:pPr>
            <a:r>
              <a:rPr lang="en-GB" sz="1800" kern="1200" dirty="0" smtClean="0">
                <a:solidFill>
                  <a:prstClr val="black"/>
                </a:solidFill>
              </a:rPr>
              <a:t>Environmental conditions</a:t>
            </a:r>
            <a:endParaRPr lang="en-GB" sz="1800" kern="1200" dirty="0">
              <a:solidFill>
                <a:prstClr val="black"/>
              </a:solidFill>
            </a:endParaRPr>
          </a:p>
          <a:p>
            <a:pPr marL="647700" lvl="1" indent="-285750" defTabSz="457200" eaLnBrk="0" hangingPunct="0">
              <a:spcBef>
                <a:spcPts val="600"/>
              </a:spcBef>
              <a:buFont typeface="Arial" panose="020B0604020202020204" pitchFamily="34" charset="0"/>
              <a:buChar char="−"/>
              <a:defRPr/>
            </a:pPr>
            <a:r>
              <a:rPr lang="en-GB" sz="1800" kern="1200" dirty="0">
                <a:solidFill>
                  <a:prstClr val="black"/>
                </a:solidFill>
              </a:rPr>
              <a:t>Work area layout </a:t>
            </a:r>
            <a:r>
              <a:rPr lang="en-GB" sz="1800" kern="1200" dirty="0" smtClean="0">
                <a:solidFill>
                  <a:prstClr val="black"/>
                </a:solidFill>
              </a:rPr>
              <a:t>and work </a:t>
            </a:r>
            <a:r>
              <a:rPr lang="en-GB" sz="1800" kern="1200" dirty="0">
                <a:solidFill>
                  <a:prstClr val="black"/>
                </a:solidFill>
              </a:rPr>
              <a:t>load</a:t>
            </a:r>
            <a:endParaRPr lang="en-AU" sz="1800" kern="1200" dirty="0">
              <a:solidFill>
                <a:prstClr val="black"/>
              </a:solidFill>
            </a:endParaRPr>
          </a:p>
        </p:txBody>
      </p:sp>
      <p:pic>
        <p:nvPicPr>
          <p:cNvPr id="6" name="Content Placeholder 5"/>
          <p:cNvPicPr>
            <a:picLocks noGrp="1" noChangeAspect="1"/>
          </p:cNvPicPr>
          <p:nvPr>
            <p:ph idx="4294967295"/>
          </p:nvPr>
        </p:nvPicPr>
        <p:blipFill>
          <a:blip r:embed="rId3">
            <a:extLst>
              <a:ext uri="{28A0092B-C50C-407E-A947-70E740481C1C}">
                <a14:useLocalDpi xmlns:a14="http://schemas.microsoft.com/office/drawing/2010/main"/>
              </a:ext>
            </a:extLst>
          </a:blip>
          <a:stretch>
            <a:fillRect/>
          </a:stretch>
        </p:blipFill>
        <p:spPr>
          <a:xfrm>
            <a:off x="4664808" y="1464663"/>
            <a:ext cx="4241800" cy="3839772"/>
          </a:xfrm>
          <a:prstGeom prst="rect">
            <a:avLst/>
          </a:prstGeom>
        </p:spPr>
      </p:pic>
    </p:spTree>
    <p:extLst>
      <p:ext uri="{BB962C8B-B14F-4D97-AF65-F5344CB8AC3E}">
        <p14:creationId xmlns:p14="http://schemas.microsoft.com/office/powerpoint/2010/main" val="1267703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dirty="0" smtClean="0"/>
              <a:t>Operator Obligations</a:t>
            </a:r>
            <a:endParaRPr lang="en-AU" dirty="0"/>
          </a:p>
        </p:txBody>
      </p:sp>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197600" y="3902404"/>
            <a:ext cx="2946400" cy="2809546"/>
          </a:xfrm>
          <a:prstGeom prst="rect">
            <a:avLst/>
          </a:prstGeom>
        </p:spPr>
      </p:pic>
      <p:sp>
        <p:nvSpPr>
          <p:cNvPr id="5" name="Content Placeholder 4"/>
          <p:cNvSpPr>
            <a:spLocks noGrp="1"/>
          </p:cNvSpPr>
          <p:nvPr>
            <p:ph sz="quarter" idx="16"/>
          </p:nvPr>
        </p:nvSpPr>
        <p:spPr/>
        <p:txBody>
          <a:bodyPr/>
          <a:lstStyle/>
          <a:p>
            <a:pPr marL="342900" lvl="1" indent="-342900">
              <a:spcBef>
                <a:spcPts val="1750"/>
              </a:spcBef>
              <a:buFont typeface="Arial" panose="020B0604020202020204" pitchFamily="34" charset="0"/>
              <a:buChar char="•"/>
              <a:defRPr/>
            </a:pPr>
            <a:r>
              <a:rPr lang="en-AU" sz="1800" dirty="0">
                <a:latin typeface="Arial" charset="0"/>
                <a:ea typeface="ＭＳ Ｐゴシック" pitchFamily="82" charset="-128"/>
              </a:rPr>
              <a:t>Be physically and mentally fit to enter confined space</a:t>
            </a:r>
          </a:p>
          <a:p>
            <a:pPr marL="342900" lvl="1" indent="-342900">
              <a:spcBef>
                <a:spcPts val="1750"/>
              </a:spcBef>
              <a:buFont typeface="Arial" panose="020B0604020202020204" pitchFamily="34" charset="0"/>
              <a:buChar char="•"/>
              <a:defRPr/>
            </a:pPr>
            <a:r>
              <a:rPr lang="en-AU" sz="1800" dirty="0">
                <a:latin typeface="Arial" charset="0"/>
                <a:ea typeface="ＭＳ Ｐゴシック" pitchFamily="82" charset="-128"/>
              </a:rPr>
              <a:t>Do not attempt to enter and work in a confined space without:</a:t>
            </a:r>
          </a:p>
          <a:p>
            <a:pPr marL="800100" lvl="1" indent="-285750">
              <a:buFont typeface="Arial" panose="020B0604020202020204" pitchFamily="34" charset="0"/>
              <a:buChar char="−"/>
              <a:defRPr/>
            </a:pPr>
            <a:r>
              <a:rPr lang="en-AU" sz="1800" dirty="0">
                <a:latin typeface="Arial" charset="0"/>
              </a:rPr>
              <a:t>training and authorisation</a:t>
            </a:r>
          </a:p>
          <a:p>
            <a:pPr marL="800100" lvl="1" indent="-285750">
              <a:buFont typeface="Arial" panose="020B0604020202020204" pitchFamily="34" charset="0"/>
              <a:buChar char="−"/>
              <a:defRPr/>
            </a:pPr>
            <a:r>
              <a:rPr lang="en-AU" sz="1800" dirty="0">
                <a:latin typeface="Arial" charset="0"/>
              </a:rPr>
              <a:t>required </a:t>
            </a:r>
            <a:r>
              <a:rPr lang="en-AU" sz="1800" dirty="0" smtClean="0">
                <a:latin typeface="Arial" charset="0"/>
              </a:rPr>
              <a:t>ATW and clearances to </a:t>
            </a:r>
            <a:r>
              <a:rPr lang="en-AU" sz="1800" dirty="0">
                <a:latin typeface="Arial" charset="0"/>
              </a:rPr>
              <a:t>perform the work</a:t>
            </a:r>
          </a:p>
          <a:p>
            <a:pPr marL="342900" lvl="1" indent="-342900">
              <a:spcBef>
                <a:spcPts val="1750"/>
              </a:spcBef>
              <a:buFont typeface="Arial" panose="020B0604020202020204" pitchFamily="34" charset="0"/>
              <a:buChar char="•"/>
              <a:defRPr/>
            </a:pPr>
            <a:r>
              <a:rPr lang="en-AU" sz="1800" dirty="0">
                <a:solidFill>
                  <a:srgbClr val="000000"/>
                </a:solidFill>
                <a:latin typeface="Arial" charset="0"/>
                <a:ea typeface="ＭＳ Ｐゴシック" pitchFamily="82" charset="-128"/>
              </a:rPr>
              <a:t>Select, check and use appropriate PPE</a:t>
            </a:r>
          </a:p>
          <a:p>
            <a:pPr marL="342900" lvl="1" indent="-342900">
              <a:spcBef>
                <a:spcPts val="1750"/>
              </a:spcBef>
              <a:buFont typeface="Arial" panose="020B0604020202020204" pitchFamily="34" charset="0"/>
              <a:buChar char="•"/>
              <a:defRPr/>
            </a:pPr>
            <a:r>
              <a:rPr lang="en-AU" sz="1800" dirty="0">
                <a:solidFill>
                  <a:srgbClr val="000000"/>
                </a:solidFill>
                <a:latin typeface="Arial" charset="0"/>
                <a:ea typeface="ＭＳ Ｐゴシック" pitchFamily="82" charset="-128"/>
              </a:rPr>
              <a:t>Report unsafe conditions, activities, incidents or near misses</a:t>
            </a:r>
          </a:p>
          <a:p>
            <a:pPr marL="342900" lvl="1" indent="-342900">
              <a:spcBef>
                <a:spcPts val="1750"/>
              </a:spcBef>
              <a:buFont typeface="Arial" panose="020B0604020202020204" pitchFamily="34" charset="0"/>
              <a:buChar char="•"/>
              <a:defRPr/>
            </a:pPr>
            <a:r>
              <a:rPr lang="en-AU" sz="1800" dirty="0">
                <a:solidFill>
                  <a:srgbClr val="000000"/>
                </a:solidFill>
                <a:latin typeface="Arial" charset="0"/>
                <a:ea typeface="ＭＳ Ｐゴシック" pitchFamily="82" charset="-128"/>
              </a:rPr>
              <a:t>Report damaged or defective equipment</a:t>
            </a:r>
          </a:p>
          <a:p>
            <a:pPr marL="342900" lvl="1" indent="-342900">
              <a:spcBef>
                <a:spcPts val="1750"/>
              </a:spcBef>
              <a:buFont typeface="Arial" panose="020B0604020202020204" pitchFamily="34" charset="0"/>
              <a:buChar char="•"/>
              <a:defRPr/>
            </a:pPr>
            <a:r>
              <a:rPr lang="en-AU" sz="1800" dirty="0">
                <a:solidFill>
                  <a:srgbClr val="000000"/>
                </a:solidFill>
                <a:latin typeface="Arial" charset="0"/>
                <a:ea typeface="ＭＳ Ｐゴシック" pitchFamily="82" charset="-128"/>
              </a:rPr>
              <a:t>Use your lock and tag system</a:t>
            </a:r>
          </a:p>
          <a:p>
            <a:pPr marL="342900" lvl="1" indent="-342900">
              <a:spcBef>
                <a:spcPts val="1750"/>
              </a:spcBef>
              <a:buFont typeface="Arial" panose="020B0604020202020204" pitchFamily="34" charset="0"/>
              <a:buChar char="•"/>
              <a:defRPr/>
            </a:pPr>
            <a:r>
              <a:rPr lang="en-AU" sz="1800" dirty="0">
                <a:solidFill>
                  <a:srgbClr val="000000"/>
                </a:solidFill>
                <a:latin typeface="Arial" charset="0"/>
                <a:ea typeface="ＭＳ Ｐゴシック" pitchFamily="82" charset="-128"/>
              </a:rPr>
              <a:t>Operate equipment within </a:t>
            </a:r>
            <a:r>
              <a:rPr lang="en-AU" sz="1800" dirty="0" smtClean="0">
                <a:solidFill>
                  <a:srgbClr val="000000"/>
                </a:solidFill>
                <a:latin typeface="Arial" charset="0"/>
                <a:ea typeface="ＭＳ Ｐゴシック" pitchFamily="82" charset="-128"/>
              </a:rPr>
              <a:t>manufacturer specifications </a:t>
            </a:r>
          </a:p>
          <a:p>
            <a:pPr marL="342900" lvl="1" indent="-342900">
              <a:spcBef>
                <a:spcPts val="1750"/>
              </a:spcBef>
              <a:buFont typeface="Arial" panose="020B0604020202020204" pitchFamily="34" charset="0"/>
              <a:buChar char="•"/>
              <a:defRPr/>
            </a:pPr>
            <a:r>
              <a:rPr lang="en-AU" sz="1800" dirty="0" smtClean="0">
                <a:solidFill>
                  <a:srgbClr val="000000"/>
                </a:solidFill>
                <a:latin typeface="Arial" charset="0"/>
                <a:ea typeface="ＭＳ Ｐゴシック" pitchFamily="82" charset="-128"/>
              </a:rPr>
              <a:t>Adhere </a:t>
            </a:r>
            <a:r>
              <a:rPr lang="en-AU" sz="1800" dirty="0">
                <a:solidFill>
                  <a:srgbClr val="000000"/>
                </a:solidFill>
                <a:latin typeface="Arial" charset="0"/>
                <a:ea typeface="ＭＳ Ｐゴシック" pitchFamily="82" charset="-128"/>
              </a:rPr>
              <a:t>to site environmental requirements</a:t>
            </a:r>
          </a:p>
        </p:txBody>
      </p:sp>
    </p:spTree>
    <p:extLst>
      <p:ext uri="{BB962C8B-B14F-4D97-AF65-F5344CB8AC3E}">
        <p14:creationId xmlns:p14="http://schemas.microsoft.com/office/powerpoint/2010/main" val="334675591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Selecting and Fitting Respirator</a:t>
            </a:r>
            <a:endParaRPr lang="en-AU" dirty="0"/>
          </a:p>
        </p:txBody>
      </p:sp>
      <p:sp>
        <p:nvSpPr>
          <p:cNvPr id="3" name="Content Placeholder 2"/>
          <p:cNvSpPr>
            <a:spLocks noGrp="1"/>
          </p:cNvSpPr>
          <p:nvPr>
            <p:ph sz="quarter" idx="16"/>
          </p:nvPr>
        </p:nvSpPr>
        <p:spPr>
          <a:xfrm>
            <a:off x="360363" y="1358900"/>
            <a:ext cx="4275137" cy="4965700"/>
          </a:xfrm>
        </p:spPr>
        <p:txBody>
          <a:bodyPr/>
          <a:lstStyle/>
          <a:p>
            <a:pPr marL="285750" lvl="1" indent="-285750">
              <a:defRPr/>
            </a:pPr>
            <a:r>
              <a:rPr lang="en-AU" altLang="en-US" dirty="0">
                <a:solidFill>
                  <a:prstClr val="black"/>
                </a:solidFill>
              </a:rPr>
              <a:t>Selection depends on:</a:t>
            </a:r>
          </a:p>
          <a:p>
            <a:pPr marL="647700" lvl="1" indent="-285750" defTabSz="457200" eaLnBrk="0" hangingPunct="0">
              <a:spcBef>
                <a:spcPts val="600"/>
              </a:spcBef>
              <a:buFont typeface="Arial" pitchFamily="34" charset="0"/>
              <a:buChar char="−"/>
            </a:pPr>
            <a:r>
              <a:rPr lang="en-AU" altLang="en-US" sz="1800" kern="1200" dirty="0">
                <a:solidFill>
                  <a:prstClr val="black"/>
                </a:solidFill>
                <a:latin typeface="Arial" pitchFamily="34" charset="0"/>
                <a:ea typeface="ヒラギノ角ゴ Pro W3" pitchFamily="-84" charset="-128"/>
                <a:cs typeface="Arial" pitchFamily="34" charset="0"/>
              </a:rPr>
              <a:t>N</a:t>
            </a:r>
            <a:r>
              <a:rPr lang="en-AU" altLang="en-US" sz="1800" kern="1200" dirty="0" smtClean="0">
                <a:solidFill>
                  <a:prstClr val="black"/>
                </a:solidFill>
                <a:latin typeface="Arial" pitchFamily="34" charset="0"/>
                <a:ea typeface="ヒラギノ角ゴ Pro W3" pitchFamily="-84" charset="-128"/>
                <a:cs typeface="Arial" pitchFamily="34" charset="0"/>
              </a:rPr>
              <a:t>ature </a:t>
            </a:r>
            <a:r>
              <a:rPr lang="en-AU" altLang="en-US" sz="1800" kern="1200" dirty="0">
                <a:solidFill>
                  <a:prstClr val="black"/>
                </a:solidFill>
                <a:latin typeface="Arial" pitchFamily="34" charset="0"/>
                <a:ea typeface="ヒラギノ角ゴ Pro W3" pitchFamily="-84" charset="-128"/>
                <a:cs typeface="Arial" pitchFamily="34" charset="0"/>
              </a:rPr>
              <a:t>of contaminant</a:t>
            </a:r>
          </a:p>
          <a:p>
            <a:pPr marL="647700" lvl="1" indent="-285750" defTabSz="457200" eaLnBrk="0" hangingPunct="0">
              <a:spcBef>
                <a:spcPts val="600"/>
              </a:spcBef>
              <a:buFont typeface="Arial" pitchFamily="34" charset="0"/>
              <a:buChar char="−"/>
            </a:pPr>
            <a:r>
              <a:rPr lang="en-AU" altLang="en-US" sz="1800" kern="1200" dirty="0">
                <a:solidFill>
                  <a:prstClr val="black"/>
                </a:solidFill>
                <a:latin typeface="Arial" pitchFamily="34" charset="0"/>
                <a:ea typeface="ヒラギノ角ゴ Pro W3" pitchFamily="-84" charset="-128"/>
                <a:cs typeface="Arial" pitchFamily="34" charset="0"/>
              </a:rPr>
              <a:t>L</a:t>
            </a:r>
            <a:r>
              <a:rPr lang="en-AU" altLang="en-US" sz="1800" kern="1200" dirty="0" smtClean="0">
                <a:solidFill>
                  <a:prstClr val="black"/>
                </a:solidFill>
                <a:latin typeface="Arial" pitchFamily="34" charset="0"/>
                <a:ea typeface="ヒラギノ角ゴ Pro W3" pitchFamily="-84" charset="-128"/>
                <a:cs typeface="Arial" pitchFamily="34" charset="0"/>
              </a:rPr>
              <a:t>evel </a:t>
            </a:r>
            <a:r>
              <a:rPr lang="en-AU" altLang="en-US" sz="1800" kern="1200" dirty="0">
                <a:solidFill>
                  <a:prstClr val="black"/>
                </a:solidFill>
                <a:latin typeface="Arial" pitchFamily="34" charset="0"/>
                <a:ea typeface="ヒラギノ角ゴ Pro W3" pitchFamily="-84" charset="-128"/>
                <a:cs typeface="Arial" pitchFamily="34" charset="0"/>
              </a:rPr>
              <a:t>of immediate danger</a:t>
            </a:r>
          </a:p>
          <a:p>
            <a:pPr marL="647700" lvl="1" indent="-285750" defTabSz="457200" eaLnBrk="0" hangingPunct="0">
              <a:spcBef>
                <a:spcPts val="600"/>
              </a:spcBef>
              <a:buFont typeface="Arial" pitchFamily="34" charset="0"/>
              <a:buChar char="−"/>
            </a:pPr>
            <a:r>
              <a:rPr lang="en-AU" altLang="en-US" sz="1800" kern="1200" dirty="0">
                <a:solidFill>
                  <a:prstClr val="black"/>
                </a:solidFill>
                <a:latin typeface="Arial" pitchFamily="34" charset="0"/>
                <a:ea typeface="ヒラギノ角ゴ Pro W3" pitchFamily="-84" charset="-128"/>
                <a:cs typeface="Arial" pitchFamily="34" charset="0"/>
              </a:rPr>
              <a:t>E</a:t>
            </a:r>
            <a:r>
              <a:rPr lang="en-AU" altLang="en-US" sz="1800" kern="1200" dirty="0" smtClean="0">
                <a:solidFill>
                  <a:prstClr val="black"/>
                </a:solidFill>
                <a:latin typeface="Arial" pitchFamily="34" charset="0"/>
                <a:ea typeface="ヒラギノ角ゴ Pro W3" pitchFamily="-84" charset="-128"/>
                <a:cs typeface="Arial" pitchFamily="34" charset="0"/>
              </a:rPr>
              <a:t>xpected </a:t>
            </a:r>
            <a:r>
              <a:rPr lang="en-AU" altLang="en-US" sz="1800" kern="1200" dirty="0">
                <a:solidFill>
                  <a:prstClr val="black"/>
                </a:solidFill>
                <a:latin typeface="Arial" pitchFamily="34" charset="0"/>
                <a:ea typeface="ヒラギノ角ゴ Pro W3" pitchFamily="-84" charset="-128"/>
                <a:cs typeface="Arial" pitchFamily="34" charset="0"/>
              </a:rPr>
              <a:t>time in space</a:t>
            </a:r>
          </a:p>
          <a:p>
            <a:pPr marL="647700" lvl="1" indent="-285750" defTabSz="457200" eaLnBrk="0" hangingPunct="0">
              <a:spcBef>
                <a:spcPts val="600"/>
              </a:spcBef>
              <a:buFont typeface="Arial" pitchFamily="34" charset="0"/>
              <a:buChar char="−"/>
            </a:pPr>
            <a:r>
              <a:rPr lang="en-AU" altLang="en-US" sz="1800" kern="1200" dirty="0">
                <a:solidFill>
                  <a:prstClr val="black"/>
                </a:solidFill>
                <a:latin typeface="Arial" pitchFamily="34" charset="0"/>
                <a:ea typeface="ヒラギノ角ゴ Pro W3" pitchFamily="-84" charset="-128"/>
                <a:cs typeface="Arial" pitchFamily="34" charset="0"/>
              </a:rPr>
              <a:t>E</a:t>
            </a:r>
            <a:r>
              <a:rPr lang="en-AU" altLang="en-US" sz="1800" kern="1200" dirty="0" smtClean="0">
                <a:solidFill>
                  <a:prstClr val="black"/>
                </a:solidFill>
                <a:latin typeface="Arial" pitchFamily="34" charset="0"/>
                <a:ea typeface="ヒラギノ角ゴ Pro W3" pitchFamily="-84" charset="-128"/>
                <a:cs typeface="Arial" pitchFamily="34" charset="0"/>
              </a:rPr>
              <a:t>xpected </a:t>
            </a:r>
            <a:r>
              <a:rPr lang="en-AU" altLang="en-US" sz="1800" kern="1200" dirty="0">
                <a:solidFill>
                  <a:prstClr val="black"/>
                </a:solidFill>
                <a:latin typeface="Arial" pitchFamily="34" charset="0"/>
                <a:ea typeface="ヒラギノ角ゴ Pro W3" pitchFamily="-84" charset="-128"/>
                <a:cs typeface="Arial" pitchFamily="34" charset="0"/>
              </a:rPr>
              <a:t>activity of wearer</a:t>
            </a:r>
          </a:p>
          <a:p>
            <a:pPr marL="647700" lvl="1" indent="-285750" defTabSz="457200" eaLnBrk="0" hangingPunct="0">
              <a:spcBef>
                <a:spcPts val="600"/>
              </a:spcBef>
              <a:buFont typeface="Arial" pitchFamily="34" charset="0"/>
              <a:buChar char="−"/>
            </a:pPr>
            <a:r>
              <a:rPr lang="en-AU" altLang="en-US" sz="1800" kern="1200" dirty="0">
                <a:solidFill>
                  <a:prstClr val="black"/>
                </a:solidFill>
                <a:latin typeface="Arial" pitchFamily="34" charset="0"/>
                <a:ea typeface="ヒラギノ角ゴ Pro W3" pitchFamily="-84" charset="-128"/>
                <a:cs typeface="Arial" pitchFamily="34" charset="0"/>
              </a:rPr>
              <a:t>A</a:t>
            </a:r>
            <a:r>
              <a:rPr lang="en-AU" altLang="en-US" sz="1800" kern="1200" dirty="0" smtClean="0">
                <a:solidFill>
                  <a:prstClr val="black"/>
                </a:solidFill>
                <a:latin typeface="Arial" pitchFamily="34" charset="0"/>
                <a:ea typeface="ヒラギノ角ゴ Pro W3" pitchFamily="-84" charset="-128"/>
                <a:cs typeface="Arial" pitchFamily="34" charset="0"/>
              </a:rPr>
              <a:t>ccess </a:t>
            </a:r>
            <a:r>
              <a:rPr lang="en-AU" altLang="en-US" sz="1800" kern="1200" dirty="0">
                <a:solidFill>
                  <a:prstClr val="black"/>
                </a:solidFill>
                <a:latin typeface="Arial" pitchFamily="34" charset="0"/>
                <a:ea typeface="ヒラギノ角ゴ Pro W3" pitchFamily="-84" charset="-128"/>
                <a:cs typeface="Arial" pitchFamily="34" charset="0"/>
              </a:rPr>
              <a:t>to and nature of space</a:t>
            </a:r>
          </a:p>
          <a:p>
            <a:pPr marL="647700" lvl="1" indent="-285750" defTabSz="457200" eaLnBrk="0" hangingPunct="0">
              <a:spcBef>
                <a:spcPts val="600"/>
              </a:spcBef>
              <a:buFont typeface="Arial" pitchFamily="34" charset="0"/>
              <a:buChar char="−"/>
            </a:pPr>
            <a:r>
              <a:rPr lang="en-AU" altLang="en-US" sz="1800" kern="1200" dirty="0">
                <a:solidFill>
                  <a:prstClr val="black"/>
                </a:solidFill>
                <a:latin typeface="Arial" pitchFamily="34" charset="0"/>
                <a:ea typeface="ヒラギノ角ゴ Pro W3" pitchFamily="-84" charset="-128"/>
                <a:cs typeface="Arial" pitchFamily="34" charset="0"/>
              </a:rPr>
              <a:t>F</a:t>
            </a:r>
            <a:r>
              <a:rPr lang="en-AU" altLang="en-US" sz="1800" kern="1200" dirty="0" smtClean="0">
                <a:solidFill>
                  <a:prstClr val="black"/>
                </a:solidFill>
                <a:latin typeface="Arial" pitchFamily="34" charset="0"/>
                <a:ea typeface="ヒラギノ角ゴ Pro W3" pitchFamily="-84" charset="-128"/>
                <a:cs typeface="Arial" pitchFamily="34" charset="0"/>
              </a:rPr>
              <a:t>lammability </a:t>
            </a:r>
            <a:r>
              <a:rPr lang="en-AU" altLang="en-US" sz="1800" kern="1200" dirty="0">
                <a:solidFill>
                  <a:prstClr val="black"/>
                </a:solidFill>
                <a:latin typeface="Arial" pitchFamily="34" charset="0"/>
                <a:ea typeface="ヒラギノ角ゴ Pro W3" pitchFamily="-84" charset="-128"/>
                <a:cs typeface="Arial" pitchFamily="34" charset="0"/>
              </a:rPr>
              <a:t>of contaminant</a:t>
            </a:r>
          </a:p>
          <a:p>
            <a:pPr marL="285750" lvl="1" indent="-285750">
              <a:defRPr/>
            </a:pPr>
            <a:r>
              <a:rPr lang="en-AU" altLang="en-US" dirty="0">
                <a:solidFill>
                  <a:prstClr val="black"/>
                </a:solidFill>
              </a:rPr>
              <a:t>Fit respirator over nose and mouth</a:t>
            </a:r>
          </a:p>
          <a:p>
            <a:pPr marL="285750" lvl="1" indent="-285750">
              <a:defRPr/>
            </a:pPr>
            <a:r>
              <a:rPr lang="en-AU" altLang="en-US" dirty="0">
                <a:solidFill>
                  <a:prstClr val="black"/>
                </a:solidFill>
              </a:rPr>
              <a:t>Must have an effective seal against face</a:t>
            </a:r>
          </a:p>
          <a:p>
            <a:pPr marL="285750" lvl="1" indent="-285750">
              <a:defRPr/>
            </a:pPr>
            <a:r>
              <a:rPr lang="en-AU" altLang="en-US" dirty="0">
                <a:solidFill>
                  <a:prstClr val="black"/>
                </a:solidFill>
              </a:rPr>
              <a:t>Beards, glasses can compromise fit and seal</a:t>
            </a:r>
          </a:p>
        </p:txBody>
      </p:sp>
      <p:pic>
        <p:nvPicPr>
          <p:cNvPr id="6" name="Picture 2"/>
          <p:cNvPicPr>
            <a:picLocks noGrp="1" noChangeAspect="1" noChangeArrowheads="1"/>
          </p:cNvPicPr>
          <p:nvPr>
            <p:ph idx="4294967295"/>
          </p:nvPr>
        </p:nvPicPr>
        <p:blipFill>
          <a:blip r:embed="rId3">
            <a:extLst>
              <a:ext uri="{28A0092B-C50C-407E-A947-70E740481C1C}">
                <a14:useLocalDpi xmlns:a14="http://schemas.microsoft.com/office/drawing/2010/main"/>
              </a:ext>
            </a:extLst>
          </a:blip>
          <a:stretch>
            <a:fillRect/>
          </a:stretch>
        </p:blipFill>
        <p:spPr bwMode="auto">
          <a:xfrm>
            <a:off x="4664808" y="1973563"/>
            <a:ext cx="4241800" cy="355539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75075896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Standby Person</a:t>
            </a:r>
            <a:endParaRPr lang="en-AU" dirty="0"/>
          </a:p>
        </p:txBody>
      </p:sp>
      <p:sp>
        <p:nvSpPr>
          <p:cNvPr id="3" name="Content Placeholder 2"/>
          <p:cNvSpPr>
            <a:spLocks noGrp="1"/>
          </p:cNvSpPr>
          <p:nvPr>
            <p:ph sz="quarter" idx="16"/>
          </p:nvPr>
        </p:nvSpPr>
        <p:spPr>
          <a:xfrm>
            <a:off x="360363" y="1358900"/>
            <a:ext cx="4275137" cy="4965700"/>
          </a:xfrm>
        </p:spPr>
        <p:txBody>
          <a:bodyPr/>
          <a:lstStyle/>
          <a:p>
            <a:pPr marL="285750" lvl="1" indent="-285750">
              <a:defRPr/>
            </a:pPr>
            <a:r>
              <a:rPr lang="en-AU" altLang="en-US" dirty="0">
                <a:solidFill>
                  <a:prstClr val="black"/>
                </a:solidFill>
              </a:rPr>
              <a:t>Standby person must:</a:t>
            </a:r>
          </a:p>
          <a:p>
            <a:pPr marL="647700" lvl="1" indent="-285750" defTabSz="457200" eaLnBrk="0" hangingPunct="0">
              <a:spcBef>
                <a:spcPts val="600"/>
              </a:spcBef>
              <a:buFont typeface="Arial" pitchFamily="34" charset="0"/>
              <a:buChar char="−"/>
            </a:pPr>
            <a:r>
              <a:rPr lang="en-AU" altLang="en-US" sz="1800" kern="1200" dirty="0">
                <a:solidFill>
                  <a:prstClr val="black"/>
                </a:solidFill>
                <a:latin typeface="Arial" pitchFamily="34" charset="0"/>
                <a:ea typeface="ヒラギノ角ゴ Pro W3" pitchFamily="-84" charset="-128"/>
                <a:cs typeface="Arial" pitchFamily="34" charset="0"/>
              </a:rPr>
              <a:t>R</a:t>
            </a:r>
            <a:r>
              <a:rPr lang="en-AU" altLang="en-US" sz="1800" kern="1200" dirty="0" smtClean="0">
                <a:solidFill>
                  <a:prstClr val="black"/>
                </a:solidFill>
                <a:latin typeface="Arial" pitchFamily="34" charset="0"/>
                <a:ea typeface="ヒラギノ角ゴ Pro W3" pitchFamily="-84" charset="-128"/>
                <a:cs typeface="Arial" pitchFamily="34" charset="0"/>
              </a:rPr>
              <a:t>emain </a:t>
            </a:r>
            <a:r>
              <a:rPr lang="en-AU" altLang="en-US" sz="1800" kern="1200" dirty="0">
                <a:solidFill>
                  <a:prstClr val="black"/>
                </a:solidFill>
                <a:latin typeface="Arial" pitchFamily="34" charset="0"/>
                <a:ea typeface="ヒラギノ角ゴ Pro W3" pitchFamily="-84" charset="-128"/>
                <a:cs typeface="Arial" pitchFamily="34" charset="0"/>
              </a:rPr>
              <a:t>at watch point for duration of task</a:t>
            </a:r>
          </a:p>
          <a:p>
            <a:pPr marL="647700" lvl="1" indent="-285750" defTabSz="457200" eaLnBrk="0" hangingPunct="0">
              <a:spcBef>
                <a:spcPts val="600"/>
              </a:spcBef>
              <a:buFont typeface="Arial" pitchFamily="34" charset="0"/>
              <a:buChar char="−"/>
            </a:pPr>
            <a:r>
              <a:rPr lang="en-AU" altLang="en-US" sz="1800" kern="1200" dirty="0">
                <a:solidFill>
                  <a:prstClr val="black"/>
                </a:solidFill>
                <a:latin typeface="Arial" pitchFamily="34" charset="0"/>
                <a:ea typeface="ヒラギノ角ゴ Pro W3" pitchFamily="-84" charset="-128"/>
                <a:cs typeface="Arial" pitchFamily="34" charset="0"/>
              </a:rPr>
              <a:t>M</a:t>
            </a:r>
            <a:r>
              <a:rPr lang="en-AU" altLang="en-US" sz="1800" kern="1200" dirty="0" smtClean="0">
                <a:solidFill>
                  <a:prstClr val="black"/>
                </a:solidFill>
                <a:latin typeface="Arial" pitchFamily="34" charset="0"/>
                <a:ea typeface="ヒラギノ角ゴ Pro W3" pitchFamily="-84" charset="-128"/>
                <a:cs typeface="Arial" pitchFamily="34" charset="0"/>
              </a:rPr>
              <a:t>aintain </a:t>
            </a:r>
            <a:r>
              <a:rPr lang="en-AU" altLang="en-US" sz="1800" kern="1200" dirty="0">
                <a:solidFill>
                  <a:prstClr val="black"/>
                </a:solidFill>
                <a:latin typeface="Arial" pitchFamily="34" charset="0"/>
                <a:ea typeface="ヒラギノ角ゴ Pro W3" pitchFamily="-84" charset="-128"/>
                <a:cs typeface="Arial" pitchFamily="34" charset="0"/>
              </a:rPr>
              <a:t>communication with persons inside space</a:t>
            </a:r>
          </a:p>
          <a:p>
            <a:pPr marL="647700" lvl="1" indent="-285750" defTabSz="457200" eaLnBrk="0" hangingPunct="0">
              <a:spcBef>
                <a:spcPts val="600"/>
              </a:spcBef>
              <a:buFont typeface="Arial" pitchFamily="34" charset="0"/>
              <a:buChar char="−"/>
            </a:pPr>
            <a:r>
              <a:rPr lang="en-AU" altLang="en-US" sz="1800" kern="1200" dirty="0">
                <a:solidFill>
                  <a:prstClr val="black"/>
                </a:solidFill>
                <a:latin typeface="Arial" pitchFamily="34" charset="0"/>
                <a:ea typeface="ヒラギノ角ゴ Pro W3" pitchFamily="-84" charset="-128"/>
                <a:cs typeface="Arial" pitchFamily="34" charset="0"/>
              </a:rPr>
              <a:t>I</a:t>
            </a:r>
            <a:r>
              <a:rPr lang="en-AU" altLang="en-US" sz="1800" kern="1200" dirty="0" smtClean="0">
                <a:solidFill>
                  <a:prstClr val="black"/>
                </a:solidFill>
                <a:latin typeface="Arial" pitchFamily="34" charset="0"/>
                <a:ea typeface="ヒラギノ角ゴ Pro W3" pitchFamily="-84" charset="-128"/>
                <a:cs typeface="Arial" pitchFamily="34" charset="0"/>
              </a:rPr>
              <a:t>nitiate </a:t>
            </a:r>
            <a:r>
              <a:rPr lang="en-AU" altLang="en-US" sz="1800" kern="1200" dirty="0">
                <a:solidFill>
                  <a:prstClr val="black"/>
                </a:solidFill>
                <a:latin typeface="Arial" pitchFamily="34" charset="0"/>
                <a:ea typeface="ヒラギノ角ゴ Pro W3" pitchFamily="-84" charset="-128"/>
                <a:cs typeface="Arial" pitchFamily="34" charset="0"/>
              </a:rPr>
              <a:t>emergency response</a:t>
            </a:r>
          </a:p>
          <a:p>
            <a:pPr marL="647700" lvl="1" indent="-285750" defTabSz="457200" eaLnBrk="0" hangingPunct="0">
              <a:spcBef>
                <a:spcPts val="600"/>
              </a:spcBef>
              <a:buFont typeface="Arial" pitchFamily="34" charset="0"/>
              <a:buChar char="−"/>
            </a:pPr>
            <a:r>
              <a:rPr lang="en-AU" altLang="en-US" sz="1800" kern="1200" dirty="0">
                <a:solidFill>
                  <a:prstClr val="black"/>
                </a:solidFill>
                <a:latin typeface="Arial" pitchFamily="34" charset="0"/>
                <a:ea typeface="ヒラギノ角ゴ Pro W3" pitchFamily="-84" charset="-128"/>
                <a:cs typeface="Arial" pitchFamily="34" charset="0"/>
              </a:rPr>
              <a:t>C</a:t>
            </a:r>
            <a:r>
              <a:rPr lang="en-AU" altLang="en-US" sz="1800" kern="1200" dirty="0" smtClean="0">
                <a:solidFill>
                  <a:prstClr val="black"/>
                </a:solidFill>
                <a:latin typeface="Arial" pitchFamily="34" charset="0"/>
                <a:ea typeface="ヒラギノ角ゴ Pro W3" pitchFamily="-84" charset="-128"/>
                <a:cs typeface="Arial" pitchFamily="34" charset="0"/>
              </a:rPr>
              <a:t>onduct </a:t>
            </a:r>
            <a:r>
              <a:rPr lang="en-AU" altLang="en-US" sz="1800" kern="1200" dirty="0">
                <a:solidFill>
                  <a:prstClr val="black"/>
                </a:solidFill>
                <a:latin typeface="Arial" pitchFamily="34" charset="0"/>
                <a:ea typeface="ヒラギノ角ゴ Pro W3" pitchFamily="-84" charset="-128"/>
                <a:cs typeface="Arial" pitchFamily="34" charset="0"/>
              </a:rPr>
              <a:t>and record air testing</a:t>
            </a:r>
          </a:p>
          <a:p>
            <a:pPr marL="647700" lvl="1" indent="-285750" defTabSz="457200" eaLnBrk="0" hangingPunct="0">
              <a:spcBef>
                <a:spcPts val="600"/>
              </a:spcBef>
              <a:buFont typeface="Arial" pitchFamily="34" charset="0"/>
              <a:buChar char="−"/>
            </a:pPr>
            <a:r>
              <a:rPr lang="en-AU" altLang="en-US" sz="1800" kern="1200" dirty="0">
                <a:solidFill>
                  <a:prstClr val="black"/>
                </a:solidFill>
                <a:latin typeface="Arial" pitchFamily="34" charset="0"/>
                <a:ea typeface="ヒラギノ角ゴ Pro W3" pitchFamily="-84" charset="-128"/>
                <a:cs typeface="Arial" pitchFamily="34" charset="0"/>
              </a:rPr>
              <a:t>C</a:t>
            </a:r>
            <a:r>
              <a:rPr lang="en-AU" altLang="en-US" sz="1800" kern="1200" dirty="0" smtClean="0">
                <a:solidFill>
                  <a:prstClr val="black"/>
                </a:solidFill>
                <a:latin typeface="Arial" pitchFamily="34" charset="0"/>
                <a:ea typeface="ヒラギノ角ゴ Pro W3" pitchFamily="-84" charset="-128"/>
                <a:cs typeface="Arial" pitchFamily="34" charset="0"/>
              </a:rPr>
              <a:t>heck </a:t>
            </a:r>
            <a:r>
              <a:rPr lang="en-AU" altLang="en-US" sz="1800" kern="1200" dirty="0">
                <a:solidFill>
                  <a:prstClr val="black"/>
                </a:solidFill>
                <a:latin typeface="Arial" pitchFamily="34" charset="0"/>
                <a:ea typeface="ヒラギノ角ゴ Pro W3" pitchFamily="-84" charset="-128"/>
                <a:cs typeface="Arial" pitchFamily="34" charset="0"/>
              </a:rPr>
              <a:t>and confirm all personnel entering confined space sign on and off </a:t>
            </a:r>
            <a:r>
              <a:rPr lang="en-AU" altLang="en-US" sz="1800" kern="1200" dirty="0" smtClean="0">
                <a:solidFill>
                  <a:prstClr val="black"/>
                </a:solidFill>
                <a:latin typeface="Arial" pitchFamily="34" charset="0"/>
                <a:ea typeface="ヒラギノ角ゴ Pro W3" pitchFamily="-84" charset="-128"/>
                <a:cs typeface="Arial" pitchFamily="34" charset="0"/>
              </a:rPr>
              <a:t>ATW</a:t>
            </a:r>
            <a:endParaRPr lang="en-AU" altLang="en-US" sz="1800" kern="1200" dirty="0">
              <a:solidFill>
                <a:prstClr val="black"/>
              </a:solidFill>
              <a:latin typeface="Arial" pitchFamily="34" charset="0"/>
              <a:ea typeface="ヒラギノ角ゴ Pro W3" pitchFamily="-84" charset="-128"/>
              <a:cs typeface="Arial" pitchFamily="34" charset="0"/>
            </a:endParaRPr>
          </a:p>
          <a:p>
            <a:pPr>
              <a:buClr>
                <a:srgbClr val="579A34"/>
              </a:buClr>
            </a:pPr>
            <a:endParaRPr lang="en-AU" sz="1800" dirty="0"/>
          </a:p>
        </p:txBody>
      </p:sp>
      <p:pic>
        <p:nvPicPr>
          <p:cNvPr id="6" name="Picture 2"/>
          <p:cNvPicPr>
            <a:picLocks noGrp="1" noChangeAspect="1" noChangeArrowheads="1"/>
          </p:cNvPicPr>
          <p:nvPr>
            <p:ph idx="4294967295"/>
          </p:nvPr>
        </p:nvPicPr>
        <p:blipFill rotWithShape="1">
          <a:blip r:embed="rId3">
            <a:extLst>
              <a:ext uri="{28A0092B-C50C-407E-A947-70E740481C1C}">
                <a14:useLocalDpi xmlns:a14="http://schemas.microsoft.com/office/drawing/2010/main"/>
              </a:ext>
            </a:extLst>
          </a:blip>
          <a:srcRect/>
          <a:stretch/>
        </p:blipFill>
        <p:spPr bwMode="auto">
          <a:xfrm>
            <a:off x="5257801" y="1574340"/>
            <a:ext cx="3743324" cy="384916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361775807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Enter a Confined Space</a:t>
            </a:r>
            <a:endParaRPr lang="en-AU" dirty="0"/>
          </a:p>
        </p:txBody>
      </p:sp>
      <p:sp>
        <p:nvSpPr>
          <p:cNvPr id="3" name="Content Placeholder 2"/>
          <p:cNvSpPr>
            <a:spLocks noGrp="1"/>
          </p:cNvSpPr>
          <p:nvPr>
            <p:ph sz="quarter" idx="16"/>
          </p:nvPr>
        </p:nvSpPr>
        <p:spPr>
          <a:xfrm>
            <a:off x="360363" y="1358900"/>
            <a:ext cx="4249737" cy="4965700"/>
          </a:xfrm>
        </p:spPr>
        <p:txBody>
          <a:bodyPr/>
          <a:lstStyle/>
          <a:p>
            <a:pPr marL="285750" lvl="1" indent="-285750">
              <a:defRPr/>
            </a:pPr>
            <a:r>
              <a:rPr lang="en-AU" altLang="en-US" dirty="0">
                <a:solidFill>
                  <a:prstClr val="black"/>
                </a:solidFill>
              </a:rPr>
              <a:t>Set up work area:</a:t>
            </a:r>
          </a:p>
          <a:p>
            <a:pPr marL="647700" lvl="1" indent="-285750" defTabSz="457200" eaLnBrk="0" hangingPunct="0">
              <a:spcBef>
                <a:spcPts val="600"/>
              </a:spcBef>
              <a:buFont typeface="Arial" pitchFamily="34" charset="0"/>
              <a:buChar char="−"/>
            </a:pPr>
            <a:r>
              <a:rPr lang="en-AU" altLang="en-US" sz="1800" kern="1200" dirty="0">
                <a:solidFill>
                  <a:prstClr val="black"/>
                </a:solidFill>
                <a:latin typeface="Arial" pitchFamily="34" charset="0"/>
                <a:ea typeface="ヒラギノ角ゴ Pro W3" pitchFamily="-84" charset="-128"/>
                <a:cs typeface="Arial" pitchFamily="34" charset="0"/>
              </a:rPr>
              <a:t>S</a:t>
            </a:r>
            <a:r>
              <a:rPr lang="en-AU" altLang="en-US" sz="1800" kern="1200" dirty="0" smtClean="0">
                <a:solidFill>
                  <a:prstClr val="black"/>
                </a:solidFill>
                <a:latin typeface="Arial" pitchFamily="34" charset="0"/>
                <a:ea typeface="ヒラギノ角ゴ Pro W3" pitchFamily="-84" charset="-128"/>
                <a:cs typeface="Arial" pitchFamily="34" charset="0"/>
              </a:rPr>
              <a:t>igns </a:t>
            </a:r>
            <a:r>
              <a:rPr lang="en-AU" altLang="en-US" sz="1800" kern="1200" dirty="0">
                <a:solidFill>
                  <a:prstClr val="black"/>
                </a:solidFill>
                <a:latin typeface="Arial" pitchFamily="34" charset="0"/>
                <a:ea typeface="ヒラギノ角ゴ Pro W3" pitchFamily="-84" charset="-128"/>
                <a:cs typeface="Arial" pitchFamily="34" charset="0"/>
              </a:rPr>
              <a:t>and barricades</a:t>
            </a:r>
          </a:p>
          <a:p>
            <a:pPr marL="647700" lvl="1" indent="-285750" defTabSz="457200" eaLnBrk="0" hangingPunct="0">
              <a:spcBef>
                <a:spcPts val="600"/>
              </a:spcBef>
              <a:buFont typeface="Arial" pitchFamily="34" charset="0"/>
              <a:buChar char="−"/>
            </a:pPr>
            <a:r>
              <a:rPr lang="en-AU" altLang="en-US" sz="1800" kern="1200" dirty="0" smtClean="0">
                <a:solidFill>
                  <a:prstClr val="black"/>
                </a:solidFill>
                <a:latin typeface="Arial" pitchFamily="34" charset="0"/>
                <a:ea typeface="ヒラギノ角ゴ Pro W3" pitchFamily="-84" charset="-128"/>
                <a:cs typeface="Arial" pitchFamily="34" charset="0"/>
              </a:rPr>
              <a:t>Set </a:t>
            </a:r>
            <a:r>
              <a:rPr lang="en-AU" altLang="en-US" sz="1800" kern="1200" dirty="0">
                <a:solidFill>
                  <a:prstClr val="black"/>
                </a:solidFill>
                <a:latin typeface="Arial" pitchFamily="34" charset="0"/>
                <a:ea typeface="ヒラギノ角ゴ Pro W3" pitchFamily="-84" charset="-128"/>
                <a:cs typeface="Arial" pitchFamily="34" charset="0"/>
              </a:rPr>
              <a:t>up ventilation</a:t>
            </a:r>
          </a:p>
          <a:p>
            <a:pPr marL="647700" lvl="1" indent="-285750" defTabSz="457200" eaLnBrk="0" hangingPunct="0">
              <a:spcBef>
                <a:spcPts val="600"/>
              </a:spcBef>
              <a:buFont typeface="Arial" pitchFamily="34" charset="0"/>
              <a:buChar char="−"/>
            </a:pPr>
            <a:r>
              <a:rPr lang="en-AU" altLang="en-US" sz="1800" kern="1200" dirty="0">
                <a:solidFill>
                  <a:prstClr val="black"/>
                </a:solidFill>
                <a:latin typeface="Arial" pitchFamily="34" charset="0"/>
                <a:ea typeface="ヒラギノ角ゴ Pro W3" pitchFamily="-84" charset="-128"/>
                <a:cs typeface="Arial" pitchFamily="34" charset="0"/>
              </a:rPr>
              <a:t>P</a:t>
            </a:r>
            <a:r>
              <a:rPr lang="en-AU" altLang="en-US" sz="1800" kern="1200" dirty="0" smtClean="0">
                <a:solidFill>
                  <a:prstClr val="black"/>
                </a:solidFill>
                <a:latin typeface="Arial" pitchFamily="34" charset="0"/>
                <a:ea typeface="ヒラギノ角ゴ Pro W3" pitchFamily="-84" charset="-128"/>
                <a:cs typeface="Arial" pitchFamily="34" charset="0"/>
              </a:rPr>
              <a:t>osition </a:t>
            </a:r>
            <a:r>
              <a:rPr lang="en-AU" altLang="en-US" sz="1800" kern="1200" dirty="0">
                <a:solidFill>
                  <a:prstClr val="black"/>
                </a:solidFill>
                <a:latin typeface="Arial" pitchFamily="34" charset="0"/>
                <a:ea typeface="ヒラギノ角ゴ Pro W3" pitchFamily="-84" charset="-128"/>
                <a:cs typeface="Arial" pitchFamily="34" charset="0"/>
              </a:rPr>
              <a:t>rescue equipment close to point of entry</a:t>
            </a:r>
          </a:p>
          <a:p>
            <a:pPr marL="647700" lvl="1" indent="-285750" defTabSz="457200" eaLnBrk="0" hangingPunct="0">
              <a:spcBef>
                <a:spcPts val="600"/>
              </a:spcBef>
              <a:buFont typeface="Arial" pitchFamily="34" charset="0"/>
              <a:buChar char="−"/>
            </a:pPr>
            <a:r>
              <a:rPr lang="en-AU" altLang="en-US" sz="1800" kern="1200" dirty="0">
                <a:solidFill>
                  <a:prstClr val="black"/>
                </a:solidFill>
                <a:latin typeface="Arial" pitchFamily="34" charset="0"/>
                <a:ea typeface="ヒラギノ角ゴ Pro W3" pitchFamily="-84" charset="-128"/>
                <a:cs typeface="Arial" pitchFamily="34" charset="0"/>
              </a:rPr>
              <a:t>R</a:t>
            </a:r>
            <a:r>
              <a:rPr lang="en-AU" altLang="en-US" sz="1800" kern="1200" dirty="0" smtClean="0">
                <a:solidFill>
                  <a:prstClr val="black"/>
                </a:solidFill>
                <a:latin typeface="Arial" pitchFamily="34" charset="0"/>
                <a:ea typeface="ヒラギノ角ゴ Pro W3" pitchFamily="-84" charset="-128"/>
                <a:cs typeface="Arial" pitchFamily="34" charset="0"/>
              </a:rPr>
              <a:t>ehearse </a:t>
            </a:r>
            <a:r>
              <a:rPr lang="en-AU" altLang="en-US" sz="1800" kern="1200" dirty="0">
                <a:solidFill>
                  <a:prstClr val="black"/>
                </a:solidFill>
                <a:latin typeface="Arial" pitchFamily="34" charset="0"/>
                <a:ea typeface="ヒラギノ角ゴ Pro W3" pitchFamily="-84" charset="-128"/>
                <a:cs typeface="Arial" pitchFamily="34" charset="0"/>
              </a:rPr>
              <a:t>rescue procedure</a:t>
            </a:r>
          </a:p>
          <a:p>
            <a:pPr marL="285750" lvl="1" indent="-285750">
              <a:defRPr/>
            </a:pPr>
            <a:r>
              <a:rPr lang="en-AU" altLang="en-US" dirty="0">
                <a:solidFill>
                  <a:prstClr val="black"/>
                </a:solidFill>
              </a:rPr>
              <a:t>Access confined space</a:t>
            </a:r>
          </a:p>
          <a:p>
            <a:pPr marL="285750" lvl="1" indent="-285750">
              <a:defRPr/>
            </a:pPr>
            <a:r>
              <a:rPr lang="en-AU" altLang="en-US" dirty="0">
                <a:solidFill>
                  <a:prstClr val="black"/>
                </a:solidFill>
              </a:rPr>
              <a:t>Sign on to </a:t>
            </a:r>
            <a:r>
              <a:rPr lang="en-AU" altLang="en-US" dirty="0" smtClean="0">
                <a:solidFill>
                  <a:prstClr val="black"/>
                </a:solidFill>
              </a:rPr>
              <a:t>ATW</a:t>
            </a:r>
            <a:endParaRPr lang="en-AU" altLang="en-US" dirty="0">
              <a:solidFill>
                <a:prstClr val="black"/>
              </a:solidFill>
            </a:endParaRPr>
          </a:p>
          <a:p>
            <a:pPr marL="285750" lvl="1" indent="-285750">
              <a:defRPr/>
            </a:pPr>
            <a:r>
              <a:rPr lang="en-AU" altLang="en-US" dirty="0">
                <a:solidFill>
                  <a:prstClr val="black"/>
                </a:solidFill>
              </a:rPr>
              <a:t>Apply locks and tags</a:t>
            </a:r>
          </a:p>
          <a:p>
            <a:pPr>
              <a:buClr>
                <a:srgbClr val="579A34"/>
              </a:buClr>
            </a:pPr>
            <a:endParaRPr lang="en-AU" sz="1800" dirty="0"/>
          </a:p>
        </p:txBody>
      </p:sp>
      <p:pic>
        <p:nvPicPr>
          <p:cNvPr id="6" name="Picture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091245" y="1358900"/>
            <a:ext cx="3819259" cy="4711700"/>
          </a:xfrm>
          <a:prstGeom prst="rect">
            <a:avLst/>
          </a:prstGeom>
        </p:spPr>
      </p:pic>
    </p:spTree>
    <p:extLst>
      <p:ext uri="{BB962C8B-B14F-4D97-AF65-F5344CB8AC3E}">
        <p14:creationId xmlns:p14="http://schemas.microsoft.com/office/powerpoint/2010/main" val="124198429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Conduct Work in a Confined Space</a:t>
            </a:r>
            <a:endParaRPr lang="en-AU" dirty="0"/>
          </a:p>
        </p:txBody>
      </p:sp>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30117" y="1361882"/>
            <a:ext cx="7269381" cy="5204018"/>
          </a:xfrm>
          <a:prstGeom prst="rect">
            <a:avLst/>
          </a:prstGeom>
        </p:spPr>
      </p:pic>
    </p:spTree>
    <p:extLst>
      <p:ext uri="{BB962C8B-B14F-4D97-AF65-F5344CB8AC3E}">
        <p14:creationId xmlns:p14="http://schemas.microsoft.com/office/powerpoint/2010/main" val="24538609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Completing the Work</a:t>
            </a:r>
            <a:endParaRPr lang="en-AU" dirty="0"/>
          </a:p>
        </p:txBody>
      </p:sp>
      <p:sp>
        <p:nvSpPr>
          <p:cNvPr id="3" name="Content Placeholder 2"/>
          <p:cNvSpPr>
            <a:spLocks noGrp="1"/>
          </p:cNvSpPr>
          <p:nvPr>
            <p:ph sz="quarter" idx="16"/>
          </p:nvPr>
        </p:nvSpPr>
        <p:spPr/>
        <p:txBody>
          <a:bodyPr/>
          <a:lstStyle/>
          <a:p>
            <a:pPr marL="457200" indent="-457200">
              <a:spcBef>
                <a:spcPts val="600"/>
              </a:spcBef>
              <a:buClr>
                <a:schemeClr val="accent6"/>
              </a:buClr>
              <a:buFont typeface="+mj-lt"/>
              <a:buAutoNum type="arabicPeriod"/>
            </a:pPr>
            <a:r>
              <a:rPr lang="en-AU" sz="1800" dirty="0" smtClean="0"/>
              <a:t>Remove tools and equipment</a:t>
            </a:r>
          </a:p>
          <a:p>
            <a:pPr marL="457200" indent="-457200">
              <a:spcBef>
                <a:spcPts val="600"/>
              </a:spcBef>
              <a:buClr>
                <a:schemeClr val="accent6"/>
              </a:buClr>
              <a:buFont typeface="+mj-lt"/>
              <a:buAutoNum type="arabicPeriod"/>
            </a:pPr>
            <a:r>
              <a:rPr lang="en-AU" sz="1800" dirty="0" smtClean="0"/>
              <a:t>Check all personnel exit space</a:t>
            </a:r>
          </a:p>
          <a:p>
            <a:pPr marL="457200" indent="-457200">
              <a:spcBef>
                <a:spcPts val="600"/>
              </a:spcBef>
              <a:buClr>
                <a:schemeClr val="accent6"/>
              </a:buClr>
              <a:buFont typeface="+mj-lt"/>
              <a:buAutoNum type="arabicPeriod"/>
            </a:pPr>
            <a:r>
              <a:rPr lang="en-AU" sz="1800" dirty="0" smtClean="0"/>
              <a:t>Inspect confined space</a:t>
            </a:r>
          </a:p>
          <a:p>
            <a:pPr marL="457200" indent="-457200">
              <a:spcBef>
                <a:spcPts val="600"/>
              </a:spcBef>
              <a:buClr>
                <a:schemeClr val="accent6"/>
              </a:buClr>
              <a:buFont typeface="+mj-lt"/>
              <a:buAutoNum type="arabicPeriod"/>
            </a:pPr>
            <a:r>
              <a:rPr lang="en-AU" sz="1800" dirty="0" smtClean="0"/>
              <a:t>Close access point</a:t>
            </a:r>
          </a:p>
          <a:p>
            <a:pPr marL="457200" indent="-457200">
              <a:spcBef>
                <a:spcPts val="600"/>
              </a:spcBef>
              <a:buClr>
                <a:schemeClr val="accent6"/>
              </a:buClr>
              <a:buFont typeface="+mj-lt"/>
              <a:buAutoNum type="arabicPeriod"/>
            </a:pPr>
            <a:r>
              <a:rPr lang="en-AU" sz="1800" dirty="0" smtClean="0"/>
              <a:t>Secure confined space</a:t>
            </a:r>
          </a:p>
          <a:p>
            <a:pPr marL="457200" indent="-457200">
              <a:spcBef>
                <a:spcPts val="600"/>
              </a:spcBef>
              <a:buClr>
                <a:schemeClr val="accent6"/>
              </a:buClr>
              <a:buFont typeface="+mj-lt"/>
              <a:buAutoNum type="arabicPeriod"/>
            </a:pPr>
            <a:r>
              <a:rPr lang="en-AU" sz="1800" dirty="0" smtClean="0"/>
              <a:t>Remove locks and tags</a:t>
            </a:r>
          </a:p>
          <a:p>
            <a:pPr marL="457200" indent="-457200">
              <a:spcBef>
                <a:spcPts val="600"/>
              </a:spcBef>
              <a:buClr>
                <a:schemeClr val="accent6"/>
              </a:buClr>
              <a:buFont typeface="+mj-lt"/>
              <a:buAutoNum type="arabicPeriod"/>
            </a:pPr>
            <a:r>
              <a:rPr lang="en-AU" sz="1800" dirty="0" smtClean="0"/>
              <a:t>Sign off ATW</a:t>
            </a:r>
            <a:endParaRPr lang="en-AU" sz="1800" dirty="0"/>
          </a:p>
        </p:txBody>
      </p:sp>
    </p:spTree>
    <p:extLst>
      <p:ext uri="{BB962C8B-B14F-4D97-AF65-F5344CB8AC3E}">
        <p14:creationId xmlns:p14="http://schemas.microsoft.com/office/powerpoint/2010/main" val="359388770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Emergency Response and Rescue</a:t>
            </a:r>
            <a:endParaRPr lang="en-AU" dirty="0"/>
          </a:p>
        </p:txBody>
      </p:sp>
      <p:graphicFrame>
        <p:nvGraphicFramePr>
          <p:cNvPr id="4" name="Content Placeholder 3"/>
          <p:cNvGraphicFramePr>
            <a:graphicFrameLocks noGrp="1"/>
          </p:cNvGraphicFramePr>
          <p:nvPr>
            <p:ph sz="quarter" idx="16"/>
            <p:extLst>
              <p:ext uri="{D42A27DB-BD31-4B8C-83A1-F6EECF244321}">
                <p14:modId xmlns:p14="http://schemas.microsoft.com/office/powerpoint/2010/main" val="1678165940"/>
              </p:ext>
            </p:extLst>
          </p:nvPr>
        </p:nvGraphicFramePr>
        <p:xfrm>
          <a:off x="360363" y="1358900"/>
          <a:ext cx="8351837" cy="4302760"/>
        </p:xfrm>
        <a:graphic>
          <a:graphicData uri="http://schemas.openxmlformats.org/drawingml/2006/table">
            <a:tbl>
              <a:tblPr firstRow="1" bandRow="1">
                <a:tableStyleId>{2A488322-F2BA-4B5B-9748-0D474271808F}</a:tableStyleId>
              </a:tblPr>
              <a:tblGrid>
                <a:gridCol w="2440472"/>
                <a:gridCol w="5911365"/>
              </a:tblGrid>
              <a:tr h="370840">
                <a:tc>
                  <a:txBody>
                    <a:bodyPr/>
                    <a:lstStyle/>
                    <a:p>
                      <a:pPr algn="ctr"/>
                      <a:r>
                        <a:rPr lang="en-AU" dirty="0" smtClean="0"/>
                        <a:t>Rescue Method</a:t>
                      </a:r>
                      <a:endParaRPr lang="en-AU" dirty="0"/>
                    </a:p>
                  </a:txBody>
                  <a:tcPr marL="87914" marR="87914"/>
                </a:tc>
                <a:tc>
                  <a:txBody>
                    <a:bodyPr/>
                    <a:lstStyle/>
                    <a:p>
                      <a:pPr algn="ctr"/>
                      <a:r>
                        <a:rPr lang="en-AU" dirty="0" smtClean="0"/>
                        <a:t>Description</a:t>
                      </a:r>
                      <a:endParaRPr lang="en-AU" dirty="0"/>
                    </a:p>
                  </a:txBody>
                  <a:tcPr marL="87914" marR="87914"/>
                </a:tc>
              </a:tr>
              <a:tr h="370840">
                <a:tc>
                  <a:txBody>
                    <a:bodyPr/>
                    <a:lstStyle/>
                    <a:p>
                      <a:r>
                        <a:rPr lang="en-AU" dirty="0" smtClean="0"/>
                        <a:t>Evacuation</a:t>
                      </a:r>
                      <a:endParaRPr lang="en-AU" dirty="0"/>
                    </a:p>
                  </a:txBody>
                  <a:tcPr marL="87914" marR="87914"/>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AU" sz="1800" dirty="0" smtClean="0"/>
                        <a:t>Alarm is</a:t>
                      </a:r>
                      <a:r>
                        <a:rPr lang="en-AU" sz="1800" baseline="0" dirty="0" smtClean="0"/>
                        <a:t> sounded and personnel evacuate the area before an emergency arises.</a:t>
                      </a:r>
                      <a:endParaRPr lang="en-AU" sz="1800" dirty="0" smtClean="0">
                        <a:latin typeface="Arial" panose="020B0604020202020204" pitchFamily="34" charset="0"/>
                        <a:cs typeface="Arial" panose="020B0604020202020204" pitchFamily="34" charset="0"/>
                      </a:endParaRPr>
                    </a:p>
                  </a:txBody>
                  <a:tcPr marL="87914" marR="87914"/>
                </a:tc>
              </a:tr>
              <a:tr h="370840">
                <a:tc>
                  <a:txBody>
                    <a:bodyPr/>
                    <a:lstStyle/>
                    <a:p>
                      <a:r>
                        <a:rPr lang="en-AU" dirty="0" smtClean="0"/>
                        <a:t>Self Rescue</a:t>
                      </a:r>
                      <a:endParaRPr lang="en-AU" dirty="0"/>
                    </a:p>
                  </a:txBody>
                  <a:tcPr marL="87914" marR="87914"/>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AU" sz="1800" dirty="0" smtClean="0"/>
                        <a:t>An individual recognises critical conditions or symptoms of exposure and exits the space. It does not endanger</a:t>
                      </a:r>
                      <a:r>
                        <a:rPr lang="en-AU" sz="1800" baseline="0" dirty="0" smtClean="0"/>
                        <a:t> others.</a:t>
                      </a:r>
                      <a:endParaRPr lang="en-AU" sz="1800" dirty="0" smtClean="0">
                        <a:latin typeface="Arial" panose="020B0604020202020204" pitchFamily="34" charset="0"/>
                        <a:cs typeface="Arial" panose="020B0604020202020204" pitchFamily="34" charset="0"/>
                      </a:endParaRPr>
                    </a:p>
                  </a:txBody>
                  <a:tcPr marL="87914" marR="87914"/>
                </a:tc>
              </a:tr>
              <a:tr h="370840">
                <a:tc>
                  <a:txBody>
                    <a:bodyPr/>
                    <a:lstStyle/>
                    <a:p>
                      <a:r>
                        <a:rPr lang="en-AU" dirty="0" smtClean="0"/>
                        <a:t>Non-entry Rescue</a:t>
                      </a:r>
                      <a:endParaRPr lang="en-AU" dirty="0"/>
                    </a:p>
                  </a:txBody>
                  <a:tcPr marL="87914" marR="87914"/>
                </a:tc>
                <a:tc>
                  <a:txBody>
                    <a:bodyPr/>
                    <a:lstStyle/>
                    <a:p>
                      <a:r>
                        <a:rPr lang="en-AU" sz="1800" dirty="0" smtClean="0"/>
                        <a:t>Involves</a:t>
                      </a:r>
                      <a:r>
                        <a:rPr lang="en-AU" sz="1800" baseline="0" dirty="0" smtClean="0"/>
                        <a:t> </a:t>
                      </a:r>
                      <a:r>
                        <a:rPr lang="en-AU" sz="1800" dirty="0" smtClean="0"/>
                        <a:t>removing a person without anyone else entering</a:t>
                      </a:r>
                    </a:p>
                    <a:p>
                      <a:r>
                        <a:rPr lang="en-AU" sz="1800" dirty="0" smtClean="0"/>
                        <a:t>the confined space by using</a:t>
                      </a:r>
                      <a:r>
                        <a:rPr lang="en-AU" sz="1800" baseline="0" dirty="0" smtClean="0"/>
                        <a:t> a safety line attached to harness of person inside confined space.</a:t>
                      </a:r>
                      <a:endParaRPr lang="en-AU" sz="1800" dirty="0" smtClean="0">
                        <a:latin typeface="Arial" panose="020B0604020202020204" pitchFamily="34" charset="0"/>
                        <a:cs typeface="Arial" panose="020B0604020202020204" pitchFamily="34" charset="0"/>
                      </a:endParaRPr>
                    </a:p>
                  </a:txBody>
                  <a:tcPr marL="87914" marR="87914"/>
                </a:tc>
              </a:tr>
              <a:tr h="370840">
                <a:tc>
                  <a:txBody>
                    <a:bodyPr/>
                    <a:lstStyle/>
                    <a:p>
                      <a:r>
                        <a:rPr lang="en-AU" dirty="0" smtClean="0"/>
                        <a:t>Entry Rescue</a:t>
                      </a:r>
                      <a:endParaRPr lang="en-AU" dirty="0"/>
                    </a:p>
                  </a:txBody>
                  <a:tcPr marL="87914" marR="87914"/>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AU" sz="1800" dirty="0" smtClean="0"/>
                        <a:t>Requires</a:t>
                      </a:r>
                      <a:r>
                        <a:rPr lang="en-AU" sz="1800" baseline="0" dirty="0" smtClean="0"/>
                        <a:t> a rescuer to enter space, another worker qualified in confined space rescue must be present outside the space. Rescuer must rear SCBA or supplied air respirator.</a:t>
                      </a:r>
                      <a:endParaRPr lang="en-AU" sz="1800" dirty="0" smtClean="0">
                        <a:latin typeface="Arial" panose="020B0604020202020204" pitchFamily="34" charset="0"/>
                        <a:cs typeface="Arial" panose="020B0604020202020204" pitchFamily="34" charset="0"/>
                      </a:endParaRPr>
                    </a:p>
                  </a:txBody>
                  <a:tcPr marL="87914" marR="87914"/>
                </a:tc>
              </a:tr>
            </a:tbl>
          </a:graphicData>
        </a:graphic>
      </p:graphicFrame>
    </p:spTree>
    <p:extLst>
      <p:ext uri="{BB962C8B-B14F-4D97-AF65-F5344CB8AC3E}">
        <p14:creationId xmlns:p14="http://schemas.microsoft.com/office/powerpoint/2010/main" val="5440740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Post Operational Tasks</a:t>
            </a:r>
            <a:endParaRPr lang="en-AU" dirty="0"/>
          </a:p>
        </p:txBody>
      </p:sp>
      <p:sp>
        <p:nvSpPr>
          <p:cNvPr id="3" name="Content Placeholder 2"/>
          <p:cNvSpPr>
            <a:spLocks noGrp="1"/>
          </p:cNvSpPr>
          <p:nvPr>
            <p:ph sz="quarter" idx="16"/>
          </p:nvPr>
        </p:nvSpPr>
        <p:spPr/>
        <p:txBody>
          <a:bodyPr>
            <a:normAutofit/>
          </a:bodyPr>
          <a:lstStyle/>
          <a:p>
            <a:pPr marL="285750" lvl="1" indent="-285750">
              <a:defRPr/>
            </a:pPr>
            <a:r>
              <a:rPr lang="en-AU" dirty="0">
                <a:solidFill>
                  <a:prstClr val="black"/>
                </a:solidFill>
              </a:rPr>
              <a:t>Check work complies with requirements</a:t>
            </a:r>
          </a:p>
          <a:p>
            <a:pPr marL="285750" lvl="1" indent="-285750">
              <a:defRPr/>
            </a:pPr>
            <a:r>
              <a:rPr lang="en-AU" dirty="0">
                <a:solidFill>
                  <a:prstClr val="black"/>
                </a:solidFill>
              </a:rPr>
              <a:t>Remove signs and barricades if area is safe and you are authorised</a:t>
            </a:r>
          </a:p>
          <a:p>
            <a:pPr marL="285750" lvl="1" indent="-285750">
              <a:defRPr/>
            </a:pPr>
            <a:r>
              <a:rPr lang="en-AU" dirty="0">
                <a:solidFill>
                  <a:prstClr val="black"/>
                </a:solidFill>
              </a:rPr>
              <a:t>Clean, inspect, maintain and store tools and equipment</a:t>
            </a:r>
          </a:p>
          <a:p>
            <a:pPr marL="285750" lvl="1" indent="-285750">
              <a:defRPr/>
            </a:pPr>
            <a:r>
              <a:rPr lang="en-AU" dirty="0">
                <a:solidFill>
                  <a:prstClr val="black"/>
                </a:solidFill>
              </a:rPr>
              <a:t>Dispose of, or recycle, waste materials</a:t>
            </a:r>
          </a:p>
          <a:p>
            <a:pPr marL="285750" lvl="1" indent="-285750">
              <a:defRPr/>
            </a:pPr>
            <a:r>
              <a:rPr lang="en-AU" dirty="0">
                <a:solidFill>
                  <a:prstClr val="black"/>
                </a:solidFill>
              </a:rPr>
              <a:t>Perform general housekeeping duties</a:t>
            </a:r>
          </a:p>
          <a:p>
            <a:pPr marL="285750" lvl="1" indent="-285750">
              <a:defRPr/>
            </a:pPr>
            <a:r>
              <a:rPr lang="en-AU" dirty="0">
                <a:solidFill>
                  <a:prstClr val="black"/>
                </a:solidFill>
              </a:rPr>
              <a:t>Complete end of shift reports and records</a:t>
            </a:r>
          </a:p>
        </p:txBody>
      </p:sp>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280025" y="4054828"/>
            <a:ext cx="3721100" cy="2455219"/>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35707" y="4076700"/>
            <a:ext cx="4734896" cy="2411477"/>
          </a:xfrm>
          <a:prstGeom prst="rect">
            <a:avLst/>
          </a:prstGeom>
        </p:spPr>
      </p:pic>
    </p:spTree>
    <p:extLst>
      <p:ext uri="{BB962C8B-B14F-4D97-AF65-F5344CB8AC3E}">
        <p14:creationId xmlns:p14="http://schemas.microsoft.com/office/powerpoint/2010/main" val="274380926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Title 3"/>
          <p:cNvSpPr>
            <a:spLocks noGrp="1"/>
          </p:cNvSpPr>
          <p:nvPr>
            <p:ph type="title"/>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p>
            <a:r>
              <a:rPr lang="en-AU">
                <a:latin typeface="Arial" charset="0"/>
              </a:rPr>
              <a:t>Summary</a:t>
            </a:r>
          </a:p>
        </p:txBody>
      </p:sp>
      <p:sp>
        <p:nvSpPr>
          <p:cNvPr id="123906" name="Content Placeholder 4"/>
          <p:cNvSpPr>
            <a:spLocks noGrp="1"/>
          </p:cNvSpPr>
          <p:nvPr>
            <p:ph sz="quarter" idx="16"/>
          </p:nvPr>
        </p:nvSpPr>
        <p:spPr bwMode="auto">
          <a:xfrm>
            <a:off x="360363" y="1358900"/>
            <a:ext cx="6548437" cy="49657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marL="285750" lvl="1" indent="-285750" defTabSz="457200" eaLnBrk="0" hangingPunct="0">
              <a:spcBef>
                <a:spcPts val="600"/>
              </a:spcBef>
              <a:buFont typeface="Arial" pitchFamily="34" charset="0"/>
              <a:buChar char="•"/>
              <a:defRPr/>
            </a:pPr>
            <a:r>
              <a:rPr lang="en-AU" sz="1800" kern="1200" dirty="0" smtClean="0">
                <a:solidFill>
                  <a:prstClr val="black"/>
                </a:solidFill>
                <a:latin typeface="Arial" pitchFamily="34" charset="0"/>
                <a:ea typeface="ヒラギノ角ゴ Pro W3" pitchFamily="-84" charset="-128"/>
                <a:cs typeface="Arial" pitchFamily="34" charset="0"/>
              </a:rPr>
              <a:t>Remember </a:t>
            </a:r>
            <a:r>
              <a:rPr lang="mr-IN" sz="1800" kern="1200" dirty="0" smtClean="0">
                <a:solidFill>
                  <a:prstClr val="black"/>
                </a:solidFill>
                <a:latin typeface="Arial" pitchFamily="34" charset="0"/>
                <a:ea typeface="ヒラギノ角ゴ Pro W3" pitchFamily="-84" charset="-128"/>
                <a:cs typeface="Arial" pitchFamily="34" charset="0"/>
              </a:rPr>
              <a:t>–</a:t>
            </a:r>
            <a:r>
              <a:rPr lang="en-AU" sz="1800" kern="1200" dirty="0" smtClean="0">
                <a:solidFill>
                  <a:prstClr val="black"/>
                </a:solidFill>
                <a:latin typeface="Arial" pitchFamily="34" charset="0"/>
                <a:ea typeface="ヒラギノ角ゴ Pro W3" pitchFamily="-84" charset="-128"/>
                <a:cs typeface="Arial" pitchFamily="34" charset="0"/>
              </a:rPr>
              <a:t> Safety is EVERYONE’S responsibility</a:t>
            </a:r>
            <a:endParaRPr lang="en-AU" sz="1800" kern="1200" dirty="0">
              <a:solidFill>
                <a:prstClr val="black"/>
              </a:solidFill>
              <a:latin typeface="Arial" pitchFamily="34" charset="0"/>
              <a:ea typeface="ヒラギノ角ゴ Pro W3" pitchFamily="-84" charset="-128"/>
              <a:cs typeface="Arial" pitchFamily="34" charset="0"/>
            </a:endParaRPr>
          </a:p>
          <a:p>
            <a:pPr marL="285750" lvl="1" indent="-285750" defTabSz="457200" eaLnBrk="0" hangingPunct="0">
              <a:spcBef>
                <a:spcPts val="600"/>
              </a:spcBef>
              <a:buFont typeface="Arial" pitchFamily="34" charset="0"/>
              <a:buChar char="•"/>
              <a:defRPr/>
            </a:pPr>
            <a:r>
              <a:rPr lang="en-AU" sz="1800" kern="1200" dirty="0">
                <a:solidFill>
                  <a:prstClr val="black"/>
                </a:solidFill>
                <a:latin typeface="Arial" pitchFamily="34" charset="0"/>
                <a:ea typeface="ヒラギノ角ゴ Pro W3" pitchFamily="-84" charset="-128"/>
                <a:cs typeface="Arial" pitchFamily="34" charset="0"/>
              </a:rPr>
              <a:t>In this module we covered:</a:t>
            </a:r>
          </a:p>
          <a:p>
            <a:pPr marL="800100" lvl="1" indent="-285750">
              <a:lnSpc>
                <a:spcPct val="90000"/>
              </a:lnSpc>
              <a:buFont typeface="Arial" panose="020B0604020202020204" pitchFamily="34" charset="0"/>
              <a:buChar char="−"/>
              <a:tabLst>
                <a:tab pos="457200" algn="l"/>
              </a:tabLst>
              <a:defRPr/>
            </a:pPr>
            <a:r>
              <a:rPr lang="en-GB" sz="1800" dirty="0">
                <a:latin typeface="Arial" charset="0"/>
                <a:ea typeface="ＭＳ Ｐゴシック" pitchFamily="82" charset="-128"/>
              </a:rPr>
              <a:t>Identifying a confined space</a:t>
            </a:r>
          </a:p>
          <a:p>
            <a:pPr marL="800100" lvl="1" indent="-285750">
              <a:lnSpc>
                <a:spcPct val="90000"/>
              </a:lnSpc>
              <a:buFont typeface="Arial" panose="020B0604020202020204" pitchFamily="34" charset="0"/>
              <a:buChar char="−"/>
              <a:tabLst>
                <a:tab pos="457200" algn="l"/>
              </a:tabLst>
              <a:defRPr/>
            </a:pPr>
            <a:r>
              <a:rPr lang="en-GB" sz="1800" dirty="0">
                <a:latin typeface="Arial" charset="0"/>
                <a:ea typeface="ＭＳ Ｐゴシック" pitchFamily="82" charset="-128"/>
              </a:rPr>
              <a:t>Planning and preparing for entry and work in a confined space</a:t>
            </a:r>
          </a:p>
          <a:p>
            <a:pPr marL="800100" lvl="1" indent="-285750">
              <a:lnSpc>
                <a:spcPct val="90000"/>
              </a:lnSpc>
              <a:buFont typeface="Arial" panose="020B0604020202020204" pitchFamily="34" charset="0"/>
              <a:buChar char="−"/>
              <a:tabLst>
                <a:tab pos="457200" algn="l"/>
              </a:tabLst>
              <a:defRPr/>
            </a:pPr>
            <a:r>
              <a:rPr lang="en-GB" sz="1800" dirty="0">
                <a:latin typeface="Arial" charset="0"/>
                <a:ea typeface="ＭＳ Ｐゴシック" pitchFamily="82" charset="-128"/>
              </a:rPr>
              <a:t>Obtaining and completing appropriate </a:t>
            </a:r>
            <a:r>
              <a:rPr lang="en-GB" sz="1800" dirty="0" smtClean="0">
                <a:latin typeface="Arial" charset="0"/>
                <a:ea typeface="ＭＳ Ｐゴシック" pitchFamily="82" charset="-128"/>
              </a:rPr>
              <a:t>authorisations</a:t>
            </a:r>
            <a:endParaRPr lang="en-GB" sz="1800" dirty="0">
              <a:latin typeface="Arial" charset="0"/>
              <a:ea typeface="ＭＳ Ｐゴシック" pitchFamily="82" charset="-128"/>
            </a:endParaRPr>
          </a:p>
          <a:p>
            <a:pPr marL="800100" lvl="1" indent="-285750">
              <a:lnSpc>
                <a:spcPct val="90000"/>
              </a:lnSpc>
              <a:buFont typeface="Arial" panose="020B0604020202020204" pitchFamily="34" charset="0"/>
              <a:buChar char="−"/>
              <a:tabLst>
                <a:tab pos="457200" algn="l"/>
              </a:tabLst>
              <a:defRPr/>
            </a:pPr>
            <a:r>
              <a:rPr lang="en-GB" sz="1800" dirty="0">
                <a:latin typeface="Arial" charset="0"/>
                <a:ea typeface="ＭＳ Ｐゴシック" pitchFamily="82" charset="-128"/>
              </a:rPr>
              <a:t>Identifying and controlling hazards</a:t>
            </a:r>
          </a:p>
          <a:p>
            <a:pPr marL="800100" lvl="1" indent="-285750">
              <a:lnSpc>
                <a:spcPct val="90000"/>
              </a:lnSpc>
              <a:buFont typeface="Arial" panose="020B0604020202020204" pitchFamily="34" charset="0"/>
              <a:buChar char="−"/>
              <a:tabLst>
                <a:tab pos="457200" algn="l"/>
              </a:tabLst>
              <a:defRPr/>
            </a:pPr>
            <a:r>
              <a:rPr lang="en-GB" sz="1800" dirty="0">
                <a:latin typeface="Arial" charset="0"/>
                <a:ea typeface="ＭＳ Ｐゴシック" pitchFamily="82" charset="-128"/>
              </a:rPr>
              <a:t>Entering and working in a confined space</a:t>
            </a:r>
          </a:p>
          <a:p>
            <a:pPr marL="800100" lvl="1" indent="-285750">
              <a:lnSpc>
                <a:spcPct val="90000"/>
              </a:lnSpc>
              <a:buFont typeface="Arial" panose="020B0604020202020204" pitchFamily="34" charset="0"/>
              <a:buChar char="−"/>
              <a:tabLst>
                <a:tab pos="457200" algn="l"/>
              </a:tabLst>
              <a:defRPr/>
            </a:pPr>
            <a:r>
              <a:rPr lang="en-GB" sz="1800" dirty="0">
                <a:latin typeface="Arial" charset="0"/>
                <a:ea typeface="ＭＳ Ｐゴシック" pitchFamily="82" charset="-128"/>
              </a:rPr>
              <a:t>Performing post operational tasks</a:t>
            </a:r>
          </a:p>
          <a:p>
            <a:pPr marL="285750" indent="-285750">
              <a:buFont typeface="Arial" charset="0"/>
              <a:buChar char="•"/>
            </a:pPr>
            <a:endParaRPr lang="en-AU" dirty="0">
              <a:latin typeface="Arial" charset="0"/>
            </a:endParaRPr>
          </a:p>
        </p:txBody>
      </p:sp>
      <p:pic>
        <p:nvPicPr>
          <p:cNvPr id="5" name="Content Placeholder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195058" y="1358900"/>
            <a:ext cx="1806067" cy="5018088"/>
          </a:xfrm>
          <a:prstGeom prst="rect">
            <a:avLst/>
          </a:prstGeom>
        </p:spPr>
      </p:pic>
    </p:spTree>
    <p:extLst>
      <p:ext uri="{BB962C8B-B14F-4D97-AF65-F5344CB8AC3E}">
        <p14:creationId xmlns:p14="http://schemas.microsoft.com/office/powerpoint/2010/main" val="178890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Roles and Responsibilities</a:t>
            </a:r>
            <a:endParaRPr lang="en-US" dirty="0"/>
          </a:p>
        </p:txBody>
      </p:sp>
      <p:sp>
        <p:nvSpPr>
          <p:cNvPr id="3" name="Content Placeholder 2"/>
          <p:cNvSpPr>
            <a:spLocks noGrp="1"/>
          </p:cNvSpPr>
          <p:nvPr>
            <p:ph sz="quarter" idx="16"/>
          </p:nvPr>
        </p:nvSpPr>
        <p:spPr/>
        <p:txBody>
          <a:bodyPr/>
          <a:lstStyle/>
          <a:p>
            <a:pPr marL="342900" lvl="1" indent="-342900">
              <a:spcBef>
                <a:spcPts val="1750"/>
              </a:spcBef>
              <a:buFont typeface="Arial" panose="020B0604020202020204" pitchFamily="34" charset="0"/>
              <a:buChar char="•"/>
              <a:defRPr/>
            </a:pPr>
            <a:r>
              <a:rPr lang="en-US" dirty="0">
                <a:latin typeface="Arial" charset="0"/>
                <a:ea typeface="ＭＳ Ｐゴシック" pitchFamily="82" charset="-128"/>
              </a:rPr>
              <a:t>Responsibilities vary depending on your role during the work </a:t>
            </a:r>
          </a:p>
          <a:p>
            <a:pPr marL="800100" lvl="1" indent="-285750">
              <a:buFont typeface="Arial" panose="020B0604020202020204" pitchFamily="34" charset="0"/>
              <a:buChar char="−"/>
              <a:defRPr/>
            </a:pPr>
            <a:r>
              <a:rPr lang="en-US" dirty="0">
                <a:latin typeface="Arial" charset="0"/>
              </a:rPr>
              <a:t>Confined Space Entry </a:t>
            </a:r>
            <a:r>
              <a:rPr lang="en-US" dirty="0" err="1" smtClean="0">
                <a:latin typeface="Arial" charset="0"/>
              </a:rPr>
              <a:t>Authorisation</a:t>
            </a:r>
            <a:r>
              <a:rPr lang="en-US" dirty="0" smtClean="0">
                <a:latin typeface="Arial" charset="0"/>
              </a:rPr>
              <a:t> Issuer</a:t>
            </a:r>
            <a:endParaRPr lang="en-US" dirty="0">
              <a:latin typeface="Arial" charset="0"/>
            </a:endParaRPr>
          </a:p>
          <a:p>
            <a:pPr marL="800100" lvl="1" indent="-285750">
              <a:buFont typeface="Arial" panose="020B0604020202020204" pitchFamily="34" charset="0"/>
              <a:buChar char="−"/>
              <a:defRPr/>
            </a:pPr>
            <a:r>
              <a:rPr lang="en-US" dirty="0">
                <a:latin typeface="Arial" charset="0"/>
              </a:rPr>
              <a:t>Confined Space Entry </a:t>
            </a:r>
            <a:r>
              <a:rPr lang="en-US" dirty="0" smtClean="0">
                <a:latin typeface="Arial" charset="0"/>
              </a:rPr>
              <a:t>ATW and Clearance Acceptor</a:t>
            </a:r>
            <a:endParaRPr lang="en-US" dirty="0">
              <a:latin typeface="Arial" charset="0"/>
            </a:endParaRPr>
          </a:p>
          <a:p>
            <a:pPr marL="800100" lvl="1" indent="-285750">
              <a:buFont typeface="Arial" panose="020B0604020202020204" pitchFamily="34" charset="0"/>
              <a:buChar char="−"/>
              <a:defRPr/>
            </a:pPr>
            <a:r>
              <a:rPr lang="en-US" dirty="0">
                <a:latin typeface="Arial" charset="0"/>
              </a:rPr>
              <a:t>Confined Space Entry ATW and Clearance Users</a:t>
            </a:r>
          </a:p>
          <a:p>
            <a:pPr marL="800100" lvl="1" indent="-285750">
              <a:buFont typeface="Arial" panose="020B0604020202020204" pitchFamily="34" charset="0"/>
              <a:buChar char="−"/>
              <a:defRPr/>
            </a:pPr>
            <a:r>
              <a:rPr lang="en-US" dirty="0">
                <a:latin typeface="Arial" charset="0"/>
              </a:rPr>
              <a:t>Confined Space Standby Person</a:t>
            </a:r>
          </a:p>
          <a:p>
            <a:pPr marL="800100" lvl="1" indent="-285750">
              <a:buFont typeface="Arial" panose="020B0604020202020204" pitchFamily="34" charset="0"/>
              <a:buChar char="−"/>
              <a:defRPr/>
            </a:pPr>
            <a:r>
              <a:rPr lang="en-US" dirty="0">
                <a:latin typeface="Arial" charset="0"/>
              </a:rPr>
              <a:t>Confined Space Atmosphere Gas Tester</a:t>
            </a:r>
          </a:p>
        </p:txBody>
      </p:sp>
    </p:spTree>
    <p:extLst>
      <p:ext uri="{BB962C8B-B14F-4D97-AF65-F5344CB8AC3E}">
        <p14:creationId xmlns:p14="http://schemas.microsoft.com/office/powerpoint/2010/main" val="511847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Title 1"/>
          <p:cNvSpPr>
            <a:spLocks noGrp="1"/>
          </p:cNvSpPr>
          <p:nvPr>
            <p:ph type="title"/>
          </p:nvPr>
        </p:nvSpPr>
        <p:spPr/>
        <p:txBody>
          <a:bodyPr/>
          <a:lstStyle/>
          <a:p>
            <a:r>
              <a:rPr lang="en-AU" dirty="0" smtClean="0">
                <a:latin typeface="Arial Bold" charset="0"/>
                <a:ea typeface="ＭＳ Ｐゴシック" charset="0"/>
              </a:rPr>
              <a:t>Legislation and Site Policies</a:t>
            </a:r>
            <a:endParaRPr lang="en-US" dirty="0">
              <a:latin typeface="Arial Bold" charset="0"/>
              <a:ea typeface="ＭＳ Ｐゴシック"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149509767"/>
              </p:ext>
            </p:extLst>
          </p:nvPr>
        </p:nvGraphicFramePr>
        <p:xfrm>
          <a:off x="214313" y="1693863"/>
          <a:ext cx="8675687" cy="3749392"/>
        </p:xfrm>
        <a:graphic>
          <a:graphicData uri="http://schemas.openxmlformats.org/drawingml/2006/table">
            <a:tbl>
              <a:tblPr firstRow="1" bandRow="1">
                <a:tableStyleId>{2A488322-F2BA-4B5B-9748-0D474271808F}</a:tableStyleId>
              </a:tblPr>
              <a:tblGrid>
                <a:gridCol w="1508140"/>
                <a:gridCol w="2287473"/>
                <a:gridCol w="4880074"/>
              </a:tblGrid>
              <a:tr h="328699">
                <a:tc gridSpan="2">
                  <a:txBody>
                    <a:bodyPr/>
                    <a:lstStyle/>
                    <a:p>
                      <a:pPr algn="ctr"/>
                      <a:r>
                        <a:rPr lang="en-AU" sz="1800" dirty="0" smtClean="0"/>
                        <a:t>Documentation</a:t>
                      </a:r>
                      <a:endParaRPr lang="en-AU" sz="1800" dirty="0"/>
                    </a:p>
                  </a:txBody>
                  <a:tcPr marL="91447" marR="91447" marT="45742" marB="45742"/>
                </a:tc>
                <a:tc hMerge="1">
                  <a:txBody>
                    <a:bodyPr/>
                    <a:lstStyle/>
                    <a:p>
                      <a:endParaRPr lang="en-AU" dirty="0"/>
                    </a:p>
                  </a:txBody>
                  <a:tcPr/>
                </a:tc>
                <a:tc>
                  <a:txBody>
                    <a:bodyPr/>
                    <a:lstStyle/>
                    <a:p>
                      <a:pPr algn="ctr"/>
                      <a:r>
                        <a:rPr lang="en-AU" sz="1800" dirty="0" smtClean="0"/>
                        <a:t>Example</a:t>
                      </a:r>
                      <a:endParaRPr lang="en-AU" sz="1800" dirty="0"/>
                    </a:p>
                  </a:txBody>
                  <a:tcPr marL="91447" marR="91447" marT="45742" marB="45742"/>
                </a:tc>
              </a:tr>
              <a:tr h="328699">
                <a:tc rowSpan="2">
                  <a:txBody>
                    <a:bodyPr/>
                    <a:lstStyle/>
                    <a:p>
                      <a:r>
                        <a:rPr lang="en-AU" sz="1800" dirty="0" smtClean="0"/>
                        <a:t>Government</a:t>
                      </a:r>
                      <a:endParaRPr lang="en-AU" sz="1800" dirty="0"/>
                    </a:p>
                  </a:txBody>
                  <a:tcPr marL="91447" marR="91447" marT="45742" marB="45742" anchor="ctr">
                    <a:solidFill>
                      <a:schemeClr val="accent6"/>
                    </a:solidFill>
                  </a:tcPr>
                </a:tc>
                <a:tc>
                  <a:txBody>
                    <a:bodyPr/>
                    <a:lstStyle/>
                    <a:p>
                      <a:r>
                        <a:rPr lang="en-AU" sz="1800" dirty="0" smtClean="0"/>
                        <a:t>Acts</a:t>
                      </a:r>
                      <a:endParaRPr lang="en-AU" sz="1800" dirty="0"/>
                    </a:p>
                  </a:txBody>
                  <a:tcPr marL="91447" marR="91447" marT="45742" marB="45742"/>
                </a:tc>
                <a:tc>
                  <a:txBody>
                    <a:bodyPr/>
                    <a:lstStyle/>
                    <a:p>
                      <a:r>
                        <a:rPr lang="en-AU" sz="1800" dirty="0" smtClean="0"/>
                        <a:t>Mining (</a:t>
                      </a:r>
                      <a:r>
                        <a:rPr lang="en-AU" sz="1800" baseline="0" dirty="0" smtClean="0"/>
                        <a:t>Safety) Act</a:t>
                      </a:r>
                      <a:endParaRPr lang="en-AU" sz="1800" dirty="0"/>
                    </a:p>
                  </a:txBody>
                  <a:tcPr marL="91447" marR="91447" marT="45742" marB="45742"/>
                </a:tc>
              </a:tr>
              <a:tr h="328699">
                <a:tc vMerge="1">
                  <a:txBody>
                    <a:bodyPr/>
                    <a:lstStyle/>
                    <a:p>
                      <a:endParaRPr lang="en-AU" dirty="0"/>
                    </a:p>
                  </a:txBody>
                  <a:tcPr/>
                </a:tc>
                <a:tc>
                  <a:txBody>
                    <a:bodyPr/>
                    <a:lstStyle/>
                    <a:p>
                      <a:r>
                        <a:rPr lang="en-AU" sz="1800" dirty="0" smtClean="0"/>
                        <a:t>Regulations</a:t>
                      </a:r>
                      <a:endParaRPr lang="en-AU" sz="1800" dirty="0"/>
                    </a:p>
                  </a:txBody>
                  <a:tcPr marL="91447" marR="91447" marT="45742" marB="45742"/>
                </a:tc>
                <a:tc>
                  <a:txBody>
                    <a:bodyPr/>
                    <a:lstStyle/>
                    <a:p>
                      <a:r>
                        <a:rPr lang="en-AU" sz="1800" dirty="0" smtClean="0"/>
                        <a:t>Mining</a:t>
                      </a:r>
                      <a:r>
                        <a:rPr lang="en-AU" sz="1800" baseline="0" dirty="0" smtClean="0"/>
                        <a:t> (</a:t>
                      </a:r>
                      <a:r>
                        <a:rPr lang="en-AU" sz="1800" dirty="0" smtClean="0"/>
                        <a:t>Safety) Regulations</a:t>
                      </a:r>
                      <a:endParaRPr lang="en-AU" sz="1800" dirty="0"/>
                    </a:p>
                  </a:txBody>
                  <a:tcPr marL="91447" marR="91447" marT="45742" marB="45742"/>
                </a:tc>
              </a:tr>
              <a:tr h="567200">
                <a:tc rowSpan="2">
                  <a:txBody>
                    <a:bodyPr/>
                    <a:lstStyle/>
                    <a:p>
                      <a:r>
                        <a:rPr lang="en-AU" sz="1800" dirty="0" smtClean="0"/>
                        <a:t>Industry</a:t>
                      </a:r>
                      <a:endParaRPr lang="en-AU" sz="1800" dirty="0"/>
                    </a:p>
                  </a:txBody>
                  <a:tcPr marL="91447" marR="91447" marT="45742" marB="45742" anchor="ctr">
                    <a:solidFill>
                      <a:schemeClr val="accent6"/>
                    </a:solidFill>
                  </a:tcPr>
                </a:tc>
                <a:tc>
                  <a:txBody>
                    <a:bodyPr/>
                    <a:lstStyle/>
                    <a:p>
                      <a:r>
                        <a:rPr lang="en-AU" sz="1800" dirty="0" smtClean="0"/>
                        <a:t>Codes</a:t>
                      </a:r>
                      <a:r>
                        <a:rPr lang="en-AU" sz="1800" baseline="0" dirty="0" smtClean="0"/>
                        <a:t> of Practice</a:t>
                      </a:r>
                      <a:endParaRPr lang="en-AU" sz="1800" dirty="0"/>
                    </a:p>
                  </a:txBody>
                  <a:tcPr marL="91447" marR="91447" marT="45742" marB="45742"/>
                </a:tc>
                <a:tc>
                  <a:txBody>
                    <a:bodyPr/>
                    <a:lstStyle/>
                    <a:p>
                      <a:r>
                        <a:rPr lang="en-AU" sz="1800" dirty="0" smtClean="0"/>
                        <a:t>Code of Practice</a:t>
                      </a:r>
                      <a:r>
                        <a:rPr lang="en-AU" sz="1800" baseline="0" dirty="0" smtClean="0"/>
                        <a:t> for Managing the Risk of Falls at Workplaces (Australia)</a:t>
                      </a:r>
                      <a:endParaRPr lang="en-AU" sz="1800" dirty="0"/>
                    </a:p>
                  </a:txBody>
                  <a:tcPr marL="91447" marR="91447" marT="45742" marB="45742"/>
                </a:tc>
              </a:tr>
              <a:tr h="567343">
                <a:tc vMerge="1">
                  <a:txBody>
                    <a:bodyPr/>
                    <a:lstStyle/>
                    <a:p>
                      <a:endParaRPr lang="en-AU" dirty="0"/>
                    </a:p>
                  </a:txBody>
                  <a:tcPr/>
                </a:tc>
                <a:tc>
                  <a:txBody>
                    <a:bodyPr/>
                    <a:lstStyle/>
                    <a:p>
                      <a:r>
                        <a:rPr lang="en-AU" sz="1800" dirty="0" smtClean="0"/>
                        <a:t>Standards</a:t>
                      </a:r>
                      <a:endParaRPr lang="en-AU" sz="1800" dirty="0"/>
                    </a:p>
                  </a:txBody>
                  <a:tcPr marL="91447" marR="91447" marT="45742" marB="45742"/>
                </a:tc>
                <a:tc>
                  <a:txBody>
                    <a:bodyPr/>
                    <a:lstStyle/>
                    <a:p>
                      <a:r>
                        <a:rPr lang="en-AU" sz="1800" dirty="0" smtClean="0"/>
                        <a:t>AS/NZS 1891.4</a:t>
                      </a:r>
                      <a:r>
                        <a:rPr lang="en-AU" sz="1800" baseline="0" dirty="0" smtClean="0"/>
                        <a:t> Industrial Fall-arrest Systems and Devices</a:t>
                      </a:r>
                      <a:endParaRPr lang="en-AU" sz="1800" dirty="0"/>
                    </a:p>
                  </a:txBody>
                  <a:tcPr marL="91447" marR="91447" marT="45742" marB="45742"/>
                </a:tc>
              </a:tr>
              <a:tr h="328699">
                <a:tc rowSpan="3">
                  <a:txBody>
                    <a:bodyPr/>
                    <a:lstStyle/>
                    <a:p>
                      <a:r>
                        <a:rPr lang="en-AU" sz="1800" dirty="0" smtClean="0"/>
                        <a:t>Organisation</a:t>
                      </a:r>
                      <a:endParaRPr lang="en-AU" sz="1800" dirty="0"/>
                    </a:p>
                  </a:txBody>
                  <a:tcPr marL="91447" marR="91447" marT="45742" marB="45742" anchor="ctr">
                    <a:solidFill>
                      <a:schemeClr val="accent6"/>
                    </a:solidFill>
                  </a:tcPr>
                </a:tc>
                <a:tc>
                  <a:txBody>
                    <a:bodyPr/>
                    <a:lstStyle/>
                    <a:p>
                      <a:r>
                        <a:rPr lang="en-AU" sz="1800" dirty="0" smtClean="0"/>
                        <a:t>Management Systems</a:t>
                      </a:r>
                      <a:endParaRPr lang="en-AU" sz="1800" dirty="0"/>
                    </a:p>
                  </a:txBody>
                  <a:tcPr marL="91447" marR="91447" marT="45742" marB="45742"/>
                </a:tc>
                <a:tc>
                  <a:txBody>
                    <a:bodyPr/>
                    <a:lstStyle/>
                    <a:p>
                      <a:r>
                        <a:rPr lang="en-AU" sz="1800" dirty="0" smtClean="0"/>
                        <a:t>Authority </a:t>
                      </a:r>
                      <a:r>
                        <a:rPr lang="en-AU" sz="1800" baseline="0" dirty="0" smtClean="0"/>
                        <a:t>to Work System</a:t>
                      </a:r>
                      <a:endParaRPr lang="en-AU" sz="1800" dirty="0"/>
                    </a:p>
                  </a:txBody>
                  <a:tcPr marL="91447" marR="91447" marT="45742" marB="45742"/>
                </a:tc>
              </a:tr>
              <a:tr h="328699">
                <a:tc vMerge="1">
                  <a:txBody>
                    <a:bodyPr/>
                    <a:lstStyle/>
                    <a:p>
                      <a:endParaRPr lang="en-AU" dirty="0"/>
                    </a:p>
                  </a:txBody>
                  <a:tcPr/>
                </a:tc>
                <a:tc>
                  <a:txBody>
                    <a:bodyPr/>
                    <a:lstStyle/>
                    <a:p>
                      <a:r>
                        <a:rPr lang="en-AU" sz="1800" dirty="0" smtClean="0"/>
                        <a:t>Policies</a:t>
                      </a:r>
                      <a:endParaRPr lang="en-AU" sz="1800" dirty="0"/>
                    </a:p>
                  </a:txBody>
                  <a:tcPr marL="91447" marR="91447" marT="45742" marB="45742"/>
                </a:tc>
                <a:tc>
                  <a:txBody>
                    <a:bodyPr/>
                    <a:lstStyle/>
                    <a:p>
                      <a:r>
                        <a:rPr lang="en-AU" sz="1800" dirty="0" smtClean="0"/>
                        <a:t>Fit</a:t>
                      </a:r>
                      <a:r>
                        <a:rPr lang="en-AU" sz="1800" baseline="0" dirty="0" smtClean="0"/>
                        <a:t> for Work Policy</a:t>
                      </a:r>
                      <a:endParaRPr lang="en-AU" sz="1800" dirty="0"/>
                    </a:p>
                  </a:txBody>
                  <a:tcPr marL="91447" marR="91447" marT="45742" marB="45742"/>
                </a:tc>
              </a:tr>
              <a:tr h="328699">
                <a:tc vMerge="1">
                  <a:txBody>
                    <a:bodyPr/>
                    <a:lstStyle/>
                    <a:p>
                      <a:endParaRPr lang="en-AU" dirty="0"/>
                    </a:p>
                  </a:txBody>
                  <a:tcPr/>
                </a:tc>
                <a:tc>
                  <a:txBody>
                    <a:bodyPr/>
                    <a:lstStyle/>
                    <a:p>
                      <a:r>
                        <a:rPr lang="en-AU" sz="1800" dirty="0" smtClean="0"/>
                        <a:t>Procedures</a:t>
                      </a:r>
                      <a:endParaRPr lang="en-AU" sz="1800" dirty="0"/>
                    </a:p>
                  </a:txBody>
                  <a:tcPr marL="91447" marR="91447" marT="45742" marB="45742"/>
                </a:tc>
                <a:tc>
                  <a:txBody>
                    <a:bodyPr/>
                    <a:lstStyle/>
                    <a:p>
                      <a:r>
                        <a:rPr lang="en-AU" sz="1800" baseline="0" dirty="0" smtClean="0"/>
                        <a:t>Procedures and Work Instructions</a:t>
                      </a:r>
                      <a:endParaRPr lang="en-AU" sz="1800" dirty="0"/>
                    </a:p>
                  </a:txBody>
                  <a:tcPr marL="91447" marR="91447" marT="45742" marB="45742"/>
                </a:tc>
              </a:tr>
            </a:tbl>
          </a:graphicData>
        </a:graphic>
      </p:graphicFrame>
    </p:spTree>
    <p:extLst>
      <p:ext uri="{BB962C8B-B14F-4D97-AF65-F5344CB8AC3E}">
        <p14:creationId xmlns:p14="http://schemas.microsoft.com/office/powerpoint/2010/main" val="32881651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1"/>
          </p:nvPr>
        </p:nvSpPr>
        <p:spPr/>
        <p:txBody>
          <a:bodyPr/>
          <a:lstStyle/>
          <a:p>
            <a:pPr marL="342900" lvl="1" indent="-342900">
              <a:spcBef>
                <a:spcPts val="1750"/>
              </a:spcBef>
              <a:buFont typeface="Arial" panose="020B0604020202020204" pitchFamily="34" charset="0"/>
              <a:buChar char="•"/>
              <a:defRPr/>
            </a:pPr>
            <a:r>
              <a:rPr lang="en-AU" sz="1800" dirty="0">
                <a:latin typeface="Arial" charset="0"/>
                <a:ea typeface="ＭＳ Ｐゴシック" pitchFamily="82" charset="-128"/>
              </a:rPr>
              <a:t>Dust prevention and minimisation</a:t>
            </a:r>
          </a:p>
          <a:p>
            <a:pPr marL="342900" lvl="1" indent="-342900">
              <a:spcBef>
                <a:spcPts val="1750"/>
              </a:spcBef>
              <a:buFont typeface="Arial" panose="020B0604020202020204" pitchFamily="34" charset="0"/>
              <a:buChar char="•"/>
              <a:defRPr/>
            </a:pPr>
            <a:r>
              <a:rPr lang="en-AU" sz="1800" dirty="0">
                <a:latin typeface="Arial" charset="0"/>
                <a:ea typeface="ＭＳ Ｐゴシック" pitchFamily="82" charset="-128"/>
              </a:rPr>
              <a:t>Control </a:t>
            </a:r>
            <a:r>
              <a:rPr lang="en-AU" sz="1800" dirty="0" smtClean="0">
                <a:latin typeface="Arial" charset="0"/>
                <a:ea typeface="ＭＳ Ｐゴシック" pitchFamily="82" charset="-128"/>
              </a:rPr>
              <a:t>fumes </a:t>
            </a:r>
            <a:r>
              <a:rPr lang="en-AU" sz="1800" dirty="0">
                <a:latin typeface="Arial" charset="0"/>
                <a:ea typeface="ＭＳ Ｐゴシック" pitchFamily="82" charset="-128"/>
              </a:rPr>
              <a:t>and </a:t>
            </a:r>
            <a:r>
              <a:rPr lang="en-AU" sz="1800" dirty="0" smtClean="0">
                <a:latin typeface="Arial" charset="0"/>
                <a:ea typeface="ＭＳ Ｐゴシック" pitchFamily="82" charset="-128"/>
              </a:rPr>
              <a:t>exhausts</a:t>
            </a:r>
            <a:endParaRPr lang="en-AU" sz="1800" dirty="0">
              <a:latin typeface="Arial" charset="0"/>
              <a:ea typeface="ＭＳ Ｐゴシック" pitchFamily="82" charset="-128"/>
            </a:endParaRPr>
          </a:p>
          <a:p>
            <a:pPr marL="342900" lvl="1" indent="-342900">
              <a:spcBef>
                <a:spcPts val="1750"/>
              </a:spcBef>
              <a:buFont typeface="Arial" panose="020B0604020202020204" pitchFamily="34" charset="0"/>
              <a:buChar char="•"/>
              <a:defRPr/>
            </a:pPr>
            <a:r>
              <a:rPr lang="en-AU" sz="1800" dirty="0">
                <a:latin typeface="Arial" charset="0"/>
                <a:ea typeface="ＭＳ Ｐゴシック" pitchFamily="82" charset="-128"/>
              </a:rPr>
              <a:t>Water quality</a:t>
            </a:r>
          </a:p>
          <a:p>
            <a:pPr marL="342900" lvl="1" indent="-342900">
              <a:spcBef>
                <a:spcPts val="1750"/>
              </a:spcBef>
              <a:buFont typeface="Arial" panose="020B0604020202020204" pitchFamily="34" charset="0"/>
              <a:buChar char="•"/>
              <a:defRPr/>
            </a:pPr>
            <a:r>
              <a:rPr lang="en-AU" sz="1800" dirty="0">
                <a:latin typeface="Arial" charset="0"/>
                <a:ea typeface="ＭＳ Ｐゴシック" pitchFamily="82" charset="-128"/>
              </a:rPr>
              <a:t>Noise and vibration control</a:t>
            </a:r>
          </a:p>
          <a:p>
            <a:pPr marL="342900" lvl="1" indent="-342900">
              <a:spcBef>
                <a:spcPts val="1750"/>
              </a:spcBef>
              <a:buFont typeface="Arial" panose="020B0604020202020204" pitchFamily="34" charset="0"/>
              <a:buChar char="•"/>
              <a:defRPr/>
            </a:pPr>
            <a:r>
              <a:rPr lang="en-AU" sz="1800" dirty="0">
                <a:latin typeface="Arial" charset="0"/>
                <a:ea typeface="ＭＳ Ｐゴシック" pitchFamily="82" charset="-128"/>
              </a:rPr>
              <a:t>Safe handling of hazardous substances</a:t>
            </a:r>
          </a:p>
          <a:p>
            <a:pPr marL="342900" lvl="1" indent="-342900">
              <a:spcBef>
                <a:spcPts val="1750"/>
              </a:spcBef>
              <a:buFont typeface="Arial" panose="020B0604020202020204" pitchFamily="34" charset="0"/>
              <a:buChar char="•"/>
              <a:defRPr/>
            </a:pPr>
            <a:r>
              <a:rPr lang="en-AU" sz="1800" dirty="0">
                <a:latin typeface="Arial" charset="0"/>
                <a:ea typeface="ＭＳ Ｐゴシック" pitchFamily="82" charset="-128"/>
              </a:rPr>
              <a:t>Waste management</a:t>
            </a:r>
          </a:p>
        </p:txBody>
      </p:sp>
      <p:pic>
        <p:nvPicPr>
          <p:cNvPr id="5" name="Content Placeholder 4"/>
          <p:cNvPicPr>
            <a:picLocks noGrp="1" noChangeAspect="1"/>
          </p:cNvPicPr>
          <p:nvPr>
            <p:ph sz="quarter" idx="16"/>
          </p:nvPr>
        </p:nvPicPr>
        <p:blipFill rotWithShape="1">
          <a:blip r:embed="rId3">
            <a:extLst>
              <a:ext uri="{28A0092B-C50C-407E-A947-70E740481C1C}">
                <a14:useLocalDpi xmlns:a14="http://schemas.microsoft.com/office/drawing/2010/main"/>
              </a:ext>
            </a:extLst>
          </a:blip>
          <a:srcRect/>
          <a:stretch/>
        </p:blipFill>
        <p:spPr>
          <a:xfrm>
            <a:off x="328489" y="1384514"/>
            <a:ext cx="3837111" cy="5155985"/>
          </a:xfrm>
        </p:spPr>
      </p:pic>
      <p:sp>
        <p:nvSpPr>
          <p:cNvPr id="2" name="Title 1"/>
          <p:cNvSpPr>
            <a:spLocks noGrp="1"/>
          </p:cNvSpPr>
          <p:nvPr>
            <p:ph type="title"/>
          </p:nvPr>
        </p:nvSpPr>
        <p:spPr/>
        <p:txBody>
          <a:bodyPr/>
          <a:lstStyle/>
          <a:p>
            <a:r>
              <a:rPr lang="en-AU" dirty="0" smtClean="0"/>
              <a:t>Environmental Legislation</a:t>
            </a:r>
            <a:endParaRPr lang="en-AU" dirty="0"/>
          </a:p>
        </p:txBody>
      </p:sp>
    </p:spTree>
    <p:extLst>
      <p:ext uri="{BB962C8B-B14F-4D97-AF65-F5344CB8AC3E}">
        <p14:creationId xmlns:p14="http://schemas.microsoft.com/office/powerpoint/2010/main" val="4595670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Title 1"/>
          <p:cNvSpPr>
            <a:spLocks noGrp="1"/>
          </p:cNvSpPr>
          <p:nvPr>
            <p:ph type="title"/>
          </p:nvPr>
        </p:nvSpPr>
        <p:spPr/>
        <p:txBody>
          <a:bodyPr/>
          <a:lstStyle/>
          <a:p>
            <a:r>
              <a:rPr lang="en-AU" dirty="0" smtClean="0">
                <a:latin typeface="Arial Bold" charset="0"/>
                <a:ea typeface="ＭＳ Ｐゴシック" charset="0"/>
              </a:rPr>
              <a:t>Plan and Prepare for Operations</a:t>
            </a:r>
            <a:endParaRPr lang="en-US" dirty="0">
              <a:latin typeface="Arial Bold" charset="0"/>
              <a:ea typeface="ＭＳ Ｐゴシック" charset="0"/>
            </a:endParaRPr>
          </a:p>
        </p:txBody>
      </p:sp>
      <p:sp>
        <p:nvSpPr>
          <p:cNvPr id="4098" name="Content Placeholder 2"/>
          <p:cNvSpPr>
            <a:spLocks noGrp="1"/>
          </p:cNvSpPr>
          <p:nvPr>
            <p:ph sz="quarter" idx="16"/>
          </p:nvPr>
        </p:nvSpPr>
        <p:spPr/>
        <p:txBody>
          <a:bodyPr/>
          <a:lstStyle/>
          <a:p>
            <a:pPr marL="342900" lvl="1" indent="-342900">
              <a:spcBef>
                <a:spcPts val="1750"/>
              </a:spcBef>
              <a:buFont typeface="Arial" panose="020B0604020202020204" pitchFamily="34" charset="0"/>
              <a:buChar char="•"/>
              <a:defRPr/>
            </a:pPr>
            <a:r>
              <a:rPr lang="en-AU" dirty="0">
                <a:latin typeface="Arial" charset="0"/>
                <a:ea typeface="ＭＳ Ｐゴシック" pitchFamily="82" charset="-128"/>
              </a:rPr>
              <a:t>Attend shift briefings/pre-start meeting</a:t>
            </a:r>
          </a:p>
          <a:p>
            <a:pPr marL="342900" lvl="1" indent="-342900">
              <a:spcBef>
                <a:spcPts val="1750"/>
              </a:spcBef>
              <a:buFont typeface="Arial" panose="020B0604020202020204" pitchFamily="34" charset="0"/>
              <a:buChar char="•"/>
              <a:defRPr/>
            </a:pPr>
            <a:r>
              <a:rPr lang="en-AU" dirty="0">
                <a:latin typeface="Arial" charset="0"/>
                <a:ea typeface="ＭＳ Ｐゴシック" pitchFamily="82" charset="-128"/>
              </a:rPr>
              <a:t>Obtain information:</a:t>
            </a:r>
          </a:p>
          <a:p>
            <a:pPr marL="800100" lvl="1" indent="-285750">
              <a:buFont typeface="Arial" panose="020B0604020202020204" pitchFamily="34" charset="0"/>
              <a:buChar char="−"/>
              <a:defRPr/>
            </a:pPr>
            <a:r>
              <a:rPr lang="en-AU" dirty="0">
                <a:latin typeface="Arial" charset="0"/>
              </a:rPr>
              <a:t>Job </a:t>
            </a:r>
            <a:r>
              <a:rPr lang="en-AU" dirty="0" smtClean="0">
                <a:latin typeface="Arial" charset="0"/>
              </a:rPr>
              <a:t>requirements</a:t>
            </a:r>
            <a:endParaRPr lang="en-AU" dirty="0">
              <a:latin typeface="Arial" charset="0"/>
            </a:endParaRPr>
          </a:p>
          <a:p>
            <a:pPr marL="800100" lvl="1" indent="-285750">
              <a:buFont typeface="Arial" panose="020B0604020202020204" pitchFamily="34" charset="0"/>
              <a:buChar char="−"/>
              <a:defRPr/>
            </a:pPr>
            <a:r>
              <a:rPr lang="en-AU" dirty="0">
                <a:latin typeface="Arial" charset="0"/>
              </a:rPr>
              <a:t>Site and task procedures</a:t>
            </a:r>
          </a:p>
          <a:p>
            <a:pPr marL="800100" lvl="1" indent="-285750">
              <a:buFont typeface="Arial" panose="020B0604020202020204" pitchFamily="34" charset="0"/>
              <a:buChar char="−"/>
              <a:defRPr/>
            </a:pPr>
            <a:r>
              <a:rPr lang="en-AU" dirty="0" smtClean="0">
                <a:latin typeface="Arial" charset="0"/>
              </a:rPr>
              <a:t>Authority to </a:t>
            </a:r>
            <a:r>
              <a:rPr lang="en-AU" dirty="0">
                <a:latin typeface="Arial" charset="0"/>
              </a:rPr>
              <a:t>work</a:t>
            </a:r>
          </a:p>
        </p:txBody>
      </p:sp>
      <p:pic>
        <p:nvPicPr>
          <p:cNvPr id="7" name="Picture 2"/>
          <p:cNvPicPr>
            <a:picLocks noGrp="1" noChangeAspect="1" noChangeArrowheads="1"/>
          </p:cNvPicPr>
          <p:nvPr>
            <p:ph idx="4294967295"/>
          </p:nvPr>
        </p:nvPicPr>
        <p:blipFill>
          <a:blip r:embed="rId3" cstate="screen">
            <a:extLst>
              <a:ext uri="{28A0092B-C50C-407E-A947-70E740481C1C}">
                <a14:useLocalDpi xmlns:a14="http://schemas.microsoft.com/office/drawing/2010/main"/>
              </a:ext>
            </a:extLst>
          </a:blip>
          <a:srcRect t="6805" b="6805"/>
          <a:stretch>
            <a:fillRect/>
          </a:stretch>
        </p:blipFill>
        <p:spPr bwMode="auto">
          <a:xfrm>
            <a:off x="5225163" y="1712119"/>
            <a:ext cx="3775962" cy="425926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3970337656"/>
      </p:ext>
    </p:extLst>
  </p:cSld>
  <p:clrMapOvr>
    <a:masterClrMapping/>
  </p:clrMapOvr>
  <p:timing>
    <p:tnLst>
      <p:par>
        <p:cTn id="1" dur="indefinite" restart="never" nodeType="tmRoot"/>
      </p:par>
    </p:tnLst>
  </p:timing>
</p:sld>
</file>

<file path=ppt/theme/theme1.xml><?xml version="1.0" encoding="utf-8"?>
<a:theme xmlns:a="http://schemas.openxmlformats.org/drawingml/2006/main" name="MMJV PPT Template">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6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64"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 Theme">
  <a:themeElements>
    <a:clrScheme name="Custom 1">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999C84002B06B439DA773BCD5D7BD89" ma:contentTypeVersion="0" ma:contentTypeDescription="Create a new document." ma:contentTypeScope="" ma:versionID="93cce71f2c3fb9a7609fae389cb10a56">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DB3A647-F333-4A7F-8E0C-1725F3148909}">
  <ds:schemaRefs>
    <ds:schemaRef ds:uri="http://schemas.microsoft.com/sharepoint/v3/contenttype/forms"/>
  </ds:schemaRefs>
</ds:datastoreItem>
</file>

<file path=customXml/itemProps2.xml><?xml version="1.0" encoding="utf-8"?>
<ds:datastoreItem xmlns:ds="http://schemas.openxmlformats.org/officeDocument/2006/customXml" ds:itemID="{77066BF3-7763-41EB-B988-8DEF4BE95B8D}">
  <ds:schemaRef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931EABF5-13E2-4384-858B-77FFD5DDF0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MMJV PPT Template.potx</Template>
  <TotalTime>8451</TotalTime>
  <Words>4782</Words>
  <Application>Microsoft Office PowerPoint</Application>
  <PresentationFormat>On-screen Show (4:3)</PresentationFormat>
  <Paragraphs>746</Paragraphs>
  <Slides>57</Slides>
  <Notes>57</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57</vt:i4>
      </vt:variant>
    </vt:vector>
  </HeadingPairs>
  <TitlesOfParts>
    <vt:vector size="71" baseType="lpstr">
      <vt:lpstr>ＭＳ Ｐゴシック</vt:lpstr>
      <vt:lpstr>ＭＳ Ｐゴシック</vt:lpstr>
      <vt:lpstr>Arial</vt:lpstr>
      <vt:lpstr>Arial Bold</vt:lpstr>
      <vt:lpstr>Calibri</vt:lpstr>
      <vt:lpstr>Courier New</vt:lpstr>
      <vt:lpstr>Gill Sans</vt:lpstr>
      <vt:lpstr>Lucida Grande</vt:lpstr>
      <vt:lpstr>Times</vt:lpstr>
      <vt:lpstr>Trebuchet MS</vt:lpstr>
      <vt:lpstr>ヒラギノ角ゴ Pro W3</vt:lpstr>
      <vt:lpstr>MMJV PPT Template</vt:lpstr>
      <vt:lpstr>1_Office Theme</vt:lpstr>
      <vt:lpstr>1_Custom Design</vt:lpstr>
      <vt:lpstr>Enter and Work in  Confined Space</vt:lpstr>
      <vt:lpstr>Introduction</vt:lpstr>
      <vt:lpstr>Types of Confined Spaces</vt:lpstr>
      <vt:lpstr>Confined Space Register</vt:lpstr>
      <vt:lpstr>Operator Obligations</vt:lpstr>
      <vt:lpstr>Roles and Responsibilities</vt:lpstr>
      <vt:lpstr>Legislation and Site Policies</vt:lpstr>
      <vt:lpstr>Environmental Legislation</vt:lpstr>
      <vt:lpstr>Plan and Prepare for Operations</vt:lpstr>
      <vt:lpstr>Authority to Work System</vt:lpstr>
      <vt:lpstr>Confined Space Entry Authorisation</vt:lpstr>
      <vt:lpstr>Hot Work Clearance</vt:lpstr>
      <vt:lpstr>Interpret Information and Plan Work</vt:lpstr>
      <vt:lpstr>Conduct Site Safety Inspections</vt:lpstr>
      <vt:lpstr>Select Tools and Equipment</vt:lpstr>
      <vt:lpstr>Confined Space Hazards</vt:lpstr>
      <vt:lpstr>Toxic Gasses</vt:lpstr>
      <vt:lpstr>Oxygen Content</vt:lpstr>
      <vt:lpstr>TOXIC GASES</vt:lpstr>
      <vt:lpstr>Explosive Atmosphere</vt:lpstr>
      <vt:lpstr>Engulfment - Storage Containers</vt:lpstr>
      <vt:lpstr>Engulfment - Excavations</vt:lpstr>
      <vt:lpstr>Engulfment - Flooding</vt:lpstr>
      <vt:lpstr>Biological Hazards</vt:lpstr>
      <vt:lpstr>Hot Work and Heat Stress</vt:lpstr>
      <vt:lpstr>Mechanical Hazards</vt:lpstr>
      <vt:lpstr>Electricity</vt:lpstr>
      <vt:lpstr>Implementing Controls</vt:lpstr>
      <vt:lpstr>Controls</vt:lpstr>
      <vt:lpstr>Job Safety Environment Analysis </vt:lpstr>
      <vt:lpstr>Hazard Report      Procedures and WI</vt:lpstr>
      <vt:lpstr>Personal Protective Equipment</vt:lpstr>
      <vt:lpstr>Communications</vt:lpstr>
      <vt:lpstr>Hazardous Chemicals</vt:lpstr>
      <vt:lpstr>Equipment Isolation and Tagging</vt:lpstr>
      <vt:lpstr>Manual Handling</vt:lpstr>
      <vt:lpstr>Specific Controls for Confined Spaces</vt:lpstr>
      <vt:lpstr>Signage and Barricading</vt:lpstr>
      <vt:lpstr>Ventilation</vt:lpstr>
      <vt:lpstr>Atmospheric Testing</vt:lpstr>
      <vt:lpstr>Testing Process</vt:lpstr>
      <vt:lpstr>Exposure Standards</vt:lpstr>
      <vt:lpstr>Minimum Requirements</vt:lpstr>
      <vt:lpstr>Gas Detection Equipment</vt:lpstr>
      <vt:lpstr>Gas Detection Terminology</vt:lpstr>
      <vt:lpstr>Using a Gas Detector</vt:lpstr>
      <vt:lpstr>Typical Gas Monitor</vt:lpstr>
      <vt:lpstr>PPE - Safety Harness and Lines</vt:lpstr>
      <vt:lpstr>PPE – Respiratory Equipment</vt:lpstr>
      <vt:lpstr>Selecting and Fitting Respirator</vt:lpstr>
      <vt:lpstr>Standby Person</vt:lpstr>
      <vt:lpstr>Enter a Confined Space</vt:lpstr>
      <vt:lpstr>Conduct Work in a Confined Space</vt:lpstr>
      <vt:lpstr>Completing the Work</vt:lpstr>
      <vt:lpstr>Emergency Response and Rescue</vt:lpstr>
      <vt:lpstr>Post Operational Tasks</vt:lpstr>
      <vt:lpstr>Summary</vt:lpstr>
    </vt:vector>
  </TitlesOfParts>
  <Company>PT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Glen Coventon</dc:creator>
  <cp:lastModifiedBy>Kupe, Bernard Priv.</cp:lastModifiedBy>
  <cp:revision>944</cp:revision>
  <cp:lastPrinted>2012-03-06T00:01:13Z</cp:lastPrinted>
  <dcterms:created xsi:type="dcterms:W3CDTF">2009-06-11T07:05:59Z</dcterms:created>
  <dcterms:modified xsi:type="dcterms:W3CDTF">2021-06-12T05:57:16Z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0x010100D999C84002B06B439DA773BCD5D7BD89</vt:lpwstr>
  </property>
</Properties>
</file>